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6" r:id="rId4"/>
    <p:sldId id="259" r:id="rId5"/>
    <p:sldId id="258" r:id="rId6"/>
    <p:sldId id="260" r:id="rId7"/>
    <p:sldId id="257" r:id="rId8"/>
    <p:sldId id="261" r:id="rId9"/>
    <p:sldId id="266" r:id="rId10"/>
    <p:sldId id="267" r:id="rId11"/>
    <p:sldId id="268" r:id="rId12"/>
    <p:sldId id="269" r:id="rId13"/>
    <p:sldId id="270" r:id="rId14"/>
    <p:sldId id="271" r:id="rId15"/>
    <p:sldId id="263" r:id="rId16"/>
    <p:sldId id="264" r:id="rId17"/>
    <p:sldId id="265" r:id="rId18"/>
    <p:sldId id="262" r:id="rId19"/>
    <p:sldId id="275" r:id="rId20"/>
    <p:sldId id="276" r:id="rId21"/>
    <p:sldId id="277" r:id="rId22"/>
    <p:sldId id="278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5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3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1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4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5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7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3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5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3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F6E2D-0AA1-43CD-96F6-AC0DB43B894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25C2F-8E78-45C4-8C22-C54E29CE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ros.org/ROS/Tutorials/WritingPublisherSubscriber(c++)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.org/" TargetMode="External"/><Relationship Id="rId2" Type="http://schemas.openxmlformats.org/officeDocument/2006/relationships/hyperlink" Target="https://github.com/metallo25/ros_rainbow_new_bridge/blob/master/hubo_state_publisher/src/hubo_state_publisher.cp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b1.willowgarage.com/~konolige/cs225B/docs/quigley-icra2009-ros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ros.org/rosbag/Commandline#record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b="1" i="1" dirty="0" smtClean="0"/>
              <a:t>ROS tutorial for DRC-Hubo Driving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1371600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accent1"/>
              </a:solidFill>
            </a:endParaRPr>
          </a:p>
          <a:p>
            <a:endParaRPr lang="en-US" sz="2800" dirty="0">
              <a:solidFill>
                <a:schemeClr val="accent1"/>
              </a:solidFill>
            </a:endParaRPr>
          </a:p>
          <a:p>
            <a:r>
              <a:rPr lang="en-US" sz="2800" dirty="0" smtClean="0">
                <a:solidFill>
                  <a:schemeClr val="accent1"/>
                </a:solidFill>
              </a:rPr>
              <a:t>Karthikeyan Yuvaraj, MS EE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63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>
                <a:latin typeface="Century Gothic" pitchFamily="34" charset="0"/>
              </a:rPr>
              <a:t>Subscribing to a </a:t>
            </a:r>
            <a:r>
              <a:rPr lang="en-US" b="1" dirty="0" smtClean="0">
                <a:latin typeface="Century Gothic" pitchFamily="34" charset="0"/>
              </a:rPr>
              <a:t>topic-2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abic Typesetting" pitchFamily="66" charset="-78"/>
                <a:cs typeface="Arabic Typesetting" pitchFamily="66" charset="-78"/>
              </a:rPr>
              <a:t>Callback functions:</a:t>
            </a:r>
          </a:p>
          <a:p>
            <a:pPr marL="0" indent="0">
              <a:buNone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	1) The 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callback functions receives the information of the corresponding topic 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subscribed.(It is a like an interrupt call to a function, when a topic is being published)</a:t>
            </a:r>
            <a:endParaRPr lang="en-US" dirty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	2) Each 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topic requires a separate callback 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function.</a:t>
            </a:r>
          </a:p>
          <a:p>
            <a:pPr marL="0" indent="0">
              <a:buNone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	3)The syntax of a callback function changes according to type of 	topic subscribed.</a:t>
            </a:r>
          </a:p>
          <a:p>
            <a:pPr marL="0" indent="0">
              <a:buNone/>
            </a:pPr>
            <a:endParaRPr lang="en-US" dirty="0">
              <a:latin typeface="Arabic Typesetting" pitchFamily="66" charset="-78"/>
              <a:cs typeface="Arabic Typesetting" pitchFamily="66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entury Gothic" pitchFamily="34" charset="0"/>
              </a:rPr>
              <a:t>Subscribing to a </a:t>
            </a:r>
            <a:r>
              <a:rPr lang="en-US" b="1" dirty="0" smtClean="0">
                <a:latin typeface="Century Gothic" pitchFamily="34" charset="0"/>
              </a:rPr>
              <a:t>topic-3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4600" dirty="0">
                <a:latin typeface="Arabic Typesetting" pitchFamily="66" charset="-78"/>
                <a:cs typeface="Arabic Typesetting" pitchFamily="66" charset="-78"/>
              </a:rPr>
              <a:t>Syntax for a callback function:</a:t>
            </a:r>
          </a:p>
          <a:p>
            <a:pPr marL="0" indent="0">
              <a:buNone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void 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function_name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const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&lt;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message_type_class_name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&gt;::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sub_class_name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::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ConstPtr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&amp; &lt;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pointer_name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&gt;)</a:t>
            </a: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{</a:t>
            </a: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//accessing the data structure name</a:t>
            </a: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&lt;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pointer_name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&gt;-&gt;&lt;datastructure_name_1&gt;;</a:t>
            </a: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&lt;</a:t>
            </a:r>
            <a:r>
              <a:rPr lang="en-US" sz="3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pointer_name</a:t>
            </a: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&gt;-&gt;&lt;datastructure_name_2&gt;;</a:t>
            </a:r>
          </a:p>
          <a:p>
            <a:pPr marL="0" indent="0">
              <a:buNone/>
            </a:pPr>
            <a:endParaRPr lang="en-US" sz="3400" b="1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>
                <a:latin typeface="Century Gothic" pitchFamily="34" charset="0"/>
              </a:rPr>
              <a:t>Subscribing to a </a:t>
            </a:r>
            <a:r>
              <a:rPr lang="en-US" b="1" dirty="0" smtClean="0">
                <a:latin typeface="Century Gothic" pitchFamily="34" charset="0"/>
              </a:rPr>
              <a:t>topic-4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Example-1:</a:t>
            </a:r>
            <a:endParaRPr lang="en-US" sz="3600" dirty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int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main(</a:t>
            </a:r>
            <a:r>
              <a:rPr lang="en-US" sz="2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int</a:t>
            </a: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argc</a:t>
            </a: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, char** </a:t>
            </a:r>
            <a:r>
              <a:rPr lang="en-US" sz="2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argv</a:t>
            </a: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ros::NodeHandle n;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ros::Subscriber sub=</a:t>
            </a:r>
            <a:r>
              <a:rPr lang="en-US" sz="24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n.subscribe</a:t>
            </a: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(“hubo_encoder”,100,hubo_callback);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..}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void </a:t>
            </a: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hubo_callback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const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hubo_joint_push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::</a:t>
            </a: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hubo_msg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::</a:t>
            </a: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ConstPtr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&amp; hubo)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{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hubo-&gt;</a:t>
            </a: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enco_d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[0];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hubo-&gt;</a:t>
            </a:r>
            <a:r>
              <a:rPr lang="en-US" sz="2400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enco_d</a:t>
            </a: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[1];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70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entury Gothic" pitchFamily="34" charset="0"/>
              </a:rPr>
              <a:t>Subscribing to a </a:t>
            </a:r>
            <a:r>
              <a:rPr lang="en-US" b="1" dirty="0" smtClean="0">
                <a:latin typeface="Century Gothic" pitchFamily="34" charset="0"/>
              </a:rPr>
              <a:t>topic-5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Example-2: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int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main(</a:t>
            </a: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int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argc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, char** </a:t>
            </a: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argv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ros::NodeHandle n;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ros::Subscriber </a:t>
            </a:r>
            <a:r>
              <a:rPr lang="en-US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scan_sub</a:t>
            </a:r>
            <a:r>
              <a:rPr lang="en-US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_=</a:t>
            </a:r>
            <a:r>
              <a:rPr lang="en-US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n.subscribe</a:t>
            </a:r>
            <a:r>
              <a:rPr lang="en-US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&lt;</a:t>
            </a:r>
            <a:r>
              <a:rPr lang="en-US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sensor_msgs</a:t>
            </a:r>
            <a:r>
              <a:rPr lang="en-US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::</a:t>
            </a:r>
            <a:r>
              <a:rPr lang="en-US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LaserScan</a:t>
            </a:r>
            <a:r>
              <a:rPr lang="en-US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 (“/scan”, 100, </a:t>
            </a:r>
            <a:r>
              <a:rPr lang="en-US" b="1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scancallback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..}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void </a:t>
            </a: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scancallback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const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sensor_msgs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::</a:t>
            </a:r>
            <a:r>
              <a:rPr lang="en-US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ConstPtr</a:t>
            </a: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&amp; scan)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Laser_value_1=scan-&gt;ranges[0];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Laser_value_1=scan-&gt;ranges[1];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311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</a:t>
            </a:r>
            <a:r>
              <a:rPr lang="en-US" dirty="0"/>
              <a:t>M</a:t>
            </a:r>
            <a:r>
              <a:rPr lang="en-US" dirty="0" smtClean="0"/>
              <a:t>ore Info on c++ based subscriber/publisher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Basic ROS </a:t>
            </a:r>
            <a:r>
              <a:rPr lang="en-US" sz="3600" b="1" dirty="0" smtClean="0">
                <a:latin typeface="Century Gothic" pitchFamily="34" charset="0"/>
              </a:rPr>
              <a:t>Commands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Getting into ROS Workspace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  $ 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roscd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 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$ cd ..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  $ cd src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This takes you to workspace for ROS programs.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All programs developed for ROS usage should be done in this directory only.</a:t>
            </a:r>
          </a:p>
        </p:txBody>
      </p:sp>
    </p:spTree>
    <p:extLst>
      <p:ext uri="{BB962C8B-B14F-4D97-AF65-F5344CB8AC3E}">
        <p14:creationId xmlns:p14="http://schemas.microsoft.com/office/powerpoint/2010/main" val="56985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Basic ROS </a:t>
            </a:r>
            <a:r>
              <a:rPr lang="en-US" sz="3600" b="1" dirty="0" smtClean="0">
                <a:latin typeface="Century Gothic" pitchFamily="34" charset="0"/>
              </a:rPr>
              <a:t>Commands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340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Running a ROS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node</a:t>
            </a:r>
          </a:p>
          <a:p>
            <a:pPr marL="514350" indent="-514350">
              <a:buAutoNum type="arabicParenR"/>
            </a:pP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8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roscore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must be always started incase you are starting a node)</a:t>
            </a:r>
          </a:p>
          <a:p>
            <a:pPr marL="514350" indent="-514350">
              <a:buAutoNum type="arabicParenR"/>
            </a:pP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8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rosrun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&lt;</a:t>
            </a:r>
            <a:r>
              <a:rPr lang="en-US" sz="28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package_name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  </a:t>
            </a:r>
            <a:r>
              <a:rPr lang="en-US" sz="28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&lt;node_name&gt;</a:t>
            </a:r>
          </a:p>
          <a:p>
            <a:pPr marL="0" indent="0">
              <a:buNone/>
            </a:pP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rosrun </a:t>
            </a:r>
            <a:r>
              <a:rPr lang="en-US" sz="28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rviz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rviz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Note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:  rviz itself is a package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What is a launch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file?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 launch file comprises the name of a collection of ROS nodes. 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This </a:t>
            </a:r>
            <a:r>
              <a:rPr lang="en-US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is useful to run several nodes in a single </a:t>
            </a:r>
            <a:r>
              <a:rPr lang="en-US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command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u="sng" dirty="0" smtClean="0">
                <a:latin typeface="Arabic Typesetting" pitchFamily="66" charset="-78"/>
                <a:cs typeface="Arabic Typesetting" pitchFamily="66" charset="-78"/>
              </a:rPr>
              <a:t>Running a launch file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roslaunch  &lt;</a:t>
            </a:r>
            <a:r>
              <a:rPr lang="en-US" sz="28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package_name&gt; 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&lt;</a:t>
            </a:r>
            <a:r>
              <a:rPr lang="en-US" sz="28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launch_file_name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 </a:t>
            </a:r>
          </a:p>
          <a:p>
            <a:pPr marL="400050" lvl="1" indent="0">
              <a:buNone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Note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: One does not need to run roscore while starting a launch file)</a:t>
            </a:r>
          </a:p>
          <a:p>
            <a:pPr marL="0" indent="0">
              <a:buNone/>
            </a:pP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8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roslaunch </a:t>
            </a:r>
            <a:r>
              <a:rPr lang="en-US" sz="28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hubo_state_publisher hubo_state.launch</a:t>
            </a:r>
            <a:endParaRPr lang="en-US" sz="28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22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Basic ROS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>
                <a:latin typeface="Arabic Typesetting" pitchFamily="66" charset="-78"/>
                <a:cs typeface="Arabic Typesetting" pitchFamily="66" charset="-78"/>
              </a:rPr>
              <a:t>To see the current active nodes:</a:t>
            </a:r>
          </a:p>
          <a:p>
            <a:pPr marL="0" indent="0">
              <a:buNone/>
            </a:pPr>
            <a:r>
              <a:rPr lang="en-US" sz="11200" dirty="0" smtClean="0">
                <a:latin typeface="Arabic Typesetting" pitchFamily="66" charset="-78"/>
                <a:cs typeface="Arabic Typesetting" pitchFamily="66" charset="-78"/>
              </a:rPr>
              <a:t>$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rosnode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list</a:t>
            </a:r>
          </a:p>
          <a:p>
            <a:pPr marL="0" indent="0">
              <a:buNone/>
            </a:pPr>
            <a:endParaRPr lang="en-US" sz="64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11200" dirty="0">
                <a:latin typeface="Arabic Typesetting" pitchFamily="66" charset="-78"/>
                <a:cs typeface="Arabic Typesetting" pitchFamily="66" charset="-78"/>
              </a:rPr>
              <a:t>To see the current active topics:</a:t>
            </a:r>
          </a:p>
          <a:p>
            <a:pPr marL="0" indent="0">
              <a:buNone/>
            </a:pPr>
            <a:r>
              <a:rPr lang="en-US" sz="11200" dirty="0" smtClean="0">
                <a:latin typeface="Arabic Typesetting" pitchFamily="66" charset="-78"/>
                <a:cs typeface="Arabic Typesetting" pitchFamily="66" charset="-78"/>
              </a:rPr>
              <a:t>$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rostopic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list</a:t>
            </a:r>
          </a:p>
          <a:p>
            <a:pPr marL="0" indent="0">
              <a:buNone/>
            </a:pPr>
            <a:endParaRPr lang="en-US" sz="64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11200" dirty="0">
                <a:latin typeface="Arabic Typesetting" pitchFamily="66" charset="-78"/>
                <a:cs typeface="Arabic Typesetting" pitchFamily="66" charset="-78"/>
              </a:rPr>
              <a:t>To see if a topic has any </a:t>
            </a:r>
            <a:r>
              <a:rPr lang="en-US" sz="11200" dirty="0" smtClean="0">
                <a:latin typeface="Arabic Typesetting" pitchFamily="66" charset="-78"/>
                <a:cs typeface="Arabic Typesetting" pitchFamily="66" charset="-78"/>
              </a:rPr>
              <a:t>messages</a:t>
            </a:r>
            <a:r>
              <a:rPr lang="en-US" sz="9600" dirty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marL="0" indent="0">
              <a:buNone/>
            </a:pPr>
            <a:r>
              <a:rPr lang="en-US" sz="11200" dirty="0" smtClean="0">
                <a:latin typeface="Arabic Typesetting" pitchFamily="66" charset="-78"/>
                <a:cs typeface="Arabic Typesetting" pitchFamily="66" charset="-78"/>
              </a:rPr>
              <a:t>$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rostopic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echo &lt;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topic_name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</a:t>
            </a:r>
          </a:p>
          <a:p>
            <a:pPr marL="0" indent="0">
              <a:buNone/>
            </a:pPr>
            <a:r>
              <a:rPr lang="en-US" sz="11200" dirty="0" smtClean="0">
                <a:latin typeface="Arabic Typesetting" pitchFamily="66" charset="-78"/>
                <a:cs typeface="Arabic Typesetting" pitchFamily="66" charset="-78"/>
              </a:rPr>
              <a:t>$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rostopic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echo \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hubo_encoder</a:t>
            </a:r>
            <a:endParaRPr lang="en-US" sz="112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endParaRPr lang="en-US" sz="64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11200" dirty="0">
                <a:latin typeface="Arabic Typesetting" pitchFamily="66" charset="-78"/>
                <a:cs typeface="Arabic Typesetting" pitchFamily="66" charset="-78"/>
              </a:rPr>
              <a:t>To check the bandwidth taken by a topic</a:t>
            </a:r>
          </a:p>
          <a:p>
            <a:pPr marL="0" indent="0">
              <a:buNone/>
            </a:pPr>
            <a:r>
              <a:rPr lang="en-US" sz="11200" dirty="0" smtClean="0">
                <a:latin typeface="Arabic Typesetting" pitchFamily="66" charset="-78"/>
                <a:cs typeface="Arabic Typesetting" pitchFamily="66" charset="-78"/>
              </a:rPr>
              <a:t>$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rostopic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bw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&lt;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topic_name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</a:t>
            </a:r>
          </a:p>
          <a:p>
            <a:pPr marL="0" indent="0">
              <a:buNone/>
            </a:pPr>
            <a:r>
              <a:rPr lang="en-US" sz="11200" dirty="0" smtClean="0">
                <a:latin typeface="Arabic Typesetting" pitchFamily="66" charset="-78"/>
                <a:cs typeface="Arabic Typesetting" pitchFamily="66" charset="-78"/>
              </a:rPr>
              <a:t>$</a:t>
            </a:r>
            <a:r>
              <a:rPr lang="en-US" sz="112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rostopic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bw</a:t>
            </a:r>
            <a:r>
              <a:rPr lang="en-US" sz="112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\</a:t>
            </a:r>
            <a:r>
              <a:rPr lang="en-US" sz="11200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hubo_encoder</a:t>
            </a:r>
            <a:endParaRPr lang="en-US" sz="112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08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94456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entury Gothic" pitchFamily="34" charset="0"/>
              </a:rPr>
              <a:t>Commands to run the robot monitoring program in </a:t>
            </a:r>
            <a:r>
              <a:rPr lang="en-US" sz="3600" b="1" dirty="0" smtClean="0">
                <a:latin typeface="Century Gothic" pitchFamily="34" charset="0"/>
              </a:rPr>
              <a:t>rviz for DRC-Hubo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In the rainbow side(Also please check whether the IP  address is directed to the destination computer):</a:t>
            </a:r>
          </a:p>
          <a:p>
            <a:pPr marL="0" indent="0">
              <a:buNone/>
            </a:pP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en-US" sz="26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1)Turn on UDP socket(Button name: “UDP ON”)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	2)Click “On Visual” button.</a:t>
            </a:r>
          </a:p>
          <a:p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(Open up a new terminal and enter)                      </a:t>
            </a:r>
            <a:endParaRPr lang="en-US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6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roslaunch hubo_state_pubisher </a:t>
            </a:r>
            <a:r>
              <a:rPr lang="en-US" sz="26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hubo_state.launch</a:t>
            </a:r>
            <a:endParaRPr lang="en-US" sz="26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In </a:t>
            </a:r>
            <a:r>
              <a:rPr lang="en-US" dirty="0" err="1" smtClean="0">
                <a:latin typeface="Arabic Typesetting" pitchFamily="66" charset="-78"/>
                <a:cs typeface="Arabic Typesetting" pitchFamily="66" charset="-78"/>
              </a:rPr>
              <a:t>rviz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which loads up as you execute the launch file)</a:t>
            </a:r>
            <a:endParaRPr lang="en-US" sz="26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   </a:t>
            </a:r>
            <a:r>
              <a:rPr lang="en-US" sz="26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1)Click the fixed frame tab in the upper right corner and choose “\body_torso”.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   2)Click the </a:t>
            </a:r>
            <a:r>
              <a:rPr lang="en-US" sz="26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“add” </a:t>
            </a:r>
            <a:r>
              <a:rPr lang="en-US" sz="26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panel(in the lower left) and select “robotmodel”. Hopefully DRC-Hubo should show up</a:t>
            </a:r>
            <a:r>
              <a:rPr lang="en-US" sz="26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600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 3)Click the “add” panel again and choose the “tf” icon. This gives transformation between links on the robot.</a:t>
            </a:r>
            <a:endParaRPr lang="en-US" sz="2600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entury Gothic" pitchFamily="34" charset="0"/>
              </a:rPr>
              <a:t>ROSBAG-1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What?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ROSBAG 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is a handy tool in ros 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to record sensor data(which are in the form of ROS topics) like Pointclouds(from depth sensors and LIDARS), image(from monocular to stereo cameras), encoder, IMU data of the robot.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Why?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This allows you to work on the sensor data anywhere! without the necessity of the sensor. </a:t>
            </a:r>
            <a:endParaRPr lang="en-US" sz="3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919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636"/>
            <a:ext cx="8229600" cy="1143000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3600" b="1" dirty="0">
                <a:latin typeface="Century Gothic" pitchFamily="34" charset="0"/>
              </a:rPr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 ROS code developed for the driving purpose of DRC are </a:t>
            </a:r>
            <a:r>
              <a:rPr lang="en-US" sz="280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c++</a:t>
            </a:r>
            <a:r>
              <a:rPr lang="en-US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based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and supported by </a:t>
            </a:r>
            <a:r>
              <a:rPr lang="en-US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ROS-Groovy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 slides general overview of what ROS is and gets into details relevant to ROS nodes involved in Driving task of DRC-Hubo team.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 purpose of the nodes are to receive the encoder value(from the drc-hubo) and play it on a virtual model. Hence providing a  means to monitor the robot.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Here is the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  <a:hlinkClick r:id="rId2"/>
              </a:rPr>
              <a:t>link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to access those nodes.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For more detailed tutorials and other materials on ROS, please click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  <a:hlinkClick r:id="rId3"/>
              </a:rPr>
              <a:t>here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Also I would suggest you to read this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  <a:hlinkClick r:id="rId4"/>
              </a:rPr>
              <a:t>paper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to gain strong basic knowledge in ROS.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9483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ROSBAG-2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How?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endParaRPr lang="en-US" sz="3000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Method_1</a:t>
            </a:r>
          </a:p>
          <a:p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rosbag 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record  topic_1 topic_2.. 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topic_n</a:t>
            </a:r>
            <a:endParaRPr lang="en-US" sz="2800" b="1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2800" b="1" u="sng" dirty="0" smtClean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marL="0" indent="0">
              <a:buNone/>
            </a:pP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1) $ </a:t>
            </a: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rosbag 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record /tf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joint_states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endParaRPr lang="en-US" sz="2800" b="1" dirty="0" smtClean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26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Note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: Always 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record “tf”! When you record 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en-US" sz="3000" dirty="0" err="1" smtClean="0">
                <a:latin typeface="Arabic Typesetting" pitchFamily="66" charset="-78"/>
                <a:cs typeface="Arabic Typesetting" pitchFamily="66" charset="-78"/>
              </a:rPr>
              <a:t>join_states</a:t>
            </a: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”)</a:t>
            </a:r>
          </a:p>
          <a:p>
            <a:pPr marL="0" indent="0">
              <a:buNone/>
            </a:pP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2) $ </a:t>
            </a: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rosbag 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record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sonar_x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sonar_y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image_raw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depth_points</a:t>
            </a:r>
            <a:endParaRPr lang="en-US" sz="2800" b="1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3000" dirty="0" smtClean="0">
                <a:latin typeface="Arabic Typesetting" pitchFamily="66" charset="-78"/>
                <a:cs typeface="Arabic Typesetting" pitchFamily="66" charset="-78"/>
              </a:rPr>
              <a:t>(recording sensor data)</a:t>
            </a:r>
          </a:p>
        </p:txBody>
      </p:sp>
    </p:spTree>
    <p:extLst>
      <p:ext uri="{BB962C8B-B14F-4D97-AF65-F5344CB8AC3E}">
        <p14:creationId xmlns:p14="http://schemas.microsoft.com/office/powerpoint/2010/main" val="869556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ROSBAG-3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Method_2(I prefer this method, since you can give a 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name to the rosbag file, which will easier for future access)</a:t>
            </a:r>
            <a:endParaRPr lang="en-US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rosbag 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record –o </a:t>
            </a: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name_given  topic_1 topic_2</a:t>
            </a:r>
          </a:p>
          <a:p>
            <a:pPr marL="0" indent="0">
              <a:buNone/>
            </a:pPr>
            <a:r>
              <a:rPr lang="en-US" u="sng" dirty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rosbag record –o driving_trial_1 /tf /joint_states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ft_hand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ft_leg</a:t>
            </a:r>
            <a:endParaRPr lang="en-US" sz="2800" b="1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$ 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rosbag record –o image_and_pointclouds_test_1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image_raw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/</a:t>
            </a:r>
            <a:r>
              <a:rPr lang="en-US" sz="28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depth_points</a:t>
            </a:r>
            <a:endParaRPr lang="en-US" sz="2800" b="1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3211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ROSBAG-4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Playing a ROS bag file: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rosbag </a:t>
            </a: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play &lt;filename</a:t>
            </a: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</a:t>
            </a:r>
          </a:p>
          <a:p>
            <a:r>
              <a:rPr lang="en-US" u="sng" dirty="0">
                <a:latin typeface="Arabic Typesetting" pitchFamily="66" charset="-78"/>
                <a:cs typeface="Arabic Typesetting" pitchFamily="66" charset="-78"/>
              </a:rPr>
              <a:t>Example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en-US" sz="2800" b="1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26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Note</a:t>
            </a:r>
            <a:r>
              <a:rPr lang="en-US" sz="2600" b="1" dirty="0"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Always run roscore when you run a bag file</a:t>
            </a:r>
            <a:r>
              <a:rPr lang="en-US" sz="2800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rosbag play driving_trial_1(wait for it to start playing)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rostopic list (view the available topics)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For more info on rosbag click 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  <a:hlinkClick r:id="rId2"/>
              </a:rPr>
              <a:t>here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2800" b="1" dirty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3301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Century Gothic" pitchFamily="34" charset="0"/>
              </a:rPr>
              <a:t>Visualizing the robot state with sample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roslaunch hubo_state_publisher hubo_state.launch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roscd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cd ..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cd src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cd rosbag_encoder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$ rosbag play &lt;filename&gt;(hit space bar after 3-4 </a:t>
            </a:r>
            <a:r>
              <a:rPr lang="en-US" sz="2800" b="1" dirty="0" smtClean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seconds, hence pausing the topic published)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In rviz(upper left corner), in fixed frame choose “Body_torso” and in lower left corner, click the “add “ button.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In the “add” window choose “robotmodel” icon. This will load up the hubo.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To view the tf links between the joints of the robot, click the “add” button again and choose “tf” icon.</a:t>
            </a:r>
          </a:p>
        </p:txBody>
      </p:sp>
    </p:spTree>
    <p:extLst>
      <p:ext uri="{BB962C8B-B14F-4D97-AF65-F5344CB8AC3E}">
        <p14:creationId xmlns:p14="http://schemas.microsoft.com/office/powerpoint/2010/main" val="358203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Century Gothic" pitchFamily="34" charset="0"/>
              </a:rPr>
              <a:t>ROS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Formal definition:</a:t>
            </a:r>
          </a:p>
          <a:p>
            <a:r>
              <a:rPr lang="en-US" dirty="0" smtClean="0"/>
              <a:t>“</a:t>
            </a:r>
            <a:r>
              <a:rPr lang="en-US" i="1" dirty="0"/>
              <a:t>ROS (Robot </a:t>
            </a:r>
            <a:r>
              <a:rPr lang="en-US" i="1" u="sng" dirty="0"/>
              <a:t>Operating System</a:t>
            </a:r>
            <a:r>
              <a:rPr lang="en-US" i="1" dirty="0"/>
              <a:t>) provides libraries and tools to </a:t>
            </a:r>
            <a:r>
              <a:rPr lang="en-US" i="1" u="sng" dirty="0"/>
              <a:t>help software</a:t>
            </a:r>
            <a:r>
              <a:rPr lang="en-US" i="1" dirty="0"/>
              <a:t> developers create robot applications. It provides hardware abstraction, device drivers, libraries, visualizers, message-passing, package management, and more. ROS is licensed under an open source, BSD </a:t>
            </a:r>
            <a:r>
              <a:rPr lang="en-US" i="1" dirty="0" smtClean="0"/>
              <a:t>license”.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3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4800" y="152400"/>
            <a:ext cx="8382000" cy="6248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33955" y="299487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skerville Old Face" pitchFamily="18" charset="0"/>
                <a:cs typeface="Aharoni" pitchFamily="2" charset="-79"/>
              </a:rPr>
              <a:t>REPOSITORY</a:t>
            </a:r>
            <a:endParaRPr lang="en-US" sz="2800" dirty="0">
              <a:latin typeface="Baskerville Old Face" pitchFamily="18" charset="0"/>
              <a:cs typeface="Aharoni" pitchFamily="2" charset="-79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5800" y="782993"/>
            <a:ext cx="7620000" cy="526798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07177" y="1451448"/>
            <a:ext cx="2234046" cy="178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29137" y="3553969"/>
            <a:ext cx="22860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007177" y="3528865"/>
            <a:ext cx="2234046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605337" y="1411240"/>
            <a:ext cx="2133600" cy="18236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47937" y="11215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#1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043692" y="321179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#n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38399" y="318205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#3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43692" y="10812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#2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155" y="1564263"/>
            <a:ext cx="148113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630" y="3722540"/>
            <a:ext cx="148113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155" y="3781376"/>
            <a:ext cx="148113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631" y="1640421"/>
            <a:ext cx="148113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82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11" grpId="0" animBg="1"/>
      <p:bldP spid="12" grpId="0" animBg="1"/>
      <p:bldP spid="13" grpId="0" animBg="1"/>
      <p:bldP spid="14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entury Gothic" pitchFamily="34" charset="0"/>
              </a:rPr>
              <a:t>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Executable which performs actual computation. </a:t>
            </a: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Smallest possible elements of a ROS program.</a:t>
            </a: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In DRC, 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Node 1 was tilting the Hokuyo LIDAR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Node 2 was acquiring data from the Hokuyo LIDAR and plotting it in RVIZ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Node 3 was sending UDP packets to hubo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Node 4 was listening for UDP packets from hubo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A node can be written in Python or C++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9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Century Gothic" pitchFamily="34" charset="0"/>
              </a:rPr>
              <a:t>Node to node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Nodes communicate by passing messages between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them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 message could be an integer, array of integers, float/array of float values or a combination of them(like string, float, double, timestamps). 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There are prebuilt messages like Standard messages(floats, string, integers, the basic ones), Sensor messages(Point cloud, range, IMU, laser scan, image. Etc), Geometry messages(quaternion, Odometry, velocity. 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Etc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).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Node communication happens on </a:t>
            </a:r>
            <a:r>
              <a:rPr lang="en-US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TCP/IP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protocol by default.</a:t>
            </a:r>
          </a:p>
          <a:p>
            <a:pPr marL="0" indent="0">
              <a:buNone/>
            </a:pP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500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Skeleton of a ROS Program</a:t>
            </a:r>
          </a:p>
        </p:txBody>
      </p:sp>
      <p:sp>
        <p:nvSpPr>
          <p:cNvPr id="4" name="Oval 3"/>
          <p:cNvSpPr/>
          <p:nvPr/>
        </p:nvSpPr>
        <p:spPr>
          <a:xfrm>
            <a:off x="990600" y="2438400"/>
            <a:ext cx="144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791200" y="2438400"/>
            <a:ext cx="1371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27168" y="1201427"/>
            <a:ext cx="2473036" cy="751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ROSCORE(MASTER)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848220" y="3918931"/>
            <a:ext cx="2509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C++, C or Python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cxnSp>
        <p:nvCxnSpPr>
          <p:cNvPr id="9" name="Straight Arrow Connector 8"/>
          <p:cNvCxnSpPr>
            <a:stCxn id="4" idx="0"/>
          </p:cNvCxnSpPr>
          <p:nvPr/>
        </p:nvCxnSpPr>
        <p:spPr>
          <a:xfrm flipV="1">
            <a:off x="1714500" y="1970808"/>
            <a:ext cx="0" cy="4675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14500" y="3467054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Topic </a:t>
            </a:r>
            <a:r>
              <a:rPr lang="en-US" sz="1200" b="1" dirty="0" smtClean="0"/>
              <a:t># E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71280" y="2343102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Topic </a:t>
            </a:r>
            <a:r>
              <a:rPr lang="en-US" sz="1200" b="1" dirty="0" smtClean="0"/>
              <a:t># A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49035" y="2066102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Topic # B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0915" y="2438400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Topic </a:t>
            </a:r>
            <a:r>
              <a:rPr lang="en-US" sz="1200" b="1" dirty="0" smtClean="0"/>
              <a:t># C</a:t>
            </a:r>
            <a:endParaRPr lang="en-US" sz="1200" b="1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097232" y="2204602"/>
            <a:ext cx="341168" cy="2891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33426" y="3133989"/>
            <a:ext cx="393122" cy="28320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774122" y="2281216"/>
            <a:ext cx="432955" cy="31436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1109" y="3438789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Topic </a:t>
            </a:r>
            <a:r>
              <a:rPr lang="en-US" sz="1200" b="1" dirty="0" smtClean="0"/>
              <a:t># D</a:t>
            </a:r>
            <a:endParaRPr lang="en-US" sz="1200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214996" y="3165311"/>
            <a:ext cx="341168" cy="41197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323860" y="2927905"/>
            <a:ext cx="52474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00204" y="2895600"/>
            <a:ext cx="5334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463145" y="2011181"/>
            <a:ext cx="0" cy="3319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463145" y="3553862"/>
            <a:ext cx="0" cy="3787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597361" y="2038641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Topic </a:t>
            </a:r>
            <a:r>
              <a:rPr lang="en-US" sz="1200" b="1" dirty="0" smtClean="0"/>
              <a:t># A</a:t>
            </a:r>
            <a:endParaRPr lang="en-US" sz="1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068165" y="2995489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Topic </a:t>
            </a:r>
            <a:r>
              <a:rPr lang="en-US" sz="1200" b="1" dirty="0" smtClean="0"/>
              <a:t># E</a:t>
            </a:r>
            <a:endParaRPr lang="en-US" sz="1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597361" y="3604755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Topic </a:t>
            </a:r>
            <a:r>
              <a:rPr lang="en-US" sz="1200" b="1" dirty="0" smtClean="0"/>
              <a:t># C</a:t>
            </a:r>
            <a:endParaRPr lang="en-US" sz="12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391400" y="2504359"/>
            <a:ext cx="1130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Topic # B</a:t>
            </a:r>
            <a:endParaRPr lang="en-US" sz="12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036992" y="1142772"/>
            <a:ext cx="2796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Maintains a directory of subscribers, publishers , nodes and all the topic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07432" y="1577231"/>
            <a:ext cx="1814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PUBLISHER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814453" y="3346456"/>
            <a:ext cx="1814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SUBSCRIBER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0915" y="47244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4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11" grpId="0"/>
      <p:bldP spid="12" grpId="0"/>
      <p:bldP spid="13" grpId="0"/>
      <p:bldP spid="14" grpId="0"/>
      <p:bldP spid="26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entury Gothic" pitchFamily="34" charset="0"/>
              </a:rPr>
              <a:t>An example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33400" y="1600200"/>
            <a:ext cx="5638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Node_1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7427" y="2133600"/>
            <a:ext cx="1790700" cy="685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Sensor </a:t>
            </a:r>
            <a:r>
              <a:rPr lang="en-US" sz="1600" b="1" dirty="0" err="1" smtClean="0">
                <a:solidFill>
                  <a:srgbClr val="FFFF00"/>
                </a:solidFill>
              </a:rPr>
              <a:t>msgs</a:t>
            </a:r>
            <a:r>
              <a:rPr lang="en-US" sz="1600" b="1" dirty="0" smtClean="0">
                <a:solidFill>
                  <a:srgbClr val="FFFF00"/>
                </a:solidFill>
              </a:rPr>
              <a:t>/Joint state </a:t>
            </a:r>
            <a:r>
              <a:rPr lang="en-US" sz="1600" b="1" dirty="0" err="1" smtClean="0">
                <a:solidFill>
                  <a:srgbClr val="FFFF00"/>
                </a:solidFill>
              </a:rPr>
              <a:t>msgs</a:t>
            </a:r>
            <a:endParaRPr lang="en-US" sz="1600" b="1" dirty="0">
              <a:solidFill>
                <a:srgbClr val="FFFF00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165894" y="3505200"/>
            <a:ext cx="1524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83666" y="4419600"/>
            <a:ext cx="34290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Robot state </a:t>
            </a:r>
            <a:r>
              <a:rPr lang="en-US" sz="2000" b="1" dirty="0" smtClean="0">
                <a:solidFill>
                  <a:schemeClr val="tx1"/>
                </a:solidFill>
              </a:rPr>
              <a:t>Publisher(a ROS program)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8102" y="3542747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/joint_states(name given to the message)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5334000" y="4876800"/>
            <a:ext cx="838200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12666" y="5105400"/>
            <a:ext cx="14218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Assigns the joint values to the URDF in the form of topics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489" y="4343400"/>
            <a:ext cx="2633311" cy="1808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230328" y="1371600"/>
            <a:ext cx="1883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Publisher node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87947" y="4095162"/>
            <a:ext cx="3269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Publisher/Subscriber node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0838" y="3771997"/>
            <a:ext cx="1883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Subscriber node(RVIZ)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Cloud 11"/>
          <p:cNvSpPr/>
          <p:nvPr/>
        </p:nvSpPr>
        <p:spPr>
          <a:xfrm>
            <a:off x="7572710" y="1981200"/>
            <a:ext cx="1418890" cy="762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Current Network</a:t>
            </a:r>
          </a:p>
        </p:txBody>
      </p:sp>
      <p:sp>
        <p:nvSpPr>
          <p:cNvPr id="15" name="Left Arrow 14"/>
          <p:cNvSpPr/>
          <p:nvPr/>
        </p:nvSpPr>
        <p:spPr>
          <a:xfrm>
            <a:off x="6434489" y="2133600"/>
            <a:ext cx="679583" cy="342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235926" y="256779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UDP Packets</a:t>
            </a:r>
          </a:p>
          <a:p>
            <a:r>
              <a:rPr lang="en-US" dirty="0" smtClean="0"/>
              <a:t>(LWP%LWY%LSR….)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2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3" grpId="0" animBg="1"/>
      <p:bldP spid="5" grpId="0" animBg="1"/>
      <p:bldP spid="7" grpId="0"/>
      <p:bldP spid="8" grpId="0" animBg="1"/>
      <p:bldP spid="10" grpId="0"/>
      <p:bldP spid="11" grpId="0"/>
      <p:bldP spid="13" grpId="0"/>
      <p:bldP spid="14" grpId="0"/>
      <p:bldP spid="12" grpId="0" animBg="1"/>
      <p:bldP spid="15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entury Gothic" pitchFamily="34" charset="0"/>
              </a:rPr>
              <a:t>Subscribing to a </a:t>
            </a:r>
            <a:r>
              <a:rPr lang="en-US" sz="3600" b="1" dirty="0" smtClean="0">
                <a:latin typeface="Century Gothic" pitchFamily="34" charset="0"/>
              </a:rPr>
              <a:t>topic-1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Syntax for subscribing to a topic (</a:t>
            </a:r>
            <a:r>
              <a:rPr lang="en-US" sz="2800" b="1" dirty="0">
                <a:latin typeface="Arabic Typesetting" pitchFamily="66" charset="-78"/>
                <a:cs typeface="Arabic Typesetting" pitchFamily="66" charset="-78"/>
              </a:rPr>
              <a:t>c++ based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):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ros::NodeHandle &lt;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name_node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&gt;;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Subcriber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 &lt;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subscriber_name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 = &lt;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name_node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&gt;.subscriber(“&lt;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topic_name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&gt;”, &lt;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rate_name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&gt;, &lt;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callback_function_name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&gt;); </a:t>
            </a:r>
            <a:endParaRPr lang="en-US" sz="2600" b="1" dirty="0" smtClean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en-US" sz="2600" b="1" dirty="0" smtClean="0">
                <a:latin typeface="Arabic Typesetting" pitchFamily="66" charset="-78"/>
                <a:cs typeface="Arabic Typesetting" pitchFamily="66" charset="-78"/>
              </a:rPr>
              <a:t>Example: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ros::NodeHandle n;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ros::Subscriber sub=</a:t>
            </a:r>
            <a:r>
              <a:rPr lang="en-US" sz="2600" b="1" dirty="0" err="1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n.subscribe</a:t>
            </a:r>
            <a:r>
              <a:rPr lang="en-US" sz="2600" b="1" dirty="0">
                <a:solidFill>
                  <a:schemeClr val="accent1"/>
                </a:solidFill>
                <a:latin typeface="Arabic Typesetting" pitchFamily="66" charset="-78"/>
                <a:cs typeface="Arabic Typesetting" pitchFamily="66" charset="-78"/>
              </a:rPr>
              <a:t>(“hubo_encoder”,100,hubo_callback);</a:t>
            </a:r>
          </a:p>
          <a:p>
            <a:pPr marL="0" indent="0">
              <a:buNone/>
            </a:pPr>
            <a:endParaRPr lang="en-US" sz="26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endParaRPr lang="en-US" sz="2600" b="1" dirty="0" smtClean="0">
              <a:solidFill>
                <a:schemeClr val="accent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19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1179</Words>
  <Application>Microsoft Office PowerPoint</Application>
  <PresentationFormat>On-screen Show (4:3)</PresentationFormat>
  <Paragraphs>198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Aharoni</vt:lpstr>
      <vt:lpstr>Arabic Typesetting</vt:lpstr>
      <vt:lpstr>Arial</vt:lpstr>
      <vt:lpstr>Baskerville Old Face</vt:lpstr>
      <vt:lpstr>Calibri</vt:lpstr>
      <vt:lpstr>Century Gothic</vt:lpstr>
      <vt:lpstr>Wingdings</vt:lpstr>
      <vt:lpstr>Office Theme</vt:lpstr>
      <vt:lpstr>ROS tutorial for DRC-Hubo Driving</vt:lpstr>
      <vt:lpstr> Note</vt:lpstr>
      <vt:lpstr>ROS</vt:lpstr>
      <vt:lpstr>PowerPoint Presentation</vt:lpstr>
      <vt:lpstr>Nodes</vt:lpstr>
      <vt:lpstr>Node to node communication</vt:lpstr>
      <vt:lpstr>Skeleton of a ROS Program</vt:lpstr>
      <vt:lpstr>An example</vt:lpstr>
      <vt:lpstr>Subscribing to a topic-1</vt:lpstr>
      <vt:lpstr>Subscribing to a topic-2</vt:lpstr>
      <vt:lpstr>Subscribing to a topic-3</vt:lpstr>
      <vt:lpstr>Subscribing to a topic-4</vt:lpstr>
      <vt:lpstr>Subscribing to a topic-5</vt:lpstr>
      <vt:lpstr>For More Info on c++ based subscriber/publisher</vt:lpstr>
      <vt:lpstr>Basic ROS Commands</vt:lpstr>
      <vt:lpstr>Basic ROS Commands</vt:lpstr>
      <vt:lpstr>Basic ROS Commands</vt:lpstr>
      <vt:lpstr>Commands to run the robot monitoring program in rviz for DRC-Hubo</vt:lpstr>
      <vt:lpstr>ROSBAG-1</vt:lpstr>
      <vt:lpstr>ROSBAG-2</vt:lpstr>
      <vt:lpstr>ROSBAG-3</vt:lpstr>
      <vt:lpstr>ROSBAG-4</vt:lpstr>
      <vt:lpstr>Visualizing the robot state with sample data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</dc:title>
  <dc:creator>dasl</dc:creator>
  <cp:lastModifiedBy>paresh</cp:lastModifiedBy>
  <cp:revision>57</cp:revision>
  <dcterms:created xsi:type="dcterms:W3CDTF">2014-01-12T23:22:21Z</dcterms:created>
  <dcterms:modified xsi:type="dcterms:W3CDTF">2014-02-01T05:47:36Z</dcterms:modified>
</cp:coreProperties>
</file>