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81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4" r:id="rId27"/>
    <p:sldId id="282" r:id="rId28"/>
    <p:sldId id="285" r:id="rId29"/>
    <p:sldId id="283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FBC2DC-9FAC-44EB-9A8D-AB5529F29FDE}" type="datetimeFigureOut">
              <a:rPr lang="en-SG" smtClean="0"/>
              <a:t>22/3/2013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FD934AA-5DF2-4638-BB15-6B0820EBA81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visualstudio/eng/downloads#d-2010-expres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pencv.org/modules/refman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HoffWilliam?feature=watch" TargetMode="External"/><Relationship Id="rId2" Type="http://schemas.openxmlformats.org/officeDocument/2006/relationships/hyperlink" Target="http://docs.opencv.org/doc/tutorials/tutorial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-l3ApSDX8" TargetMode="External"/><Relationship Id="rId2" Type="http://schemas.openxmlformats.org/officeDocument/2006/relationships/hyperlink" Target="https://www.youtube.com/watch?v=GPTMvFeYzz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opencvlibrary/files/opencv-win/2.4.3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0901905/installing-opencv-2-4-3-in-visual-c-2010-express" TargetMode="External"/><Relationship Id="rId2" Type="http://schemas.openxmlformats.org/officeDocument/2006/relationships/hyperlink" Target="https://www.youtube.com/watch?v=2i2bt-YSlY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OpenCV</a:t>
            </a:r>
            <a:r>
              <a:rPr lang="en-US" b="1" dirty="0" smtClean="0"/>
              <a:t> Tutorial</a:t>
            </a:r>
            <a:endParaRPr lang="en-SG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19400"/>
            <a:ext cx="6400800" cy="3001888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err="1" smtClean="0"/>
              <a:t>OpenCV</a:t>
            </a:r>
            <a:r>
              <a:rPr lang="en-US" dirty="0" smtClean="0"/>
              <a:t> 2.4.3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Windows 7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Microsoft Visual C++ Express 2010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192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dirty="0" smtClean="0"/>
              <a:t>Click “New Project” on Start Up Page</a:t>
            </a:r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6862"/>
            <a:ext cx="9144000" cy="477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Win32 Console Application and give your project a name (“tutorial1”)</a:t>
            </a:r>
            <a:endParaRPr lang="en-S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59" y="2564904"/>
            <a:ext cx="6012406" cy="367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3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US" dirty="0" smtClean="0"/>
              <a:t>Click “Next”</a:t>
            </a:r>
          </a:p>
          <a:p>
            <a:r>
              <a:rPr lang="en-US" dirty="0" smtClean="0"/>
              <a:t>Choose the following configuration</a:t>
            </a:r>
          </a:p>
          <a:p>
            <a:r>
              <a:rPr lang="en-US" dirty="0" smtClean="0"/>
              <a:t>Click “Finish”</a:t>
            </a:r>
          </a:p>
          <a:p>
            <a:endParaRPr lang="en-S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080801" cy="430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8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n-US" dirty="0" smtClean="0"/>
              <a:t>Change settings to “Expert settings”</a:t>
            </a:r>
          </a:p>
          <a:p>
            <a:r>
              <a:rPr lang="en-US" dirty="0" smtClean="0"/>
              <a:t>Show you all the necessary things on your interface</a:t>
            </a:r>
            <a:endParaRPr lang="en-S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76711"/>
            <a:ext cx="5803776" cy="37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3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3096344" cy="4525963"/>
          </a:xfrm>
        </p:spPr>
        <p:txBody>
          <a:bodyPr/>
          <a:lstStyle/>
          <a:p>
            <a:r>
              <a:rPr lang="en-US" dirty="0" smtClean="0"/>
              <a:t>In Solution Explorer, right click on “Source Files”</a:t>
            </a:r>
          </a:p>
          <a:p>
            <a:r>
              <a:rPr lang="en-US" dirty="0" smtClean="0"/>
              <a:t>Add “New Item”</a:t>
            </a:r>
            <a:endParaRPr lang="en-SG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55149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3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C++ file and give it a name</a:t>
            </a:r>
          </a:p>
          <a:p>
            <a:r>
              <a:rPr lang="en-US" dirty="0" smtClean="0"/>
              <a:t>We will just work with 1 class</a:t>
            </a:r>
            <a:endParaRPr lang="en-SG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6" y="2708920"/>
            <a:ext cx="6192687" cy="380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3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/>
          <a:lstStyle/>
          <a:p>
            <a:r>
              <a:rPr lang="en-US" dirty="0" smtClean="0"/>
              <a:t>Navigate to “Property Manager” circled in red</a:t>
            </a:r>
          </a:p>
          <a:p>
            <a:r>
              <a:rPr lang="en-US" dirty="0" smtClean="0"/>
              <a:t>Debug and Release Builds</a:t>
            </a:r>
          </a:p>
          <a:p>
            <a:r>
              <a:rPr lang="en-US" dirty="0" smtClean="0"/>
              <a:t>Work on Debug</a:t>
            </a:r>
          </a:p>
          <a:p>
            <a:pPr marL="0" indent="0">
              <a:buNone/>
            </a:pPr>
            <a:endParaRPr lang="en-US" dirty="0" smtClean="0"/>
          </a:p>
          <a:p>
            <a:endParaRPr lang="en-S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482846" cy="48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043608" y="5661248"/>
            <a:ext cx="1008112" cy="704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1031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on “Debug|Win32” and “Add New Project Property Sheet”</a:t>
            </a:r>
          </a:p>
          <a:p>
            <a:r>
              <a:rPr lang="en-US" dirty="0" smtClean="0"/>
              <a:t>Give directions to the locations of libraries</a:t>
            </a:r>
            <a:endParaRPr lang="en-S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508638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31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new “Property Sheet” and give it a name</a:t>
            </a:r>
            <a:endParaRPr lang="en-S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4550"/>
            <a:ext cx="5731677" cy="35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3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74" y="1628800"/>
            <a:ext cx="4042792" cy="4525963"/>
          </a:xfrm>
        </p:spPr>
        <p:txBody>
          <a:bodyPr/>
          <a:lstStyle/>
          <a:p>
            <a:r>
              <a:rPr lang="en-US" dirty="0" smtClean="0"/>
              <a:t>Click on the property sheet and go to VC Directories</a:t>
            </a:r>
          </a:p>
          <a:p>
            <a:r>
              <a:rPr lang="en-US" dirty="0" smtClean="0"/>
              <a:t>The rows with </a:t>
            </a:r>
            <a:r>
              <a:rPr lang="en-US" b="1" dirty="0" smtClean="0"/>
              <a:t>BOLD </a:t>
            </a:r>
            <a:r>
              <a:rPr lang="en-US" dirty="0" smtClean="0"/>
              <a:t>world are where we are going to make changes</a:t>
            </a:r>
          </a:p>
          <a:p>
            <a:pPr marL="0" indent="0">
              <a:buNone/>
            </a:pPr>
            <a:endParaRPr lang="en-S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7016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1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OpenCV</a:t>
            </a:r>
            <a:r>
              <a:rPr lang="en-US" b="1" dirty="0" smtClean="0"/>
              <a:t> Tutorial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Installing Microsoft Visual C++ 2010 Express</a:t>
            </a:r>
          </a:p>
          <a:p>
            <a:pPr lvl="1"/>
            <a:r>
              <a:rPr lang="en-SG" dirty="0" smtClean="0">
                <a:hlinkClick r:id="rId2"/>
              </a:rPr>
              <a:t>http://www.microsoft.com/visualstudio/eng/downloads#d-2010-express</a:t>
            </a:r>
            <a:endParaRPr lang="en-SG" dirty="0" smtClean="0"/>
          </a:p>
          <a:p>
            <a:pPr lvl="1"/>
            <a:r>
              <a:rPr lang="en-US" dirty="0" smtClean="0"/>
              <a:t>Visual C++ NOT Visual Basic/Studio</a:t>
            </a: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073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632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Right click on the </a:t>
            </a:r>
            <a:br>
              <a:rPr lang="en-US" dirty="0" smtClean="0"/>
            </a:br>
            <a:r>
              <a:rPr lang="en-US" dirty="0" smtClean="0"/>
              <a:t>“Include Directories” </a:t>
            </a:r>
            <a:br>
              <a:rPr lang="en-US" dirty="0" smtClean="0"/>
            </a:br>
            <a:r>
              <a:rPr lang="en-US" dirty="0" smtClean="0"/>
              <a:t>row and select </a:t>
            </a:r>
            <a:br>
              <a:rPr lang="en-US" dirty="0" smtClean="0"/>
            </a:br>
            <a:r>
              <a:rPr lang="en-US" dirty="0" smtClean="0"/>
              <a:t>“&lt;Edit…&gt;”</a:t>
            </a:r>
          </a:p>
          <a:p>
            <a:r>
              <a:rPr lang="en-US" dirty="0" smtClean="0"/>
              <a:t>Click “New Line”</a:t>
            </a:r>
          </a:p>
          <a:p>
            <a:r>
              <a:rPr lang="en-US" dirty="0" smtClean="0"/>
              <a:t>Add these 4 lines</a:t>
            </a:r>
          </a:p>
          <a:p>
            <a:r>
              <a:rPr lang="en-US" sz="2200" dirty="0" smtClean="0"/>
              <a:t>Path\to\your\</a:t>
            </a:r>
            <a:r>
              <a:rPr lang="en-US" sz="2200" dirty="0" err="1" smtClean="0"/>
              <a:t>opencv</a:t>
            </a:r>
            <a:r>
              <a:rPr lang="en-US" sz="2200" dirty="0" smtClean="0"/>
              <a:t>\</a:t>
            </a:r>
            <a:r>
              <a:rPr lang="en-US" sz="2200" dirty="0" err="1" smtClean="0"/>
              <a:t>dir</a:t>
            </a:r>
            <a:r>
              <a:rPr lang="en-US" sz="2200" dirty="0" smtClean="0"/>
              <a:t>\</a:t>
            </a:r>
            <a:r>
              <a:rPr lang="en-US" sz="2200" u="sng" dirty="0" err="1" smtClean="0"/>
              <a:t>opencv</a:t>
            </a:r>
            <a:r>
              <a:rPr lang="en-US" sz="2200" u="sng" dirty="0" smtClean="0"/>
              <a:t>\include</a:t>
            </a:r>
          </a:p>
          <a:p>
            <a:r>
              <a:rPr lang="en-US" sz="2200" dirty="0" smtClean="0"/>
              <a:t>Path\to\your\</a:t>
            </a:r>
            <a:r>
              <a:rPr lang="en-US" sz="2200" dirty="0" err="1" smtClean="0"/>
              <a:t>opencv</a:t>
            </a:r>
            <a:r>
              <a:rPr lang="en-US" sz="2200" dirty="0" smtClean="0"/>
              <a:t>\</a:t>
            </a:r>
            <a:r>
              <a:rPr lang="en-US" sz="2200" dirty="0" err="1" smtClean="0"/>
              <a:t>dir</a:t>
            </a:r>
            <a:r>
              <a:rPr lang="en-US" sz="2200" dirty="0" smtClean="0"/>
              <a:t>\</a:t>
            </a:r>
            <a:r>
              <a:rPr lang="en-US" sz="2200" u="sng" dirty="0" err="1" smtClean="0"/>
              <a:t>opencv</a:t>
            </a:r>
            <a:r>
              <a:rPr lang="en-US" sz="2200" u="sng" dirty="0" smtClean="0"/>
              <a:t>\build\include</a:t>
            </a:r>
          </a:p>
          <a:p>
            <a:r>
              <a:rPr lang="en-US" sz="2200" dirty="0" smtClean="0"/>
              <a:t>Path\to\your\</a:t>
            </a:r>
            <a:r>
              <a:rPr lang="en-US" sz="2200" dirty="0" err="1" smtClean="0"/>
              <a:t>opencv</a:t>
            </a:r>
            <a:r>
              <a:rPr lang="en-US" sz="2200" dirty="0" smtClean="0"/>
              <a:t>\</a:t>
            </a:r>
            <a:r>
              <a:rPr lang="en-US" sz="2200" dirty="0" err="1" smtClean="0"/>
              <a:t>dir</a:t>
            </a:r>
            <a:r>
              <a:rPr lang="en-US" sz="2200" dirty="0" smtClean="0"/>
              <a:t>\</a:t>
            </a:r>
            <a:r>
              <a:rPr lang="en-US" sz="2200" u="sng" dirty="0" err="1" smtClean="0"/>
              <a:t>opencv</a:t>
            </a:r>
            <a:r>
              <a:rPr lang="en-US" sz="2200" u="sng" dirty="0" smtClean="0"/>
              <a:t>\build\include\</a:t>
            </a:r>
            <a:r>
              <a:rPr lang="en-US" sz="2200" u="sng" dirty="0" err="1" smtClean="0"/>
              <a:t>opencv</a:t>
            </a:r>
            <a:endParaRPr lang="en-US" sz="2200" u="sng" dirty="0" smtClean="0"/>
          </a:p>
          <a:p>
            <a:r>
              <a:rPr lang="en-US" sz="2200" dirty="0" smtClean="0"/>
              <a:t>Path\to\your\</a:t>
            </a:r>
            <a:r>
              <a:rPr lang="en-US" sz="2200" dirty="0" err="1" smtClean="0"/>
              <a:t>opencv</a:t>
            </a:r>
            <a:r>
              <a:rPr lang="en-US" sz="2200" dirty="0" smtClean="0"/>
              <a:t>\</a:t>
            </a:r>
            <a:r>
              <a:rPr lang="en-US" sz="2200" dirty="0" err="1" smtClean="0"/>
              <a:t>dir</a:t>
            </a:r>
            <a:r>
              <a:rPr lang="en-US" sz="2200" dirty="0" smtClean="0"/>
              <a:t>\</a:t>
            </a:r>
            <a:r>
              <a:rPr lang="en-US" sz="2200" u="sng" dirty="0" err="1" smtClean="0"/>
              <a:t>opencv</a:t>
            </a:r>
            <a:r>
              <a:rPr lang="en-US" sz="2200" u="sng" dirty="0" smtClean="0"/>
              <a:t>\build\include\opencv</a:t>
            </a:r>
            <a:r>
              <a:rPr lang="en-US" sz="2200" u="sng" dirty="0"/>
              <a:t>2</a:t>
            </a:r>
            <a:endParaRPr lang="en-US" u="sng" dirty="0" smtClean="0"/>
          </a:p>
          <a:p>
            <a:endParaRPr lang="en-SG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832998" cy="32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19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“Library Directories”, add the library path</a:t>
            </a:r>
          </a:p>
          <a:p>
            <a:r>
              <a:rPr lang="en-US" sz="2400" dirty="0" smtClean="0"/>
              <a:t>Path\to\your\</a:t>
            </a:r>
            <a:r>
              <a:rPr lang="en-US" sz="2400" dirty="0" err="1" smtClean="0"/>
              <a:t>opencv</a:t>
            </a:r>
            <a:r>
              <a:rPr lang="en-US" sz="2400" dirty="0" smtClean="0"/>
              <a:t>\</a:t>
            </a:r>
            <a:r>
              <a:rPr lang="en-US" sz="2400" dirty="0" err="1" smtClean="0"/>
              <a:t>dir</a:t>
            </a:r>
            <a:r>
              <a:rPr lang="en-US" sz="2400" dirty="0" smtClean="0"/>
              <a:t>\</a:t>
            </a:r>
            <a:r>
              <a:rPr lang="en-US" sz="2400" u="sng" dirty="0" err="1" smtClean="0"/>
              <a:t>opencv</a:t>
            </a:r>
            <a:r>
              <a:rPr lang="en-US" sz="2400" u="sng" dirty="0" smtClean="0"/>
              <a:t>\build\x86\vc10\lib</a:t>
            </a:r>
            <a:endParaRPr lang="en-SG" sz="2400" u="sng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82488"/>
            <a:ext cx="5400600" cy="38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1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 to “Linker”, “Input” “Additional Dependencies” and key in the object library files found in: Path\to\your\</a:t>
            </a:r>
            <a:r>
              <a:rPr lang="en-US" sz="2000" dirty="0" err="1" smtClean="0"/>
              <a:t>opencv</a:t>
            </a:r>
            <a:r>
              <a:rPr lang="en-US" sz="2000" dirty="0" smtClean="0"/>
              <a:t>\</a:t>
            </a:r>
            <a:r>
              <a:rPr lang="en-US" sz="2000" dirty="0" err="1" smtClean="0"/>
              <a:t>dir</a:t>
            </a:r>
            <a:r>
              <a:rPr lang="en-US" sz="2000" dirty="0" smtClean="0"/>
              <a:t>\</a:t>
            </a:r>
            <a:r>
              <a:rPr lang="en-US" sz="2000" u="sng" dirty="0" err="1" smtClean="0"/>
              <a:t>opencv</a:t>
            </a:r>
            <a:r>
              <a:rPr lang="en-US" sz="2000" u="sng" dirty="0" smtClean="0"/>
              <a:t>\build\x86\vc10\lib</a:t>
            </a:r>
            <a:endParaRPr lang="en-SG" sz="2000" u="sng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93" y="1988840"/>
            <a:ext cx="6408712" cy="4517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547664" y="3212976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1799692" y="3429000"/>
            <a:ext cx="39604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2915816" y="2492896"/>
            <a:ext cx="129614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611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only the object library files with the letter “d” at the end</a:t>
            </a:r>
          </a:p>
          <a:p>
            <a:r>
              <a:rPr lang="en-US" dirty="0" smtClean="0"/>
              <a:t>It is for the Debug Build that we are going to use</a:t>
            </a:r>
          </a:p>
          <a:p>
            <a:r>
              <a:rPr lang="en-US" dirty="0" smtClean="0"/>
              <a:t>Those without “d” is for the release build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26119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List of object library files to include</a:t>
            </a:r>
            <a:endParaRPr lang="en-SG" sz="1800" dirty="0" smtClean="0"/>
          </a:p>
          <a:p>
            <a:pPr marL="0" indent="0">
              <a:buNone/>
            </a:pPr>
            <a:r>
              <a:rPr lang="en-SG" sz="1800" dirty="0" smtClean="0"/>
              <a:t>opencv_calib3d243d.lib</a:t>
            </a:r>
          </a:p>
          <a:p>
            <a:pPr marL="0" indent="0">
              <a:buNone/>
            </a:pPr>
            <a:r>
              <a:rPr lang="en-SG" sz="1800" dirty="0" smtClean="0"/>
              <a:t>opencv_contrib243d.lib</a:t>
            </a:r>
          </a:p>
          <a:p>
            <a:pPr marL="0" indent="0">
              <a:buNone/>
            </a:pPr>
            <a:r>
              <a:rPr lang="en-SG" sz="1800" dirty="0" smtClean="0"/>
              <a:t>opencv_core243d.lib</a:t>
            </a:r>
          </a:p>
          <a:p>
            <a:pPr marL="0" indent="0">
              <a:buNone/>
            </a:pPr>
            <a:r>
              <a:rPr lang="en-SG" sz="1800" dirty="0" smtClean="0"/>
              <a:t>opencv_features2d243d.lib</a:t>
            </a:r>
          </a:p>
          <a:p>
            <a:pPr marL="0" indent="0">
              <a:buNone/>
            </a:pPr>
            <a:r>
              <a:rPr lang="en-SG" sz="1800" dirty="0" smtClean="0"/>
              <a:t>opencv_flann243d.lib</a:t>
            </a:r>
          </a:p>
          <a:p>
            <a:pPr marL="0" indent="0">
              <a:buNone/>
            </a:pPr>
            <a:r>
              <a:rPr lang="en-SG" sz="1800" dirty="0" smtClean="0"/>
              <a:t>opencv_gpu243d.lib</a:t>
            </a:r>
          </a:p>
          <a:p>
            <a:pPr marL="0" indent="0">
              <a:buNone/>
            </a:pPr>
            <a:r>
              <a:rPr lang="en-SG" sz="1800" dirty="0" smtClean="0"/>
              <a:t>opencv_haartraining_engined.lib</a:t>
            </a:r>
          </a:p>
          <a:p>
            <a:pPr marL="0" indent="0">
              <a:buNone/>
            </a:pPr>
            <a:r>
              <a:rPr lang="en-SG" sz="1800" dirty="0" smtClean="0"/>
              <a:t>opencv_highgui243d.lib</a:t>
            </a:r>
          </a:p>
          <a:p>
            <a:pPr marL="0" indent="0">
              <a:buNone/>
            </a:pPr>
            <a:r>
              <a:rPr lang="en-SG" sz="1800" dirty="0" smtClean="0"/>
              <a:t>opencv_imgproc243d.lib</a:t>
            </a:r>
          </a:p>
          <a:p>
            <a:pPr marL="0" indent="0">
              <a:buNone/>
            </a:pPr>
            <a:r>
              <a:rPr lang="en-SG" sz="1800" dirty="0" smtClean="0"/>
              <a:t>opencv_legacy243d.lib</a:t>
            </a:r>
          </a:p>
          <a:p>
            <a:pPr marL="0" indent="0">
              <a:buNone/>
            </a:pPr>
            <a:r>
              <a:rPr lang="en-SG" sz="1800" dirty="0" smtClean="0"/>
              <a:t>opencv_ml243d.lib</a:t>
            </a:r>
          </a:p>
          <a:p>
            <a:pPr marL="0" indent="0">
              <a:buNone/>
            </a:pPr>
            <a:r>
              <a:rPr lang="en-SG" sz="1800" dirty="0" smtClean="0"/>
              <a:t>opencv_nonfree243d.lib</a:t>
            </a:r>
          </a:p>
          <a:p>
            <a:pPr marL="0" indent="0">
              <a:buNone/>
            </a:pPr>
            <a:r>
              <a:rPr lang="en-SG" sz="1800" dirty="0" smtClean="0"/>
              <a:t>opencv_objdetect243d.lib</a:t>
            </a:r>
          </a:p>
          <a:p>
            <a:pPr marL="0" indent="0">
              <a:buNone/>
            </a:pPr>
            <a:r>
              <a:rPr lang="en-SG" sz="1800" dirty="0" smtClean="0"/>
              <a:t>opencv_photo243d.lib</a:t>
            </a:r>
          </a:p>
          <a:p>
            <a:pPr marL="0" indent="0">
              <a:buNone/>
            </a:pPr>
            <a:r>
              <a:rPr lang="en-SG" sz="1800" dirty="0" smtClean="0"/>
              <a:t>opencv_stitching243d.lib</a:t>
            </a:r>
          </a:p>
          <a:p>
            <a:pPr marL="0" indent="0">
              <a:buNone/>
            </a:pPr>
            <a:r>
              <a:rPr lang="en-SG" sz="1800" dirty="0" smtClean="0"/>
              <a:t>opencv_ts243d.lib</a:t>
            </a:r>
          </a:p>
          <a:p>
            <a:pPr marL="0" indent="0">
              <a:buNone/>
            </a:pPr>
            <a:r>
              <a:rPr lang="en-SG" sz="1800" dirty="0" smtClean="0"/>
              <a:t>opencv_video243d.lib</a:t>
            </a:r>
          </a:p>
          <a:p>
            <a:pPr marL="0" indent="0">
              <a:buNone/>
            </a:pPr>
            <a:r>
              <a:rPr lang="en-SG" sz="1800" dirty="0" smtClean="0"/>
              <a:t>opencv_videostab243d.lib</a:t>
            </a:r>
            <a:endParaRPr lang="en-SG" sz="1800" dirty="0"/>
          </a:p>
        </p:txBody>
      </p:sp>
    </p:spTree>
    <p:extLst>
      <p:ext uri="{BB962C8B-B14F-4D97-AF65-F5344CB8AC3E}">
        <p14:creationId xmlns:p14="http://schemas.microsoft.com/office/powerpoint/2010/main" val="1826119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US" dirty="0" smtClean="0"/>
              <a:t>Template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1100" dirty="0" smtClean="0"/>
              <a:t>#include "opencv2/</a:t>
            </a:r>
            <a:r>
              <a:rPr lang="en-SG" sz="1100" dirty="0" err="1" smtClean="0"/>
              <a:t>highgui</a:t>
            </a:r>
            <a:r>
              <a:rPr lang="en-SG" sz="1100" dirty="0" smtClean="0"/>
              <a:t>/highgui.hpp"</a:t>
            </a:r>
          </a:p>
          <a:p>
            <a:pPr marL="0" indent="0">
              <a:buNone/>
            </a:pPr>
            <a:r>
              <a:rPr lang="en-SG" sz="1100" dirty="0" smtClean="0"/>
              <a:t>#include "opencv2/</a:t>
            </a:r>
            <a:r>
              <a:rPr lang="en-SG" sz="1100" dirty="0" err="1" smtClean="0"/>
              <a:t>imgproc</a:t>
            </a:r>
            <a:r>
              <a:rPr lang="en-SG" sz="1100" dirty="0" smtClean="0"/>
              <a:t>/imgproc.hpp"</a:t>
            </a:r>
          </a:p>
          <a:p>
            <a:pPr marL="0" indent="0">
              <a:buNone/>
            </a:pPr>
            <a:endParaRPr lang="en-SG" sz="1100" dirty="0" smtClean="0"/>
          </a:p>
          <a:p>
            <a:pPr marL="0" indent="0">
              <a:buNone/>
            </a:pPr>
            <a:r>
              <a:rPr lang="en-SG" sz="1100" dirty="0" smtClean="0"/>
              <a:t>#include &lt;</a:t>
            </a:r>
            <a:r>
              <a:rPr lang="en-SG" sz="1100" dirty="0" err="1" smtClean="0"/>
              <a:t>iostream</a:t>
            </a:r>
            <a:r>
              <a:rPr lang="en-SG" sz="1100" dirty="0" smtClean="0"/>
              <a:t>&gt;</a:t>
            </a:r>
          </a:p>
          <a:p>
            <a:pPr marL="0" indent="0">
              <a:buNone/>
            </a:pPr>
            <a:endParaRPr lang="en-SG" sz="1100" dirty="0" smtClean="0"/>
          </a:p>
          <a:p>
            <a:pPr marL="0" indent="0">
              <a:buNone/>
            </a:pPr>
            <a:r>
              <a:rPr lang="en-SG" sz="1100" dirty="0" smtClean="0"/>
              <a:t>using namespace cv;</a:t>
            </a:r>
          </a:p>
          <a:p>
            <a:pPr marL="0" indent="0">
              <a:buNone/>
            </a:pPr>
            <a:r>
              <a:rPr lang="en-SG" sz="1100" dirty="0" smtClean="0"/>
              <a:t>using namespace </a:t>
            </a:r>
            <a:r>
              <a:rPr lang="en-SG" sz="1100" dirty="0" err="1" smtClean="0"/>
              <a:t>std</a:t>
            </a:r>
            <a:r>
              <a:rPr lang="en-SG" sz="1100" dirty="0" smtClean="0"/>
              <a:t>;</a:t>
            </a:r>
          </a:p>
          <a:p>
            <a:pPr marL="0" indent="0">
              <a:buNone/>
            </a:pPr>
            <a:endParaRPr lang="en-SG" sz="1100" dirty="0" smtClean="0"/>
          </a:p>
          <a:p>
            <a:pPr marL="0" indent="0">
              <a:buNone/>
            </a:pPr>
            <a:r>
              <a:rPr lang="en-SG" sz="1100" dirty="0" smtClean="0"/>
              <a:t>Mat original;//global</a:t>
            </a:r>
          </a:p>
          <a:p>
            <a:pPr marL="0" indent="0">
              <a:buNone/>
            </a:pPr>
            <a:endParaRPr lang="en-SG" sz="1100" dirty="0" smtClean="0"/>
          </a:p>
          <a:p>
            <a:pPr marL="0" indent="0">
              <a:buNone/>
            </a:pPr>
            <a:r>
              <a:rPr lang="en-SG" sz="1100" dirty="0" err="1" smtClean="0"/>
              <a:t>int</a:t>
            </a:r>
            <a:r>
              <a:rPr lang="en-SG" sz="1100" dirty="0" smtClean="0"/>
              <a:t> main(</a:t>
            </a:r>
            <a:r>
              <a:rPr lang="en-SG" sz="1100" dirty="0" err="1" smtClean="0"/>
              <a:t>int</a:t>
            </a:r>
            <a:r>
              <a:rPr lang="en-SG" sz="1100" dirty="0" smtClean="0"/>
              <a:t> </a:t>
            </a:r>
            <a:r>
              <a:rPr lang="en-SG" sz="1100" dirty="0" err="1" smtClean="0"/>
              <a:t>argc</a:t>
            </a:r>
            <a:r>
              <a:rPr lang="en-SG" sz="1100" dirty="0" smtClean="0"/>
              <a:t>, char** </a:t>
            </a:r>
            <a:r>
              <a:rPr lang="en-SG" sz="1100" dirty="0" err="1" smtClean="0"/>
              <a:t>argv</a:t>
            </a:r>
            <a:r>
              <a:rPr lang="en-SG" sz="1100" dirty="0" smtClean="0"/>
              <a:t>)</a:t>
            </a:r>
          </a:p>
          <a:p>
            <a:pPr marL="0" indent="0">
              <a:buNone/>
            </a:pPr>
            <a:r>
              <a:rPr lang="en-SG" sz="1100" dirty="0" smtClean="0"/>
              <a:t>{</a:t>
            </a:r>
          </a:p>
          <a:p>
            <a:pPr marL="0" indent="0">
              <a:buNone/>
            </a:pPr>
            <a:r>
              <a:rPr lang="en-SG" sz="1100" dirty="0"/>
              <a:t> </a:t>
            </a:r>
            <a:r>
              <a:rPr lang="en-SG" sz="1100" dirty="0" smtClean="0"/>
              <a:t>  </a:t>
            </a:r>
            <a:r>
              <a:rPr lang="en-SG" sz="1100" dirty="0" err="1" smtClean="0"/>
              <a:t>VideoCapture</a:t>
            </a:r>
            <a:r>
              <a:rPr lang="en-SG" sz="1100" dirty="0" smtClean="0"/>
              <a:t> cap(0);</a:t>
            </a:r>
          </a:p>
          <a:p>
            <a:pPr marL="0" indent="0">
              <a:buNone/>
            </a:pPr>
            <a:r>
              <a:rPr lang="en-SG" sz="1100" dirty="0" smtClean="0"/>
              <a:t>    if(!</a:t>
            </a:r>
            <a:r>
              <a:rPr lang="en-SG" sz="1100" dirty="0" err="1" smtClean="0"/>
              <a:t>cap.isOpened</a:t>
            </a:r>
            <a:r>
              <a:rPr lang="en-SG" sz="1100" dirty="0" smtClean="0"/>
              <a:t>())</a:t>
            </a:r>
          </a:p>
          <a:p>
            <a:pPr marL="0" indent="0">
              <a:buNone/>
            </a:pPr>
            <a:r>
              <a:rPr lang="en-SG" sz="1100" dirty="0" smtClean="0"/>
              <a:t>        return -1;</a:t>
            </a:r>
          </a:p>
          <a:p>
            <a:pPr marL="0" indent="0">
              <a:buNone/>
            </a:pPr>
            <a:endParaRPr lang="en-SG" sz="1100" dirty="0" smtClean="0"/>
          </a:p>
          <a:p>
            <a:pPr marL="0" indent="0">
              <a:buNone/>
            </a:pPr>
            <a:r>
              <a:rPr lang="en-SG" sz="1100" dirty="0" smtClean="0"/>
              <a:t>    while(1)</a:t>
            </a:r>
          </a:p>
          <a:p>
            <a:pPr marL="0" indent="0">
              <a:buNone/>
            </a:pPr>
            <a:r>
              <a:rPr lang="en-SG" sz="1100" dirty="0" smtClean="0"/>
              <a:t>    {</a:t>
            </a:r>
          </a:p>
          <a:p>
            <a:pPr marL="0" indent="0">
              <a:buNone/>
            </a:pPr>
            <a:r>
              <a:rPr lang="en-SG" sz="1100" dirty="0" smtClean="0"/>
              <a:t>         cap &gt;&gt; original;//get new image</a:t>
            </a:r>
          </a:p>
          <a:p>
            <a:pPr marL="0" indent="0">
              <a:buNone/>
            </a:pPr>
            <a:endParaRPr lang="en-SG" sz="1100" dirty="0" smtClean="0"/>
          </a:p>
          <a:p>
            <a:pPr marL="0" indent="0">
              <a:buNone/>
            </a:pPr>
            <a:r>
              <a:rPr lang="en-SG" sz="1100" dirty="0" smtClean="0"/>
              <a:t>        </a:t>
            </a:r>
            <a:r>
              <a:rPr lang="en-SG" sz="1100" dirty="0" err="1" smtClean="0"/>
              <a:t>imshow</a:t>
            </a:r>
            <a:r>
              <a:rPr lang="en-SG" sz="1100" dirty="0" smtClean="0"/>
              <a:t>("</a:t>
            </a:r>
            <a:r>
              <a:rPr lang="en-SG" sz="1100" dirty="0" err="1" smtClean="0"/>
              <a:t>original",original</a:t>
            </a:r>
            <a:r>
              <a:rPr lang="en-SG" sz="1100" dirty="0" smtClean="0"/>
              <a:t>);//show image in a window</a:t>
            </a:r>
          </a:p>
          <a:p>
            <a:pPr marL="0" indent="0">
              <a:buNone/>
            </a:pPr>
            <a:r>
              <a:rPr lang="en-SG" sz="1100" dirty="0" smtClean="0"/>
              <a:t>	</a:t>
            </a:r>
          </a:p>
          <a:p>
            <a:pPr marL="0" indent="0">
              <a:buNone/>
            </a:pPr>
            <a:r>
              <a:rPr lang="en-SG" sz="1100" dirty="0" smtClean="0"/>
              <a:t>        if(</a:t>
            </a:r>
            <a:r>
              <a:rPr lang="en-SG" sz="1100" dirty="0" err="1" smtClean="0"/>
              <a:t>waitKey</a:t>
            </a:r>
            <a:r>
              <a:rPr lang="en-SG" sz="1100" dirty="0" smtClean="0"/>
              <a:t>(30) &gt;= 0) break;</a:t>
            </a:r>
          </a:p>
          <a:p>
            <a:pPr marL="0" indent="0">
              <a:buNone/>
            </a:pPr>
            <a:r>
              <a:rPr lang="en-SG" sz="1100" dirty="0"/>
              <a:t> </a:t>
            </a:r>
            <a:r>
              <a:rPr lang="en-SG" sz="1100" dirty="0" smtClean="0"/>
              <a:t>   }</a:t>
            </a:r>
          </a:p>
          <a:p>
            <a:pPr marL="0" indent="0">
              <a:buNone/>
            </a:pPr>
            <a:r>
              <a:rPr lang="en-SG" sz="1100" dirty="0"/>
              <a:t> </a:t>
            </a:r>
            <a:r>
              <a:rPr lang="en-SG" sz="1100" dirty="0" smtClean="0"/>
              <a:t>   return 0;</a:t>
            </a:r>
          </a:p>
          <a:p>
            <a:pPr marL="0" indent="0">
              <a:buNone/>
            </a:pPr>
            <a:r>
              <a:rPr lang="en-SG" sz="1100" dirty="0" smtClean="0"/>
              <a:t>}</a:t>
            </a:r>
            <a:endParaRPr lang="en-SG" sz="1100" dirty="0"/>
          </a:p>
        </p:txBody>
      </p:sp>
    </p:spTree>
    <p:extLst>
      <p:ext uri="{BB962C8B-B14F-4D97-AF65-F5344CB8AC3E}">
        <p14:creationId xmlns:p14="http://schemas.microsoft.com/office/powerpoint/2010/main" val="1826119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OpenCV</a:t>
            </a:r>
            <a:r>
              <a:rPr lang="en-US" dirty="0" smtClean="0"/>
              <a:t> API</a:t>
            </a:r>
          </a:p>
          <a:p>
            <a:r>
              <a:rPr lang="en-SG" dirty="0" smtClean="0">
                <a:hlinkClick r:id="rId2"/>
              </a:rPr>
              <a:t>http://docs.opencv.org/modules/refman.html</a:t>
            </a:r>
            <a:endParaRPr lang="en-SG" dirty="0" smtClean="0"/>
          </a:p>
          <a:p>
            <a:r>
              <a:rPr lang="en-US" dirty="0" smtClean="0"/>
              <a:t>Documents all the available </a:t>
            </a:r>
            <a:r>
              <a:rPr lang="en-US" dirty="0" err="1" smtClean="0"/>
              <a:t>OpenCV</a:t>
            </a:r>
            <a:r>
              <a:rPr lang="en-US" dirty="0" smtClean="0"/>
              <a:t> functions</a:t>
            </a:r>
          </a:p>
          <a:p>
            <a:r>
              <a:rPr lang="en-US" dirty="0" smtClean="0"/>
              <a:t>Use?</a:t>
            </a:r>
          </a:p>
          <a:p>
            <a:r>
              <a:rPr lang="en-US" dirty="0" smtClean="0"/>
              <a:t>Argument number and types?</a:t>
            </a:r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1375639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SG" dirty="0"/>
              <a:t>void </a:t>
            </a:r>
            <a:r>
              <a:rPr lang="en-SG" dirty="0" smtClean="0">
                <a:effectLst/>
              </a:rPr>
              <a:t>Canny</a:t>
            </a:r>
            <a:r>
              <a:rPr lang="en-SG" dirty="0" smtClean="0"/>
              <a:t>(</a:t>
            </a:r>
            <a:r>
              <a:rPr lang="en-SG" dirty="0" err="1"/>
              <a:t>InputArray</a:t>
            </a:r>
            <a:r>
              <a:rPr lang="en-SG" dirty="0"/>
              <a:t> </a:t>
            </a:r>
            <a:r>
              <a:rPr lang="en-SG" b="1" dirty="0"/>
              <a:t>image</a:t>
            </a:r>
            <a:r>
              <a:rPr lang="en-SG" dirty="0"/>
              <a:t>, </a:t>
            </a:r>
            <a:r>
              <a:rPr lang="en-SG" dirty="0" err="1"/>
              <a:t>OutputArray</a:t>
            </a:r>
            <a:r>
              <a:rPr lang="en-SG" dirty="0"/>
              <a:t> </a:t>
            </a:r>
            <a:r>
              <a:rPr lang="en-SG" b="1" dirty="0"/>
              <a:t>edges</a:t>
            </a:r>
            <a:r>
              <a:rPr lang="en-SG" dirty="0"/>
              <a:t>, double </a:t>
            </a:r>
            <a:r>
              <a:rPr lang="en-SG" b="1" dirty="0"/>
              <a:t>threshold1</a:t>
            </a:r>
            <a:r>
              <a:rPr lang="en-SG" dirty="0"/>
              <a:t>, double </a:t>
            </a:r>
            <a:r>
              <a:rPr lang="en-SG" b="1" dirty="0"/>
              <a:t>threshold2</a:t>
            </a:r>
            <a:r>
              <a:rPr lang="en-SG" dirty="0"/>
              <a:t>, </a:t>
            </a:r>
            <a:r>
              <a:rPr lang="en-SG" dirty="0" err="1"/>
              <a:t>int</a:t>
            </a:r>
            <a:r>
              <a:rPr lang="en-SG" dirty="0"/>
              <a:t> </a:t>
            </a:r>
            <a:r>
              <a:rPr lang="en-SG" b="1" dirty="0" err="1"/>
              <a:t>apertureSize</a:t>
            </a:r>
            <a:r>
              <a:rPr lang="en-SG" dirty="0"/>
              <a:t>=3, bool </a:t>
            </a:r>
            <a:r>
              <a:rPr lang="en-SG" b="1" dirty="0"/>
              <a:t>L2gradient</a:t>
            </a:r>
            <a:r>
              <a:rPr lang="en-SG" dirty="0"/>
              <a:t>=false </a:t>
            </a:r>
            <a:r>
              <a:rPr lang="en-SG" dirty="0" smtClean="0"/>
              <a:t>)</a:t>
            </a:r>
          </a:p>
          <a:p>
            <a:r>
              <a:rPr lang="en-SG" dirty="0" smtClean="0"/>
              <a:t>Parameters:	</a:t>
            </a:r>
          </a:p>
          <a:p>
            <a:pPr marL="857250" lvl="1" indent="-457200"/>
            <a:r>
              <a:rPr lang="en-SG" b="1" dirty="0" smtClean="0"/>
              <a:t>image</a:t>
            </a:r>
            <a:r>
              <a:rPr lang="en-SG" dirty="0" smtClean="0"/>
              <a:t> – single-channel 8-bit input image.</a:t>
            </a:r>
          </a:p>
          <a:p>
            <a:pPr marL="857250" lvl="1" indent="-457200"/>
            <a:r>
              <a:rPr lang="en-SG" b="1" dirty="0" smtClean="0"/>
              <a:t>edges</a:t>
            </a:r>
            <a:r>
              <a:rPr lang="en-SG" dirty="0" smtClean="0"/>
              <a:t> – output edge map; it has the same size and type as image .</a:t>
            </a:r>
          </a:p>
          <a:p>
            <a:pPr marL="857250" lvl="1" indent="-457200"/>
            <a:r>
              <a:rPr lang="en-SG" b="1" dirty="0" smtClean="0"/>
              <a:t>threshold1</a:t>
            </a:r>
            <a:r>
              <a:rPr lang="en-SG" dirty="0" smtClean="0"/>
              <a:t> – first threshold for the hysteresis procedure.</a:t>
            </a:r>
          </a:p>
          <a:p>
            <a:pPr marL="857250" lvl="1" indent="-457200"/>
            <a:r>
              <a:rPr lang="en-SG" b="1" dirty="0" smtClean="0"/>
              <a:t>threshold2</a:t>
            </a:r>
            <a:r>
              <a:rPr lang="en-SG" dirty="0" smtClean="0"/>
              <a:t> – second threshold for the hysteresis procedure.</a:t>
            </a:r>
          </a:p>
          <a:p>
            <a:pPr marL="857250" lvl="1" indent="-457200"/>
            <a:r>
              <a:rPr lang="en-SG" b="1" dirty="0" err="1" smtClean="0"/>
              <a:t>apertureSize</a:t>
            </a:r>
            <a:r>
              <a:rPr lang="en-SG" dirty="0" smtClean="0"/>
              <a:t> – aperture size for the </a:t>
            </a:r>
            <a:r>
              <a:rPr lang="en-SG" dirty="0" err="1" smtClean="0"/>
              <a:t>Sobel</a:t>
            </a:r>
            <a:r>
              <a:rPr lang="en-SG" dirty="0" smtClean="0"/>
              <a:t>() operator.</a:t>
            </a:r>
          </a:p>
          <a:p>
            <a:pPr marL="857250" lvl="1" indent="-457200"/>
            <a:r>
              <a:rPr lang="en-SG" b="1" dirty="0" smtClean="0"/>
              <a:t>L2gradient</a:t>
            </a:r>
            <a:r>
              <a:rPr lang="en-SG" dirty="0" smtClean="0"/>
              <a:t> – a flag, indicating whether a more accurate   norm   should be used to calculate the image gradient magnitude ( L2gradient=true ), or whether the default   norm   is enough ( L2gradient=false ).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01237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/>
          </a:bodyPr>
          <a:lstStyle/>
          <a:p>
            <a:r>
              <a:rPr lang="en-SG" dirty="0"/>
              <a:t>void </a:t>
            </a:r>
            <a:r>
              <a:rPr lang="en-SG" dirty="0" err="1" smtClean="0">
                <a:effectLst/>
              </a:rPr>
              <a:t>cvtColor</a:t>
            </a:r>
            <a:r>
              <a:rPr lang="en-SG" dirty="0" smtClean="0"/>
              <a:t>(</a:t>
            </a:r>
            <a:r>
              <a:rPr lang="en-SG" dirty="0" err="1"/>
              <a:t>InputArray</a:t>
            </a:r>
            <a:r>
              <a:rPr lang="en-SG" dirty="0"/>
              <a:t> </a:t>
            </a:r>
            <a:r>
              <a:rPr lang="en-SG" b="1" dirty="0" err="1"/>
              <a:t>src</a:t>
            </a:r>
            <a:r>
              <a:rPr lang="en-SG" dirty="0"/>
              <a:t>, </a:t>
            </a:r>
            <a:r>
              <a:rPr lang="en-SG" dirty="0" err="1"/>
              <a:t>OutputArray</a:t>
            </a:r>
            <a:r>
              <a:rPr lang="en-SG" dirty="0"/>
              <a:t> </a:t>
            </a:r>
            <a:r>
              <a:rPr lang="en-SG" b="1" dirty="0" err="1"/>
              <a:t>dst</a:t>
            </a:r>
            <a:r>
              <a:rPr lang="en-SG" dirty="0"/>
              <a:t>, </a:t>
            </a:r>
            <a:r>
              <a:rPr lang="en-SG" dirty="0" err="1"/>
              <a:t>int</a:t>
            </a:r>
            <a:r>
              <a:rPr lang="en-SG" dirty="0"/>
              <a:t> </a:t>
            </a:r>
            <a:r>
              <a:rPr lang="en-SG" b="1" dirty="0"/>
              <a:t>code</a:t>
            </a:r>
            <a:r>
              <a:rPr lang="en-SG" dirty="0"/>
              <a:t>, </a:t>
            </a:r>
            <a:r>
              <a:rPr lang="en-SG" dirty="0" err="1"/>
              <a:t>int</a:t>
            </a:r>
            <a:r>
              <a:rPr lang="en-SG" dirty="0"/>
              <a:t> </a:t>
            </a:r>
            <a:r>
              <a:rPr lang="en-SG" b="1" dirty="0" err="1"/>
              <a:t>dstCn</a:t>
            </a:r>
            <a:r>
              <a:rPr lang="en-SG" dirty="0"/>
              <a:t>=0 </a:t>
            </a:r>
            <a:r>
              <a:rPr lang="en-SG" dirty="0" smtClean="0"/>
              <a:t>)</a:t>
            </a:r>
          </a:p>
          <a:p>
            <a:r>
              <a:rPr lang="en-SG" dirty="0" smtClean="0"/>
              <a:t>Parameters:	</a:t>
            </a:r>
          </a:p>
          <a:p>
            <a:pPr lvl="1"/>
            <a:r>
              <a:rPr lang="en-SG" b="1" dirty="0" err="1" smtClean="0"/>
              <a:t>src</a:t>
            </a:r>
            <a:r>
              <a:rPr lang="en-SG" dirty="0" smtClean="0"/>
              <a:t> – input image: 8-bit unsigned, 16-bit unsigned ( CV_16UC... ), or single-precision floating-point.</a:t>
            </a:r>
          </a:p>
          <a:p>
            <a:pPr lvl="1"/>
            <a:r>
              <a:rPr lang="en-SG" b="1" dirty="0" err="1" smtClean="0"/>
              <a:t>dst</a:t>
            </a:r>
            <a:r>
              <a:rPr lang="en-SG" dirty="0" smtClean="0"/>
              <a:t> – output image of the same size and depth as </a:t>
            </a:r>
            <a:r>
              <a:rPr lang="en-SG" dirty="0" err="1" smtClean="0"/>
              <a:t>src</a:t>
            </a:r>
            <a:r>
              <a:rPr lang="en-SG" dirty="0" smtClean="0"/>
              <a:t>.</a:t>
            </a:r>
          </a:p>
          <a:p>
            <a:pPr lvl="1"/>
            <a:r>
              <a:rPr lang="en-SG" b="1" dirty="0" smtClean="0"/>
              <a:t>code</a:t>
            </a:r>
            <a:r>
              <a:rPr lang="en-SG" dirty="0" smtClean="0"/>
              <a:t> – </a:t>
            </a:r>
            <a:r>
              <a:rPr lang="en-SG" dirty="0" err="1" smtClean="0"/>
              <a:t>color</a:t>
            </a:r>
            <a:r>
              <a:rPr lang="en-SG" dirty="0" smtClean="0"/>
              <a:t> space conversion code (see the description below).</a:t>
            </a:r>
          </a:p>
          <a:p>
            <a:pPr lvl="2"/>
            <a:r>
              <a:rPr lang="en-SG" dirty="0"/>
              <a:t>The conventional ranges for R, G, and B channel values are:</a:t>
            </a:r>
          </a:p>
          <a:p>
            <a:pPr lvl="2"/>
            <a:r>
              <a:rPr lang="en-SG" dirty="0"/>
              <a:t>0 to 255 for CV_8U images</a:t>
            </a:r>
          </a:p>
          <a:p>
            <a:pPr lvl="2"/>
            <a:r>
              <a:rPr lang="en-SG" dirty="0"/>
              <a:t>0 to 65535 for CV_16U images</a:t>
            </a:r>
          </a:p>
          <a:p>
            <a:pPr lvl="2"/>
            <a:r>
              <a:rPr lang="en-SG" dirty="0"/>
              <a:t>0 to 1 for CV_32F </a:t>
            </a:r>
            <a:r>
              <a:rPr lang="en-SG" dirty="0" smtClean="0"/>
              <a:t>images</a:t>
            </a:r>
          </a:p>
          <a:p>
            <a:pPr lvl="1"/>
            <a:r>
              <a:rPr lang="en-SG" b="1" dirty="0" err="1" smtClean="0"/>
              <a:t>dstCn</a:t>
            </a:r>
            <a:r>
              <a:rPr lang="en-SG" dirty="0" smtClean="0"/>
              <a:t> – number of channels in the destination image; if the parameter is 0, the number of the channels is derived automatically from </a:t>
            </a:r>
            <a:r>
              <a:rPr lang="en-SG" dirty="0" err="1" smtClean="0"/>
              <a:t>src</a:t>
            </a:r>
            <a:r>
              <a:rPr lang="en-SG" dirty="0" smtClean="0"/>
              <a:t> and code 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91520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OpenCV</a:t>
            </a:r>
            <a:r>
              <a:rPr lang="en-US" dirty="0" smtClean="0"/>
              <a:t> Tutorials</a:t>
            </a:r>
          </a:p>
          <a:p>
            <a:pPr lvl="1"/>
            <a:r>
              <a:rPr lang="en-SG" dirty="0" smtClean="0">
                <a:hlinkClick r:id="rId2"/>
              </a:rPr>
              <a:t>http://docs.opencv.org/doc/tutorials/tutorials.html</a:t>
            </a:r>
            <a:endParaRPr lang="en-SG" dirty="0" smtClean="0"/>
          </a:p>
          <a:p>
            <a:r>
              <a:rPr lang="en-US" dirty="0" smtClean="0"/>
              <a:t>YouTube Channels on Image Processing</a:t>
            </a:r>
          </a:p>
          <a:p>
            <a:pPr lvl="1"/>
            <a:r>
              <a:rPr lang="en-SG" dirty="0" smtClean="0">
                <a:hlinkClick r:id="rId3"/>
              </a:rPr>
              <a:t>https://www.youtube.com/user/HoffWilliam?feature=watch</a:t>
            </a:r>
            <a:endParaRPr lang="en-SG" dirty="0" smtClean="0"/>
          </a:p>
          <a:p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415090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Microsoft Visual C++ 2010 Express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" y="1700808"/>
            <a:ext cx="9144000" cy="42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3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Videos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>
                <a:hlinkClick r:id="rId2"/>
              </a:rPr>
              <a:t>http://www.pdnotebook.com/2012/07/measuring-angles-in-opencv/</a:t>
            </a:r>
          </a:p>
          <a:p>
            <a:r>
              <a:rPr lang="en-SG" dirty="0" smtClean="0">
                <a:hlinkClick r:id="rId2"/>
              </a:rPr>
              <a:t>https://www.youtube.com/watch?v=GPTMvFeYzzk</a:t>
            </a:r>
            <a:endParaRPr lang="en-SG" dirty="0" smtClean="0"/>
          </a:p>
          <a:p>
            <a:r>
              <a:rPr lang="en-SG" dirty="0" smtClean="0">
                <a:hlinkClick r:id="rId3"/>
              </a:rPr>
              <a:t>https://www.youtube.com/watch?v=nP-l3ApSDX8</a:t>
            </a:r>
            <a:endParaRPr lang="en-SG" dirty="0" smtClean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4527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OpenCV</a:t>
            </a:r>
            <a:r>
              <a:rPr lang="en-US" b="1" dirty="0" smtClean="0"/>
              <a:t> Tutorial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OpenCV</a:t>
            </a:r>
            <a:r>
              <a:rPr lang="en-US" dirty="0" smtClean="0"/>
              <a:t> 2.4.3</a:t>
            </a:r>
          </a:p>
          <a:p>
            <a:pPr lvl="1"/>
            <a:r>
              <a:rPr lang="en-SG" dirty="0" smtClean="0">
                <a:hlinkClick r:id="rId2"/>
              </a:rPr>
              <a:t>http://sourceforge.net/projects/opencvlibrary/files/opencv-win/2.4.3/</a:t>
            </a:r>
            <a:endParaRPr lang="en-SG" dirty="0" smtClean="0"/>
          </a:p>
          <a:p>
            <a:pPr lvl="1"/>
            <a:r>
              <a:rPr lang="en-US" dirty="0" smtClean="0"/>
              <a:t>“</a:t>
            </a:r>
            <a:r>
              <a:rPr lang="en-SG" dirty="0" smtClean="0"/>
              <a:t>OpenCV-2.4.3.exe”</a:t>
            </a:r>
          </a:p>
          <a:p>
            <a:pPr lvl="1"/>
            <a:r>
              <a:rPr lang="en-US" dirty="0" smtClean="0"/>
              <a:t>Not the latest!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48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Reference Sites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>
                <a:hlinkClick r:id="rId2"/>
              </a:rPr>
              <a:t>https://www.youtube.com/watch?v=2i2bt-YSlYQ</a:t>
            </a:r>
            <a:endParaRPr lang="en-SG" dirty="0" smtClean="0"/>
          </a:p>
          <a:p>
            <a:r>
              <a:rPr lang="en-SG" dirty="0" smtClean="0">
                <a:hlinkClick r:id="rId3"/>
              </a:rPr>
              <a:t>http://stackoverflow.com/questions/10901905/installing-opencv-2-4-3-in-visual-c-2010-express</a:t>
            </a:r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36703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Variable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OpenCV</a:t>
            </a:r>
            <a:r>
              <a:rPr lang="en-US" dirty="0" smtClean="0"/>
              <a:t> to PATH</a:t>
            </a:r>
          </a:p>
          <a:p>
            <a:r>
              <a:rPr lang="en-US" dirty="0" smtClean="0"/>
              <a:t>Go to “Start Menu” and right click on “Computer”</a:t>
            </a:r>
          </a:p>
          <a:p>
            <a:r>
              <a:rPr lang="en-US" dirty="0" smtClean="0"/>
              <a:t>Select “Properties”</a:t>
            </a:r>
            <a:endParaRPr lang="en-S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4698"/>
            <a:ext cx="39719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Variable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r>
              <a:rPr lang="en-US" dirty="0" smtClean="0"/>
              <a:t>Go to “Advanced system settings”</a:t>
            </a:r>
          </a:p>
          <a:p>
            <a:r>
              <a:rPr lang="en-US" dirty="0" smtClean="0"/>
              <a:t>Go to “Environment Variables…”</a:t>
            </a:r>
            <a:endParaRPr lang="en-SG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423182" cy="39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419872" y="2348880"/>
            <a:ext cx="122413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6660232" y="4365104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92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Variable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5854" cy="4781128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There is a “path” </a:t>
            </a:r>
            <a:br>
              <a:rPr lang="en-US" sz="2800" dirty="0" smtClean="0"/>
            </a:br>
            <a:r>
              <a:rPr lang="en-US" sz="2800" dirty="0" smtClean="0"/>
              <a:t>in each of the </a:t>
            </a:r>
            <a:br>
              <a:rPr lang="en-US" sz="2800" dirty="0" smtClean="0"/>
            </a:br>
            <a:r>
              <a:rPr lang="en-US" sz="2800" dirty="0" smtClean="0"/>
              <a:t>2 sub windows</a:t>
            </a:r>
          </a:p>
          <a:p>
            <a:r>
              <a:rPr lang="en-US" sz="2800" dirty="0" smtClean="0"/>
              <a:t>Add this line </a:t>
            </a:r>
            <a:br>
              <a:rPr lang="en-US" sz="2800" dirty="0" smtClean="0"/>
            </a:br>
            <a:r>
              <a:rPr lang="en-US" sz="2800" dirty="0" smtClean="0"/>
              <a:t>(highlighted in </a:t>
            </a:r>
            <a:br>
              <a:rPr lang="en-US" sz="2800" dirty="0" smtClean="0"/>
            </a:br>
            <a:r>
              <a:rPr lang="en-US" sz="2800" dirty="0" smtClean="0"/>
              <a:t>blue) to the </a:t>
            </a:r>
            <a:br>
              <a:rPr lang="en-US" sz="2800" dirty="0" smtClean="0"/>
            </a:br>
            <a:r>
              <a:rPr lang="en-US" sz="2800" dirty="0" smtClean="0"/>
              <a:t>“variable value”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 smtClean="0"/>
          </a:p>
          <a:p>
            <a:r>
              <a:rPr lang="en-SG" sz="2000" dirty="0" smtClean="0"/>
              <a:t>Path\to\your\</a:t>
            </a:r>
            <a:r>
              <a:rPr lang="en-SG" sz="2000" dirty="0" err="1" smtClean="0"/>
              <a:t>opencv</a:t>
            </a:r>
            <a:r>
              <a:rPr lang="en-SG" sz="2000" dirty="0" smtClean="0"/>
              <a:t>\directory\</a:t>
            </a:r>
            <a:r>
              <a:rPr lang="en-SG" sz="2000" u="sng" dirty="0" err="1" smtClean="0"/>
              <a:t>opencv</a:t>
            </a:r>
            <a:r>
              <a:rPr lang="en-SG" sz="2000" u="sng" dirty="0" smtClean="0"/>
              <a:t>\build\x86\vc10\bin</a:t>
            </a:r>
          </a:p>
          <a:p>
            <a:r>
              <a:rPr lang="en-US" sz="2800" dirty="0" smtClean="0"/>
              <a:t>Use x86 for 64-bit computer and x64 for 32-bit ones</a:t>
            </a:r>
            <a:endParaRPr lang="en-SG" sz="2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61906"/>
            <a:ext cx="4973755" cy="360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930201" y="2780928"/>
            <a:ext cx="64807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3961002" y="3914831"/>
            <a:ext cx="64807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6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MSVC++ 2010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Microsoft Visual C++ on Start menu or Desktop Shortcut and right click</a:t>
            </a:r>
          </a:p>
          <a:p>
            <a:r>
              <a:rPr lang="en-US" dirty="0" smtClean="0"/>
              <a:t>Choose “Run as </a:t>
            </a:r>
            <a:r>
              <a:rPr lang="en-US" dirty="0" err="1" smtClean="0"/>
              <a:t>adminstrator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Grants permission to use webcam etc.</a:t>
            </a:r>
            <a:endParaRPr lang="en-S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3895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013819"/>
            <a:ext cx="3381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7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373</TotalTime>
  <Words>562</Words>
  <Application>Microsoft Office PowerPoint</Application>
  <PresentationFormat>On-screen Show (4:3)</PresentationFormat>
  <Paragraphs>162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OpenCV Tutorial</vt:lpstr>
      <vt:lpstr>OpenCV Tutorial</vt:lpstr>
      <vt:lpstr>Microsoft Visual C++ 2010 Express</vt:lpstr>
      <vt:lpstr>OpenCV Tutorial</vt:lpstr>
      <vt:lpstr>Installation Reference Sites</vt:lpstr>
      <vt:lpstr>Environment Variable</vt:lpstr>
      <vt:lpstr>Environment Variable</vt:lpstr>
      <vt:lpstr>Environment Variable</vt:lpstr>
      <vt:lpstr>MSVC++ 2010</vt:lpstr>
      <vt:lpstr>MSVC++ 2010</vt:lpstr>
      <vt:lpstr>MSVC++ 2010</vt:lpstr>
      <vt:lpstr>MSVC++ 2010</vt:lpstr>
      <vt:lpstr>MSVC++ 2010</vt:lpstr>
      <vt:lpstr>MSVC++ 2010</vt:lpstr>
      <vt:lpstr>MSVC++ 2010</vt:lpstr>
      <vt:lpstr>MSVC++ 2010</vt:lpstr>
      <vt:lpstr>MSVC++ 2010</vt:lpstr>
      <vt:lpstr>MSVC++ 2010</vt:lpstr>
      <vt:lpstr>MSVC++ 2010</vt:lpstr>
      <vt:lpstr>MSVC++ 2010</vt:lpstr>
      <vt:lpstr>MSVC++ 2010</vt:lpstr>
      <vt:lpstr>MSVC++ 2010</vt:lpstr>
      <vt:lpstr>MSVC++ 2010</vt:lpstr>
      <vt:lpstr>MSVC++ 2010</vt:lpstr>
      <vt:lpstr>Template</vt:lpstr>
      <vt:lpstr>Resources</vt:lpstr>
      <vt:lpstr>Functions</vt:lpstr>
      <vt:lpstr>Functions</vt:lpstr>
      <vt:lpstr>Going Further</vt:lpstr>
      <vt:lpstr>Some 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OpenCV Tutorial</dc:title>
  <dc:creator>VIC</dc:creator>
  <cp:lastModifiedBy>VIC</cp:lastModifiedBy>
  <cp:revision>33</cp:revision>
  <dcterms:created xsi:type="dcterms:W3CDTF">2013-03-19T21:42:10Z</dcterms:created>
  <dcterms:modified xsi:type="dcterms:W3CDTF">2013-03-21T17:09:08Z</dcterms:modified>
</cp:coreProperties>
</file>