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manual.robotis.com/docs/en/dxl/x/xl320/#control-table-of-eeprom-area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hyperlink" Target="https://www.droking.com/ttl-to-rs485-module-dc-3.0v-30v-rs485-to-ttl-mutual-conversion-hardware-automatic-flow-control-module-converter-module?search=ttl%20to%20rs485&amp;description=true" TargetMode="External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95976" y="0"/>
            <a:ext cx="6627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Dynamixel XL-320 to LEGO NXT Connection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 updated 06/11/19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04800" y="685800"/>
            <a:ext cx="8686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Preamble: The LEGO NXT’s Port 4 is a RS-485 serial port.  RS-485 operates at +/-12 Volts.  However the Dynamixel XL-320 operates its serial lines on TTL (i.e. 0 to 5 Volt) levels.  As such, a TTL-to-RS485 converter is used.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811288" y="1740925"/>
            <a:ext cx="7521423" cy="4946400"/>
            <a:chOff x="1033450" y="1799850"/>
            <a:chExt cx="7521423" cy="4946400"/>
          </a:xfrm>
        </p:grpSpPr>
        <p:pic>
          <p:nvPicPr>
            <p:cNvPr id="92" name="Google Shape;92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33450" y="1799850"/>
              <a:ext cx="7521423" cy="494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3"/>
            <p:cNvSpPr txBox="1"/>
            <p:nvPr/>
          </p:nvSpPr>
          <p:spPr>
            <a:xfrm>
              <a:off x="6641538" y="5804258"/>
              <a:ext cx="1295400" cy="584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Four AA Battery pack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7159551" y="2886909"/>
              <a:ext cx="1295400" cy="831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DROX TTL-to-485 converter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1239776" y="3133059"/>
              <a:ext cx="1295400" cy="338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NXT Port 4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13"/>
            <p:cNvCxnSpPr/>
            <p:nvPr/>
          </p:nvCxnSpPr>
          <p:spPr>
            <a:xfrm rot="10800000">
              <a:off x="1317500" y="2840825"/>
              <a:ext cx="718200" cy="1626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97" name="Google Shape;97;p13"/>
          <p:cNvSpPr txBox="1"/>
          <p:nvPr/>
        </p:nvSpPr>
        <p:spPr>
          <a:xfrm>
            <a:off x="3042253" y="2827975"/>
            <a:ext cx="1641300" cy="33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Ground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 updated 06/11/19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52400" y="337066"/>
            <a:ext cx="5724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Volt Motor (Dynamixel XL-32) Voltage wiring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886200" y="904875"/>
            <a:ext cx="49308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Datasheet of XL-320 shows pins connections.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http://emanual.robotis.com/docs/en/dxl/x/xl320/#control-table-of-eeprom-area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NB: left figure is from Top i.e. looking into the servo horn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14"/>
          <p:cNvGrpSpPr/>
          <p:nvPr/>
        </p:nvGrpSpPr>
        <p:grpSpPr>
          <a:xfrm>
            <a:off x="907981" y="3313270"/>
            <a:ext cx="2437122" cy="3205329"/>
            <a:chOff x="1200556" y="3652670"/>
            <a:chExt cx="2437122" cy="3205329"/>
          </a:xfrm>
        </p:grpSpPr>
        <p:pic>
          <p:nvPicPr>
            <p:cNvPr id="107" name="Google Shape;10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00556" y="4420877"/>
              <a:ext cx="2437122" cy="24371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8" name="Google Shape;108;p14"/>
            <p:cNvCxnSpPr/>
            <p:nvPr/>
          </p:nvCxnSpPr>
          <p:spPr>
            <a:xfrm flipH="1" rot="-5400000">
              <a:off x="1890069" y="4812516"/>
              <a:ext cx="1356000" cy="2979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09" name="Google Shape;109;p14"/>
            <p:cNvSpPr txBox="1"/>
            <p:nvPr/>
          </p:nvSpPr>
          <p:spPr>
            <a:xfrm>
              <a:off x="2332724" y="4006465"/>
              <a:ext cx="10983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BLK Jumper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4"/>
            <p:cNvCxnSpPr/>
            <p:nvPr/>
          </p:nvCxnSpPr>
          <p:spPr>
            <a:xfrm flipH="1" rot="-5400000">
              <a:off x="1447878" y="4891318"/>
              <a:ext cx="1770300" cy="600"/>
            </a:xfrm>
            <a:prstGeom prst="bentConnector3">
              <a:avLst>
                <a:gd fmla="val 50002" name="adj1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1" name="Google Shape;111;p14"/>
            <p:cNvSpPr txBox="1"/>
            <p:nvPr/>
          </p:nvSpPr>
          <p:spPr>
            <a:xfrm>
              <a:off x="2294792" y="3848122"/>
              <a:ext cx="110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 Jum</a:t>
              </a: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2294792" y="3652670"/>
              <a:ext cx="125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 connected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4"/>
          <p:cNvSpPr txBox="1"/>
          <p:nvPr/>
        </p:nvSpPr>
        <p:spPr>
          <a:xfrm>
            <a:off x="3886200" y="2575452"/>
            <a:ext cx="5083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</a:t>
            </a:r>
            <a:r>
              <a:rPr lang="en-US" sz="1600">
                <a:solidFill>
                  <a:schemeClr val="dk1"/>
                </a:solidFill>
              </a:rPr>
              <a:t>j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umper wires into the XL-320’s Molex connector.  </a:t>
            </a:r>
            <a:r>
              <a:rPr lang="en-US" sz="1600">
                <a:solidFill>
                  <a:schemeClr val="dk1"/>
                </a:solidFill>
              </a:rPr>
              <a:t>Connect red jumper to battery 6v, connect black jumper to common ground.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4"/>
          <p:cNvGrpSpPr/>
          <p:nvPr/>
        </p:nvGrpSpPr>
        <p:grpSpPr>
          <a:xfrm>
            <a:off x="191518" y="904875"/>
            <a:ext cx="3732782" cy="1824504"/>
            <a:chOff x="191518" y="904875"/>
            <a:chExt cx="3732782" cy="1824504"/>
          </a:xfrm>
        </p:grpSpPr>
        <p:pic>
          <p:nvPicPr>
            <p:cNvPr id="115" name="Google Shape;11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1518" y="904875"/>
              <a:ext cx="2155419" cy="1824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4"/>
            <p:cNvSpPr/>
            <p:nvPr/>
          </p:nvSpPr>
          <p:spPr>
            <a:xfrm>
              <a:off x="1456322" y="904875"/>
              <a:ext cx="24679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Note: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Work with XL-320 </a:t>
              </a:r>
              <a:r>
                <a:rPr b="1" lang="en-US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Right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side connector.</a:t>
              </a:r>
              <a:endParaRPr/>
            </a:p>
          </p:txBody>
        </p:sp>
        <p:grpSp>
          <p:nvGrpSpPr>
            <p:cNvPr id="117" name="Google Shape;117;p14"/>
            <p:cNvGrpSpPr/>
            <p:nvPr/>
          </p:nvGrpSpPr>
          <p:grpSpPr>
            <a:xfrm>
              <a:off x="427882" y="1144503"/>
              <a:ext cx="626935" cy="539393"/>
              <a:chOff x="1654562" y="1092378"/>
              <a:chExt cx="626935" cy="539393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1684047" y="1092378"/>
                <a:ext cx="539393" cy="539393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1654562" y="1120953"/>
                <a:ext cx="626935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Servo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Horn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0" name="Google Shape;12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2550" y="3753675"/>
            <a:ext cx="4336282" cy="285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4987850" y="5759225"/>
            <a:ext cx="1626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+6V to XL-320 pin2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4320375" y="6279800"/>
            <a:ext cx="20715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Battery GND to common GND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5484650" y="4290275"/>
            <a:ext cx="11298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C</a:t>
            </a:r>
            <a:r>
              <a:rPr b="1" lang="en-US" sz="1000">
                <a:solidFill>
                  <a:schemeClr val="dk1"/>
                </a:solidFill>
              </a:rPr>
              <a:t>ommon GND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06400"/>
            <a:ext cx="5933327" cy="38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1012" y="4513122"/>
            <a:ext cx="3671072" cy="218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 updated 06/11/19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52400" y="337066"/>
            <a:ext cx="5237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DROX to Dynamixel XL-320 (TTL) Wiring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6545248" y="1060408"/>
            <a:ext cx="242411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DROX Pinout diagram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https://www.droking.com/ttl-to-rs485-module-dc-3.0v-30v-rs485-to-ttl-mutual-conversion-hardware-automatic-flow-control-module-converter-module?search=ttl%20to%20rs485&amp;description=true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330" y="4746019"/>
            <a:ext cx="2155419" cy="182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5"/>
          <p:cNvCxnSpPr/>
          <p:nvPr/>
        </p:nvCxnSpPr>
        <p:spPr>
          <a:xfrm>
            <a:off x="2382712" y="5606116"/>
            <a:ext cx="1781700" cy="1566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5"/>
          <p:cNvSpPr txBox="1"/>
          <p:nvPr/>
        </p:nvSpPr>
        <p:spPr>
          <a:xfrm>
            <a:off x="2308460" y="5220234"/>
            <a:ext cx="20873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to TXD: YLW Jumper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31000" y="2229950"/>
            <a:ext cx="785700" cy="44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DROX Vcc wi</a:t>
            </a: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 </a:t>
            </a: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(RED)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2678200" y="2908188"/>
            <a:ext cx="838500" cy="52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XL-320 DATA Pin 3 (BLU)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2575425" y="1512349"/>
            <a:ext cx="7857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DROX GND wire (BLK)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6545248" y="2859147"/>
            <a:ext cx="2598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Blue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DROX </a:t>
            </a:r>
            <a:r>
              <a:rPr lang="en-US" sz="1600">
                <a:solidFill>
                  <a:schemeClr val="dk1"/>
                </a:solidFill>
              </a:rPr>
              <a:t>R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XD connects to XL-320 Pin 3 (Data)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Black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DROX GND to </a:t>
            </a:r>
            <a:r>
              <a:rPr lang="en-US" sz="1600">
                <a:solidFill>
                  <a:schemeClr val="dk1"/>
                </a:solidFill>
              </a:rPr>
              <a:t>breadboard common ground.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40" name="Google Shape;140;p15"/>
          <p:cNvCxnSpPr/>
          <p:nvPr/>
        </p:nvCxnSpPr>
        <p:spPr>
          <a:xfrm flipH="1" rot="10800000">
            <a:off x="2370749" y="5877000"/>
            <a:ext cx="1784100" cy="66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15"/>
          <p:cNvSpPr txBox="1"/>
          <p:nvPr/>
        </p:nvSpPr>
        <p:spPr>
          <a:xfrm>
            <a:off x="2297634" y="6096000"/>
            <a:ext cx="22926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GNDs tied to Breadboard GND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 rotWithShape="1">
          <a:blip r:embed="rId3">
            <a:alphaModFix/>
          </a:blip>
          <a:srcRect b="30235" l="0" r="0" t="0"/>
          <a:stretch/>
        </p:blipFill>
        <p:spPr>
          <a:xfrm>
            <a:off x="630550" y="1196650"/>
            <a:ext cx="7962900" cy="30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 updated 06/11/19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52400" y="152400"/>
            <a:ext cx="41815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DROX to NXT Wiring (RS-485)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661" y="4267200"/>
            <a:ext cx="3671072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7830" y="4407694"/>
            <a:ext cx="275617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4049971" y="5181601"/>
            <a:ext cx="22793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DROX (B-) to NXT (SCL Pin 5)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6"/>
          <p:cNvCxnSpPr/>
          <p:nvPr/>
        </p:nvCxnSpPr>
        <p:spPr>
          <a:xfrm>
            <a:off x="4078732" y="5440228"/>
            <a:ext cx="1896451" cy="1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6"/>
          <p:cNvCxnSpPr/>
          <p:nvPr/>
        </p:nvCxnSpPr>
        <p:spPr>
          <a:xfrm>
            <a:off x="4078731" y="5181600"/>
            <a:ext cx="1896451" cy="1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16"/>
          <p:cNvSpPr txBox="1"/>
          <p:nvPr/>
        </p:nvSpPr>
        <p:spPr>
          <a:xfrm>
            <a:off x="4030724" y="4904600"/>
            <a:ext cx="243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DROX (A+) to NXT (SDA Pin 6)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6"/>
          <p:cNvCxnSpPr/>
          <p:nvPr/>
        </p:nvCxnSpPr>
        <p:spPr>
          <a:xfrm>
            <a:off x="4078733" y="5714999"/>
            <a:ext cx="1896451" cy="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16"/>
          <p:cNvSpPr txBox="1"/>
          <p:nvPr/>
        </p:nvSpPr>
        <p:spPr>
          <a:xfrm>
            <a:off x="4029353" y="5458600"/>
            <a:ext cx="2515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DROX (GND) to NXT (GND Pin 2)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5076825" y="1295400"/>
            <a:ext cx="3276600" cy="10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Splice NXT cable</a:t>
            </a:r>
            <a:endParaRPr sz="1200"/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</a:rPr>
              <a:t>Connect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YLW (S</a:t>
            </a:r>
            <a:r>
              <a:rPr lang="en-US" sz="1200">
                <a:solidFill>
                  <a:schemeClr val="dk1"/>
                </a:solidFill>
              </a:rPr>
              <a:t>CL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BLU (S</a:t>
            </a:r>
            <a:r>
              <a:rPr lang="en-US" sz="1200">
                <a:solidFill>
                  <a:schemeClr val="dk1"/>
                </a:solidFill>
              </a:rPr>
              <a:t>DA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BLK (GND) wires into the DROX screw terminal from breadboard using jumper.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>
                <a:solidFill>
                  <a:schemeClr val="dk1"/>
                </a:solidFill>
              </a:rPr>
              <a:t>Connect GRN (+5v) to DROX red wire.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2972075" y="2646925"/>
            <a:ext cx="1471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To DROX RS485 Ground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2972075" y="2952395"/>
            <a:ext cx="10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To DROX B-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2972075" y="3114995"/>
            <a:ext cx="10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To DROX A+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972075" y="2804770"/>
            <a:ext cx="10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To DROX Vcc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