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8" r:id="rId14"/>
    <p:sldId id="269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1" r:id="rId34"/>
    <p:sldId id="292" r:id="rId35"/>
    <p:sldId id="293" r:id="rId36"/>
    <p:sldId id="289" r:id="rId37"/>
    <p:sldId id="290" r:id="rId38"/>
    <p:sldId id="294" r:id="rId39"/>
    <p:sldId id="295" r:id="rId40"/>
    <p:sldId id="296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8599" autoAdjust="0"/>
  </p:normalViewPr>
  <p:slideViewPr>
    <p:cSldViewPr>
      <p:cViewPr>
        <p:scale>
          <a:sx n="91" d="100"/>
          <a:sy n="91" d="100"/>
        </p:scale>
        <p:origin x="-72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9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11B4-1F6C-41C5-A2A5-21D235C8B912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7B77-BAE2-4F1D-A92A-9CCDB9EF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96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11B4-1F6C-41C5-A2A5-21D235C8B912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7B77-BAE2-4F1D-A92A-9CCDB9EF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1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11B4-1F6C-41C5-A2A5-21D235C8B912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7B77-BAE2-4F1D-A92A-9CCDB9EF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9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11B4-1F6C-41C5-A2A5-21D235C8B912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7B77-BAE2-4F1D-A92A-9CCDB9EF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4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11B4-1F6C-41C5-A2A5-21D235C8B912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7B77-BAE2-4F1D-A92A-9CCDB9EF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95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11B4-1F6C-41C5-A2A5-21D235C8B912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7B77-BAE2-4F1D-A92A-9CCDB9EF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11B4-1F6C-41C5-A2A5-21D235C8B912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7B77-BAE2-4F1D-A92A-9CCDB9EF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0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11B4-1F6C-41C5-A2A5-21D235C8B912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7B77-BAE2-4F1D-A92A-9CCDB9EF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0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11B4-1F6C-41C5-A2A5-21D235C8B912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7B77-BAE2-4F1D-A92A-9CCDB9EF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6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11B4-1F6C-41C5-A2A5-21D235C8B912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7B77-BAE2-4F1D-A92A-9CCDB9EF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62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11B4-1F6C-41C5-A2A5-21D235C8B912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17B77-BAE2-4F1D-A92A-9CCDB9EF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1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C11B4-1F6C-41C5-A2A5-21D235C8B912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17B77-BAE2-4F1D-A92A-9CCDB9EFA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1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hyperlink" Target="https://www.hitechnic.com/cgi-bin/commerce.cgi?preadd=action&amp;key=NAA103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azon.com/gp/product/B01JRDHVKM/ref=oh_aui_detailpage_o05_s01?ie=UTF8&amp;psc=1" TargetMode="Externa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307214"/>
            <a:ext cx="310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Step A: Truss Sub-Assembly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464" y="715696"/>
            <a:ext cx="2344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Step A-1: Lower Truss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9386" y="1160456"/>
            <a:ext cx="4334933" cy="2438400"/>
            <a:chOff x="229386" y="1160456"/>
            <a:chExt cx="4334933" cy="2438400"/>
          </a:xfrm>
        </p:grpSpPr>
        <p:pic>
          <p:nvPicPr>
            <p:cNvPr id="1026" name="Picture 2" descr="M:\labviewCourseDevelopment\legoDcpBuildPlan\20181020_12372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86" y="1160456"/>
              <a:ext cx="4334933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16960" y="1210096"/>
              <a:ext cx="14798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2x 15-Beam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32278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71779" y="1893390"/>
              <a:ext cx="82793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2x </a:t>
              </a:r>
            </a:p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7-Beam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32524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42643" y="2913056"/>
              <a:ext cx="90802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4x Pin 3L with Stop Bush </a:t>
              </a:r>
              <a:r>
                <a:rPr lang="en-US" sz="1000" dirty="0">
                  <a:latin typeface="Arial" pitchFamily="34" charset="0"/>
                  <a:cs typeface="Arial" pitchFamily="34" charset="0"/>
                </a:rPr>
                <a:t>32054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2743200" y="2379656"/>
              <a:ext cx="228600" cy="1571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678892" y="1739224"/>
              <a:ext cx="228600" cy="1571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657600" y="2379655"/>
              <a:ext cx="304800" cy="1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3529866" y="1723543"/>
              <a:ext cx="304800" cy="1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733800" y="2455856"/>
              <a:ext cx="6880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sz="1200" baseline="30000" dirty="0" smtClean="0">
                  <a:latin typeface="Arial" pitchFamily="34" charset="0"/>
                  <a:cs typeface="Arial" pitchFamily="34" charset="0"/>
                </a:rPr>
                <a:t>th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 hole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87445" y="3641263"/>
            <a:ext cx="44188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(left).  Insert two Pin 3L at each end of 7-Beam. Repeat with other 7-Beam.  Connect 7-Beams to 4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hole of 15-Beam.  Finished step (right)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648199" y="1160456"/>
            <a:ext cx="4340519" cy="2441542"/>
            <a:chOff x="4648199" y="1160456"/>
            <a:chExt cx="4340519" cy="2441542"/>
          </a:xfrm>
        </p:grpSpPr>
        <p:pic>
          <p:nvPicPr>
            <p:cNvPr id="1027" name="Picture 3" descr="M:\labviewCourseDevelopment\legoDcpBuildPlan\20181020_12411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199" y="1160456"/>
              <a:ext cx="4340519" cy="244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698432" y="1312856"/>
              <a:ext cx="149547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x 11-Beam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32525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32" y="2989256"/>
              <a:ext cx="12410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4x 3-Axle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4519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634217" y="3641263"/>
            <a:ext cx="44188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(left).  Insert a 3-Axle in each Pin 3L’s Stop Bush.  Lay 11-Beam diagonally across 3-Axles.  Finished step (right)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M:\labviewCourseDevelopment\legoDcpBuildPlan\20181020_1241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8" y="4379927"/>
            <a:ext cx="4278718" cy="240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580625" y="5213984"/>
            <a:ext cx="2214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 of Finished step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40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M:\labviewCourseDevelopment\legoDcpBuildPlan\20181020_145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0" y="451694"/>
            <a:ext cx="4209255" cy="236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221" y="76200"/>
            <a:ext cx="3515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Step A-5: Upper Truss Connection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6202" y="1524000"/>
            <a:ext cx="990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x 5-Beam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32316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1313930"/>
            <a:ext cx="6699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16x Friction Pin 2780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8884" y="1247775"/>
            <a:ext cx="9906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Lower-to-Middle Truss Connection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650" y="514410"/>
            <a:ext cx="6020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Upper Truss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828" y="2845757"/>
            <a:ext cx="43909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Lower-to-Middle  Truss Connection (Step A-4).  Bottom assembly: Goal is to connect Upper Truss (Step A-3) to the Lower-to-Middle Truss Connection.  Note: Red arrows show diagonal orientation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36684" y="2809876"/>
            <a:ext cx="4390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Insert 8 Friction Pins (red arrows) and use 5-Beam to attach Upper Truss to the Lower-to-Middle Truss Connection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648200" y="442170"/>
            <a:ext cx="4209256" cy="2367706"/>
            <a:chOff x="4648200" y="442170"/>
            <a:chExt cx="4209256" cy="2367706"/>
          </a:xfrm>
        </p:grpSpPr>
        <p:pic>
          <p:nvPicPr>
            <p:cNvPr id="6" name="Picture 2" descr="M:\labviewCourseDevelopment\legoDcpBuildPlan\20181020_14573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442170"/>
              <a:ext cx="4209256" cy="2367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6887551" y="1543230"/>
              <a:ext cx="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6629400" y="1572435"/>
              <a:ext cx="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6515793" y="1581856"/>
              <a:ext cx="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400800" y="1581856"/>
              <a:ext cx="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862095" y="1174023"/>
              <a:ext cx="0" cy="15985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6641254" y="1174023"/>
              <a:ext cx="0" cy="15985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6526262" y="1174023"/>
              <a:ext cx="0" cy="15985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6415980" y="1173469"/>
              <a:ext cx="0" cy="15985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/>
          <p:cNvCxnSpPr/>
          <p:nvPr/>
        </p:nvCxnSpPr>
        <p:spPr>
          <a:xfrm flipV="1">
            <a:off x="947218" y="2449749"/>
            <a:ext cx="320620" cy="31971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334456" y="2467787"/>
            <a:ext cx="256162" cy="24360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798" y="6214552"/>
            <a:ext cx="4390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Flip over.  Insert 4 friction pins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86302" y="3857017"/>
            <a:ext cx="4191173" cy="2357535"/>
            <a:chOff x="186302" y="3857017"/>
            <a:chExt cx="4191173" cy="2357535"/>
          </a:xfrm>
        </p:grpSpPr>
        <p:pic>
          <p:nvPicPr>
            <p:cNvPr id="27" name="Picture 3" descr="M:\labviewCourseDevelopment\legoDcpBuildPlan\20181020_14582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02" y="3857017"/>
              <a:ext cx="4191173" cy="235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Arrow Connector 28"/>
            <p:cNvCxnSpPr/>
            <p:nvPr/>
          </p:nvCxnSpPr>
          <p:spPr>
            <a:xfrm flipV="1">
              <a:off x="2667000" y="5105400"/>
              <a:ext cx="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352290" y="5114479"/>
              <a:ext cx="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209800" y="5114479"/>
              <a:ext cx="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057400" y="5119991"/>
              <a:ext cx="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4661170" y="6245289"/>
            <a:ext cx="4390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Connect 5-Beam.  Flip over.  Insert remaining 4 friction pins.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648200" y="3857017"/>
            <a:ext cx="4191172" cy="2357535"/>
            <a:chOff x="4648200" y="3857017"/>
            <a:chExt cx="4191172" cy="2357535"/>
          </a:xfrm>
        </p:grpSpPr>
        <p:pic>
          <p:nvPicPr>
            <p:cNvPr id="34" name="Picture 4" descr="M:\labviewCourseDevelopment\legoDcpBuildPlan\20181020_14592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857017"/>
              <a:ext cx="4191172" cy="235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Straight Arrow Connector 35"/>
            <p:cNvCxnSpPr/>
            <p:nvPr/>
          </p:nvCxnSpPr>
          <p:spPr>
            <a:xfrm flipV="1">
              <a:off x="6639310" y="5387827"/>
              <a:ext cx="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6515793" y="5387827"/>
              <a:ext cx="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6386391" y="5379721"/>
              <a:ext cx="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6029710" y="5402418"/>
              <a:ext cx="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6652785" y="4856147"/>
              <a:ext cx="814815" cy="85139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543800" y="5589439"/>
              <a:ext cx="990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5-Beam attached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784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M:\labviewCourseDevelopment\legoDcpBuildPlan\20181020_170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891" y="732085"/>
            <a:ext cx="4561706" cy="256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887" y="393531"/>
            <a:ext cx="2377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Step B-1: Angle Mount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907" y="732085"/>
            <a:ext cx="4545859" cy="2557046"/>
            <a:chOff x="199025" y="414754"/>
            <a:chExt cx="4545859" cy="2557046"/>
          </a:xfrm>
        </p:grpSpPr>
        <p:pic>
          <p:nvPicPr>
            <p:cNvPr id="11270" name="Picture 6" descr="M:\labviewCourseDevelopment\legoDcpBuildPlan\20181020_17001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025" y="414754"/>
              <a:ext cx="4545859" cy="255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038600" y="2209056"/>
              <a:ext cx="60960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8x Friction Pin 2780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7400" y="914400"/>
              <a:ext cx="22860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Completed 3-stage Truss (Step A-5)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24200" y="2286000"/>
              <a:ext cx="8381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2x Axle Pin 43093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62200" y="2282216"/>
              <a:ext cx="69552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2x Long Pin 6558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89385" y="2278115"/>
              <a:ext cx="60960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2x 3x5 Liftarm 32526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9600" y="2278115"/>
              <a:ext cx="99060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2x 1x2 Beam Pin and Axle Hole  60483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5713" y="533400"/>
              <a:ext cx="129448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2x 7-Beam </a:t>
              </a:r>
              <a:r>
                <a:rPr lang="en-US" sz="1000" dirty="0">
                  <a:latin typeface="Arial" pitchFamily="34" charset="0"/>
                  <a:cs typeface="Arial" pitchFamily="34" charset="0"/>
                </a:rPr>
                <a:t>32524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5711" y="813488"/>
              <a:ext cx="129448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1x 4 Pin 3L Connector 48989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28687" y="3298045"/>
            <a:ext cx="4527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and the Completed Truss (from Step A-5)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56291" y="3298045"/>
            <a:ext cx="4409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Hi Technic Angle Sensor </a:t>
            </a:r>
            <a:r>
              <a:rPr lang="en-US" sz="1400" dirty="0" smtClean="0">
                <a:latin typeface="Arial" pitchFamily="34" charset="0"/>
                <a:cs typeface="Arial" pitchFamily="34" charset="0"/>
                <a:hlinkClick r:id="rId4"/>
              </a:rPr>
              <a:t>https://www.hitechnic.com/cgi-bin/commerce.cgi?preadd=action&amp;key=NAA1030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400" dirty="0"/>
          </a:p>
        </p:txBody>
      </p:sp>
      <p:pic>
        <p:nvPicPr>
          <p:cNvPr id="11272" name="Picture 8" descr="M:\labviewCourseDevelopment\legoDcpBuildPlan\20181020_1704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16" y="4068415"/>
            <a:ext cx="3646081" cy="205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8362" y="34680"/>
            <a:ext cx="390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Step B: Angle Sensor Sub-assembly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9482" y="6119336"/>
            <a:ext cx="43744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Insert Long Pin in Angle Sensor Mount.  Attach 1x2 Beam Pin and Axle.  Attach Axle Pin into 1x2 Beam Pin and Axle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1689157" y="5638800"/>
            <a:ext cx="256162" cy="24360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965938" y="5759297"/>
            <a:ext cx="83819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Long Pin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8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M:\labviewCourseDevelopment\legoDcpBuildPlan\20181020_170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798"/>
            <a:ext cx="4343401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M:\labviewCourseDevelopment\legoDcpBuildPlan\20181020_171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66" y="304799"/>
            <a:ext cx="43434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482" y="2780823"/>
            <a:ext cx="437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Flip-over sensor to attach remaining 1x2 Beam Hole and Axle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1857" y="2780823"/>
            <a:ext cx="437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Insert Long Pin in Angle Sensor.  Attach 4 Pin 3L into 3x5 Liftarm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086600" y="1526380"/>
            <a:ext cx="256162" cy="24360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205156" y="1885890"/>
            <a:ext cx="5333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Long Pin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5" name="Picture 3" descr="M:\labviewCourseDevelopment\legoDcpBuildPlan\20181020_171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37" y="3581400"/>
            <a:ext cx="4255526" cy="239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M:\labviewCourseDevelopment\legoDcpBuildPlan\20181020_1710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16" y="3581400"/>
            <a:ext cx="4255525" cy="239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6338" y="6096000"/>
            <a:ext cx="4255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Attach 3x5 Liftarm onto pins and flip-over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3282" y="6118026"/>
            <a:ext cx="4255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Attach remaining 3x5 Liftarm onto pins</a:t>
            </a:r>
          </a:p>
        </p:txBody>
      </p:sp>
    </p:spTree>
    <p:extLst>
      <p:ext uri="{BB962C8B-B14F-4D97-AF65-F5344CB8AC3E}">
        <p14:creationId xmlns:p14="http://schemas.microsoft.com/office/powerpoint/2010/main" val="4121849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:\labviewCourseDevelopment\legoDcpBuildPlan\20181020_171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29100" cy="237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6800" y="1068432"/>
            <a:ext cx="34420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Completed Angle Sensor Mount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849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887" y="213389"/>
            <a:ext cx="376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Step B-2: Angle-to-Truss Connection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M:\labviewCourseDevelopment\legoDcpBuildPlan\20181020_171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1"/>
            <a:ext cx="4343400" cy="244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M:\labviewCourseDevelopment\legoDcpBuildPlan\20181020_171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1"/>
            <a:ext cx="43349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591" y="3128963"/>
            <a:ext cx="43744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4 Friction Pins and 1 7-Beam from Step B-1, the Angle Sensor Mount from Step B-1, and Truss Sub-Assembly from Step A-5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4661" y="3158015"/>
            <a:ext cx="437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Insert 2 Friction Pins at the ends of one of the 7-Beams. Insert 2 Friction Pins on the Sensor Mount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086600" y="1526380"/>
            <a:ext cx="304800" cy="12180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891865" y="1846480"/>
            <a:ext cx="304800" cy="12180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M:\labviewCourseDevelopment\legoDcpBuildPlan\20181020_165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67627"/>
            <a:ext cx="4367952" cy="245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" y="6334780"/>
            <a:ext cx="437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Attach 7-Beam to Sensor Mount.  Then, Attach to the Truss Sub-Assembly</a:t>
            </a:r>
          </a:p>
        </p:txBody>
      </p:sp>
      <p:pic>
        <p:nvPicPr>
          <p:cNvPr id="12" name="Picture 4" descr="M:\labviewCourseDevelopment\legoDcpBuildPlan\20181020_1658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867626"/>
            <a:ext cx="4367950" cy="245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99396" y="6324600"/>
            <a:ext cx="4159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Repeat for other 7-Beam</a:t>
            </a:r>
          </a:p>
        </p:txBody>
      </p:sp>
    </p:spTree>
    <p:extLst>
      <p:ext uri="{BB962C8B-B14F-4D97-AF65-F5344CB8AC3E}">
        <p14:creationId xmlns:p14="http://schemas.microsoft.com/office/powerpoint/2010/main" val="4121849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M:\labviewCourseDevelopment\legoDcpBuildPlan\done\20181020_165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28600"/>
            <a:ext cx="48767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10200" y="1277034"/>
            <a:ext cx="33528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Completed Angle Sensor to Truss Sub-Assembly</a:t>
            </a:r>
          </a:p>
        </p:txBody>
      </p:sp>
    </p:spTree>
    <p:extLst>
      <p:ext uri="{BB962C8B-B14F-4D97-AF65-F5344CB8AC3E}">
        <p14:creationId xmlns:p14="http://schemas.microsoft.com/office/powerpoint/2010/main" val="1525784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362" y="34680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Step C: Pendulum and Wiring Sub-Assembly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N:\labviewCourseDevelopment\legoDcpBuildPlan\dcpBuildPlanPhotos102518\20181024_193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87" y="828676"/>
            <a:ext cx="43349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887" y="393531"/>
            <a:ext cx="213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Step C-1: Pendulum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N:\labviewCourseDevelopment\legoDcpBuildPlan\dcpBuildPlanPhotos102518\20181024_193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7" y="3815230"/>
            <a:ext cx="43180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5987" y="838200"/>
            <a:ext cx="4318000" cy="2428875"/>
            <a:chOff x="125987" y="838200"/>
            <a:chExt cx="4318000" cy="2428875"/>
          </a:xfrm>
        </p:grpSpPr>
        <p:pic>
          <p:nvPicPr>
            <p:cNvPr id="1026" name="Picture 2" descr="N:\labviewCourseDevelopment\legoDcpBuildPlan\dcpBuildPlanPhotos102518\20181024_19340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87" y="838200"/>
              <a:ext cx="4318000" cy="242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637743" y="914400"/>
              <a:ext cx="129448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x Axle-32 50450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" y="1952566"/>
              <a:ext cx="8382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x Friction Pin 2780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19200" y="1952566"/>
              <a:ext cx="69552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1x Long Pin 6558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7600" y="1017319"/>
              <a:ext cx="695528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3x Pin and Axle Liftarm 1x2</a:t>
              </a:r>
            </a:p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60483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43030" y="1954326"/>
              <a:ext cx="133849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x Ribbed Hose 12L 7mm 78c12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9365" y="3292010"/>
            <a:ext cx="413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(top) to form wire assembly (bottom)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1578" y="3292010"/>
            <a:ext cx="4486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Slide Pin-Axle Liftarm onto Axle-32.  Insert Long Pin into Pin-Axle Liftarm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362" y="6244105"/>
            <a:ext cx="4274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Attach Ribbed Hoses to Long Pin.  Attach Friction Pin to end of one of the Ribbed Hoses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N:\labviewCourseDevelopment\legoDcpBuildPlan\dcpBuildPlanPhotos102518\20181024_1936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87" y="3815230"/>
            <a:ext cx="43180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81578" y="6267730"/>
            <a:ext cx="4274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Repeat by inserting remaining Friction Pin into end of other Ribbed Hose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75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labviewCourseDevelopment\legoDcpBuildPlan\dcpBuildPlanPhotos102518\20181024_193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04800"/>
            <a:ext cx="4343402" cy="244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2781778"/>
            <a:ext cx="4274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Slide Pin-Axle Liftarm onto Axle-32 and connect to Friction Pin.  Repeat for other end.  Hoses should be aligned with Axle-32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2781778"/>
            <a:ext cx="427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for Motor Mount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48200" y="304799"/>
            <a:ext cx="4343400" cy="2443163"/>
            <a:chOff x="4648200" y="304799"/>
            <a:chExt cx="4343400" cy="2443163"/>
          </a:xfrm>
        </p:grpSpPr>
        <p:pic>
          <p:nvPicPr>
            <p:cNvPr id="2051" name="Picture 3" descr="N:\labviewCourseDevelopment\legoDcpBuildPlan\dcpBuildPlanPhotos102518\20181024_19393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04799"/>
              <a:ext cx="4343400" cy="2443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724400" y="2286000"/>
              <a:ext cx="15906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1x Rubber Double Axle Connector 45590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10225" y="1526380"/>
              <a:ext cx="11811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1x Pole Reverser Handle 6553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70466" y="1578114"/>
              <a:ext cx="95250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1x Axle Connector with Axle Hole 32039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53200" y="2428935"/>
              <a:ext cx="10668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1x Axle-6 3706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2" name="Picture 4" descr="N:\labviewCourseDevelopment\legoDcpBuildPlan\dcpBuildPlanPhotos102518\20181024_194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4343403" cy="244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" y="6020757"/>
            <a:ext cx="4274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Note orientation (Ribbed Hoses on top).  Slide Axle Connector with Axle Hole onto Axle-32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 descr="N:\labviewCourseDevelopment\legoDcpBuildPlan\dcpBuildPlanPhotos102518\20181024_194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609975"/>
            <a:ext cx="4285835" cy="241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30693" y="6053442"/>
            <a:ext cx="4274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 (Note the 90-deg orientation of Part 32039 (Axle Connector with Axle Hole) with Ribbed Hose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927143" y="4388098"/>
            <a:ext cx="473657" cy="42726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76800" y="3893906"/>
            <a:ext cx="9525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At a later step, the Axle-6 will connect pendulum to Angle Sensor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272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labviewCourseDevelopment\legoDcpBuildPlan\dcpBuildPlanPhotos102518\20181024_194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3349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:\labviewCourseDevelopment\legoDcpBuildPlan\dcpBuildPlanPhotos102518\20181024_194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133" y="381000"/>
            <a:ext cx="43349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025" y="2971800"/>
            <a:ext cx="4274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Insert Part 45590 (Rubber Double Axle Connector) onto Part 6553 (Pole Reverser Handle).  Slide result onto Axle-32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5133" y="2971800"/>
            <a:ext cx="427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 1.  Note orientation.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N:\labviewCourseDevelopment\legoDcpBuildPlan\dcpBuildPlanPhotos102518\20181024_1941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810000"/>
            <a:ext cx="43349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025" y="6324600"/>
            <a:ext cx="427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 2.  Note orientation.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5132" y="6346627"/>
            <a:ext cx="427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 3.  Note orientation.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65132" y="3810000"/>
            <a:ext cx="4334933" cy="2438400"/>
            <a:chOff x="4665132" y="3810000"/>
            <a:chExt cx="4334933" cy="2438400"/>
          </a:xfrm>
        </p:grpSpPr>
        <p:pic>
          <p:nvPicPr>
            <p:cNvPr id="3077" name="Picture 5" descr="N:\labviewCourseDevelopment\legoDcpBuildPlan\dcpBuildPlanPhotos102518\20181024_19420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5132" y="3810000"/>
              <a:ext cx="4334933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 flipH="1" flipV="1">
              <a:off x="7467601" y="5181600"/>
              <a:ext cx="407406" cy="42569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977873" y="5176411"/>
              <a:ext cx="952500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At a later step, motorized prop will insert here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138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:\labviewCourseDevelopment\legoDcpBuildPlan\dcpBuildPlanPhotos102518\20181024_194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267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N:\labviewCourseDevelopment\legoDcpBuildPlan\dcpBuildPlanPhotos102518\20181024_194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3" y="3505200"/>
            <a:ext cx="4233333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034" y="2819400"/>
            <a:ext cx="4274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Insert Axle-6 into Part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32039 (Axle Connector with Axle Hole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).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816" y="6010275"/>
            <a:ext cx="427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1277034"/>
            <a:ext cx="335280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Completed Pendulum</a:t>
            </a:r>
          </a:p>
        </p:txBody>
      </p:sp>
    </p:spTree>
    <p:extLst>
      <p:ext uri="{BB962C8B-B14F-4D97-AF65-F5344CB8AC3E}">
        <p14:creationId xmlns:p14="http://schemas.microsoft.com/office/powerpoint/2010/main" val="1989138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M:\labviewCourseDevelopment\legoDcpBuildPlan\20181020_124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91001" cy="235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228600" y="304800"/>
            <a:ext cx="4199466" cy="2362200"/>
            <a:chOff x="228600" y="304800"/>
            <a:chExt cx="4199466" cy="2362200"/>
          </a:xfrm>
        </p:grpSpPr>
        <p:pic>
          <p:nvPicPr>
            <p:cNvPr id="2050" name="Picture 2" descr="M:\labviewCourseDevelopment\legoDcpBuildPlan\20181020_12442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04800"/>
              <a:ext cx="4199466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04800" y="2283139"/>
              <a:ext cx="152133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2x 7-Beam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32524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3400" y="533400"/>
              <a:ext cx="908028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4x Pin 3L with Stop Bush </a:t>
              </a:r>
              <a:r>
                <a:rPr lang="en-US" sz="1000" dirty="0">
                  <a:latin typeface="Arial" pitchFamily="34" charset="0"/>
                  <a:cs typeface="Arial" pitchFamily="34" charset="0"/>
                </a:rPr>
                <a:t>32054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0" y="2743200"/>
            <a:ext cx="4199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(left). Insert each Pin 3L Stop Bush over the 3-Axle.  Connect 7-Beam over each Pin 3L. Finished step (right)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7660" y="2716572"/>
            <a:ext cx="2263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 of Finished step </a:t>
            </a:r>
            <a:endParaRPr lang="en-US" sz="1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28600" y="3581400"/>
            <a:ext cx="4199465" cy="2362200"/>
            <a:chOff x="228600" y="3581400"/>
            <a:chExt cx="4199465" cy="2362200"/>
          </a:xfrm>
        </p:grpSpPr>
        <p:pic>
          <p:nvPicPr>
            <p:cNvPr id="2052" name="Picture 4" descr="M:\labviewCourseDevelopment\legoDcpBuildPlan\20181020_13021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581400"/>
              <a:ext cx="4199465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176068" y="3672453"/>
              <a:ext cx="14798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2x 15-Beam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32278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" y="4300835"/>
              <a:ext cx="990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x 5-Beam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32316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5466" y="5495677"/>
              <a:ext cx="171768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8x Friction Pin 2780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8599" y="6019800"/>
            <a:ext cx="4199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(left). Connect 15-Beams over Pin 3L.  Connect 5-Beam to 15-Beam with Friction Pins Finished step (right)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2" descr="M:\labviewCourseDevelopment\legoDcpBuildPlan\20181020_1304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60" y="3581400"/>
            <a:ext cx="4203941" cy="236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>
            <a:off x="6144940" y="4701362"/>
            <a:ext cx="120301" cy="169695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904339" y="4817895"/>
            <a:ext cx="120301" cy="169695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787660" y="6019800"/>
            <a:ext cx="4199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Close-up: Red arrows show where Friction Pins are inserted into 15-Beam and 5-Beam.  The remaining 6 Friction Pins are also seen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84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886" y="152400"/>
            <a:ext cx="4737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Step C-2: Mounting Pendulum to Angle Sensor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N:\labviewCourseDevelopment\legoDcpBuildPlan\dcpBuildPlanPhotos102518\20181024_194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09600"/>
            <a:ext cx="447040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936" y="3166352"/>
            <a:ext cx="4274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Pendulum(from Step C-1)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and Angle Sensor to Truss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Sub-Assembly (from Step B-2).  Note Red Arrow location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N:\labviewCourseDevelopment\legoDcpBuildPlan\dcpBuildPlanPhotos102518\20181024_194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95724" y="1743076"/>
            <a:ext cx="5181601" cy="29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571500" y="1933575"/>
            <a:ext cx="0" cy="42569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1066800"/>
            <a:ext cx="4572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29199" y="5943600"/>
            <a:ext cx="304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Red Arrow shows where Pendulum attached to Angle Sensor via Axle-6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138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:\labviewCourseDevelopment\legoDcpBuildPlan\dcpBuildPlanPhotos102518\20181024_194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64408" y="1345407"/>
            <a:ext cx="5105401" cy="287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:\labviewCourseDevelopment\legoDcpBuildPlan\dcpBuildPlanPhotos102518\20181024_194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7393" y="1345407"/>
            <a:ext cx="5105404" cy="287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:\labviewCourseDevelopment\legoDcpBuildPlan\dcpBuildPlanPhotos102518\20181024_1945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79193" y="1345407"/>
            <a:ext cx="5105402" cy="287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348" y="5410200"/>
            <a:ext cx="2890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 1: Red Arrow shows Axle-6 inserted into Angle Sensor.  Axle-6 connects Pendulum to Angle Sensor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905000" y="1685925"/>
            <a:ext cx="441931" cy="304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05151" y="5421331"/>
            <a:ext cx="28908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 2: Note orientation of Motor Mount at the end of the Pendulum.  Red Arrow is the direction Pendulum will swing when powered by a motorized propeller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550570" y="3505200"/>
            <a:ext cx="441931" cy="304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95990" y="5436332"/>
            <a:ext cx="28908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 3: Same as Close-up but face-on perspective.  Red Arrow is the direction Pendulum will swing when powered by a motorized propeller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553200" y="3800475"/>
            <a:ext cx="518132" cy="952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138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:\labviewCourseDevelopment\legoDcpBuildPlan\dcpBuildPlanPhotos102518\20181024_194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46919" y="1280319"/>
            <a:ext cx="5156200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N:\labviewCourseDevelopment\legoDcpBuildPlan\dcpBuildPlanPhotos102518\20181024_194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79134" y="1287991"/>
            <a:ext cx="514773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91300" y="2438400"/>
            <a:ext cx="217170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Completed Pendulum mounted to Angle Sensor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0999" y="5410200"/>
            <a:ext cx="2890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Perspective 1: When motorized propeller is mounted on Pendulum, Red Arrow shows that Pendulum will swing toward wall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5440382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Perspective 2: When motorized propeller is mounted on Pendulum, Red Arrow shows that Pendulum will swing away from wall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143000" y="3867149"/>
            <a:ext cx="121934" cy="6096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772080" y="4171949"/>
            <a:ext cx="243868" cy="52387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138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62" y="3468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Step D: Base Sub-Assembly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N:\labviewCourseDevelopment\legoDcpBuildPlan\dcpBuildPlanPhotos102518\20181025_094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533401"/>
            <a:ext cx="43434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N:\labviewCourseDevelopment\legoDcpBuildPlan\dcpBuildPlanPhotos102518\20181025_0942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542927"/>
            <a:ext cx="4326468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2989831"/>
            <a:ext cx="4131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parts: Note orientation of Brick (LCD on top)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251460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7x Friction Pin 2780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5569" y="933097"/>
            <a:ext cx="151836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1x Beam-3 32523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1x Beam-7 32524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1x Beam=15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32278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5348" y="2989831"/>
            <a:ext cx="4131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Insert 5 Friction Pins at the bottom of the Brick (Red Arrows)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334000" y="2043157"/>
            <a:ext cx="152400" cy="40954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638800" y="2014611"/>
            <a:ext cx="152400" cy="40954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943600" y="2028913"/>
            <a:ext cx="152400" cy="40954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096000" y="2043156"/>
            <a:ext cx="152400" cy="40954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229350" y="2014610"/>
            <a:ext cx="152400" cy="40954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N:\labviewCourseDevelopment\legoDcpBuildPlan\dcpBuildPlanPhotos102518\20181025_094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3657600"/>
            <a:ext cx="4267199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2399" y="6057900"/>
            <a:ext cx="4131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Attach Beam-3 and Beam-15 to Brick.  NB: Red Arrow shows there is no space between the two Beams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588121" y="5319699"/>
            <a:ext cx="76200" cy="40954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7" name="Picture 5" descr="N:\labviewCourseDevelopment\legoDcpBuildPlan\dcpBuildPlanPhotos102518\20181025_0943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48" y="3657600"/>
            <a:ext cx="4267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V="1">
            <a:off x="5857875" y="5319699"/>
            <a:ext cx="152400" cy="40954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05347" y="6119336"/>
            <a:ext cx="4131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Rotate Brick and insert 2 Friction Pins into Brick (Red Arrows)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810373" y="5267326"/>
            <a:ext cx="152400" cy="40954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138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:\labviewCourseDevelopment\legoDcpBuildPlan\dcpBuildPlanPhotos102518\20181025_094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360334" cy="245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347" y="2782492"/>
            <a:ext cx="413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Attached Beam-7 to Brick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8675" y="2757488"/>
            <a:ext cx="413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parts: Note orientation of Brick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48200" y="304800"/>
            <a:ext cx="4360334" cy="2452688"/>
            <a:chOff x="4648200" y="304800"/>
            <a:chExt cx="4360334" cy="2452688"/>
          </a:xfrm>
        </p:grpSpPr>
        <p:pic>
          <p:nvPicPr>
            <p:cNvPr id="9219" name="Picture 3" descr="N:\labviewCourseDevelopment\legoDcpBuildPlan\dcpBuildPlanPhotos102518\20181025_09442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04800"/>
              <a:ext cx="4360334" cy="2452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029200" y="2305080"/>
              <a:ext cx="8382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8</a:t>
              </a:r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x Friction Pin 2780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43800" y="1676400"/>
              <a:ext cx="990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3x 5-Beam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32316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81575" y="1353234"/>
              <a:ext cx="990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1x 3x5 Liftarm 32526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220" name="Picture 4" descr="N:\labviewCourseDevelopment\legoDcpBuildPlan\dcpBuildPlanPhotos102518\20181025_0945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581400"/>
            <a:ext cx="4322234" cy="24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N:\labviewCourseDevelopment\legoDcpBuildPlan\dcpBuildPlanPhotos102518\20181025_0945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581401"/>
            <a:ext cx="4322232" cy="243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096000"/>
            <a:ext cx="4131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Insert the 8 Friction Pins into Brick’s side (Note: Orientation of Brick)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29150" y="6095345"/>
            <a:ext cx="413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Connect two Beam-5 elements onto Friction Pins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295400" y="4191000"/>
            <a:ext cx="4572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72175" y="4352925"/>
            <a:ext cx="4572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972175" y="4476750"/>
            <a:ext cx="4572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835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:\labviewCourseDevelopment\legoDcpBuildPlan\dcpBuildPlanPhotos102518\20181025_094610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1"/>
            <a:ext cx="4258734" cy="2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N:\labviewCourseDevelopment\legoDcpBuildPlan\dcpBuildPlanPhotos102518\20181025_094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9552"/>
            <a:ext cx="4292599" cy="24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825" y="2624139"/>
            <a:ext cx="4131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Attach 3x5 Liftarm and remaining Beam-5 to Brick.  Note: Red Arrow shows no space between Liftarm and Beam-5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133600" y="304800"/>
            <a:ext cx="0" cy="4572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24400" y="2626760"/>
            <a:ext cx="413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</a:t>
            </a:r>
          </a:p>
        </p:txBody>
      </p:sp>
      <p:pic>
        <p:nvPicPr>
          <p:cNvPr id="10245" name="Picture 5" descr="N:\labviewCourseDevelopment\legoDcpBuildPlan\dcpBuildPlanPhotos102518\20181025_0949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1331"/>
            <a:ext cx="4206347" cy="236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3825" y="5891215"/>
            <a:ext cx="413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Parts: Note orientation of Brick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7437" y="3501330"/>
            <a:ext cx="4206347" cy="2366070"/>
            <a:chOff x="217437" y="3501330"/>
            <a:chExt cx="4206347" cy="2366070"/>
          </a:xfrm>
        </p:grpSpPr>
        <p:pic>
          <p:nvPicPr>
            <p:cNvPr id="10244" name="Picture 4" descr="N:\labviewCourseDevelopment\legoDcpBuildPlan\dcpBuildPlanPhotos102518\20181025_09480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437" y="3501330"/>
              <a:ext cx="4206347" cy="2366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62000" y="5181600"/>
              <a:ext cx="8382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8</a:t>
              </a:r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x Friction Pin 2780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40124" y="4827657"/>
              <a:ext cx="111533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1x Beam-9 40490</a:t>
              </a:r>
            </a:p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1x Beam-7 </a:t>
              </a:r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32524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648200" y="5891215"/>
            <a:ext cx="413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Insert the 8 Friction Pins as shown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80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:\labviewCourseDevelopment\legoDcpBuildPlan\dcpBuildPlanPhotos102518\20181025_094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04800"/>
            <a:ext cx="4174066" cy="234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N:\labviewCourseDevelopment\legoDcpBuildPlan\dcpBuildPlanPhotos102518\20181025_0949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124200"/>
            <a:ext cx="4174066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236" y="2743200"/>
            <a:ext cx="413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Attach Beam-7 to the Beam-15 and Beam-9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1" y="5562600"/>
            <a:ext cx="413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Alternative Perspective View of previous step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05400" y="2438400"/>
            <a:ext cx="365760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Completed Base Sub-Assembly</a:t>
            </a:r>
          </a:p>
        </p:txBody>
      </p:sp>
    </p:spTree>
    <p:extLst>
      <p:ext uri="{BB962C8B-B14F-4D97-AF65-F5344CB8AC3E}">
        <p14:creationId xmlns:p14="http://schemas.microsoft.com/office/powerpoint/2010/main" val="2485280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62" y="34680"/>
            <a:ext cx="366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Step </a:t>
            </a:r>
            <a:r>
              <a:rPr lang="en-US" dirty="0">
                <a:latin typeface="Arial" pitchFamily="34" charset="0"/>
                <a:cs typeface="Arial" pitchFamily="34" charset="0"/>
              </a:rPr>
              <a:t>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Base-to-Truss Attachment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N:\labviewCourseDevelopment\legoDcpBuildPlan\dcpBuildPlanPhotos102518\20181025_095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3" y="609599"/>
            <a:ext cx="4216399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N:\labviewCourseDevelopment\legoDcpBuildPlan\dcpBuildPlanPhotos102518\20181025_095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4216401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362" y="2997554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Pendulum-Truss (from Step C-2) and Base Assembly (from Step D).  Top View seen.  Note orientation of Pendulum-Truss, and left of Base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3009911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Parts:  Attach Pendulum-Truss to the Friction Pins in Base Assembly.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99060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4x Friction Pin 2780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2285736"/>
            <a:ext cx="17460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4x 2x2 Perpendicular Pin Connector 40489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 descr="N:\labviewCourseDevelopment\legoDcpBuildPlan\dcpBuildPlanPhotos102518\20181025_0955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89" y="3739531"/>
            <a:ext cx="4193208" cy="235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N:\labviewCourseDevelopment\legoDcpBuildPlan\dcpBuildPlanPhotos102518\20181025_0954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6" y="3756096"/>
            <a:ext cx="4216399" cy="23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6003" y="6214599"/>
            <a:ext cx="425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Insert 2 Friction Pins (see Red Arrow)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3400" y="4572000"/>
            <a:ext cx="4572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477590" y="4495800"/>
            <a:ext cx="530089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14472" y="6098211"/>
            <a:ext cx="43771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Attach 2x2 Perpendicular Pin Connectors to Friction Pins.  This secures the Pendulum-Truss to Base Assembly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80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:\labviewCourseDevelopment\legoDcpBuildPlan\dcpBuildPlanPhotos102518\20181025_095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334935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:\labviewCourseDevelopment\legoDcpBuildPlan\dcpBuildPlanPhotos102518\20181025_095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93" y="318053"/>
            <a:ext cx="4311374" cy="242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2743201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Insert Friction Pin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(Red Arrow)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and attach one 2x2 Perpendicular Pin Connector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208857" y="1533940"/>
            <a:ext cx="37442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56667" y="2743201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Repeat previous step on other side; Insert Friction Pin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(Red Arrow)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and attach one 2x2 Perpendicular Pin Connector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050400" y="1649896"/>
            <a:ext cx="5028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 descr="N:\labviewCourseDevelopment\legoDcpBuildPlan\dcpBuildPlanPhotos102518\20181025_0958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5" y="3657600"/>
            <a:ext cx="4328309" cy="243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6145697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Top View: Note orientation of Brick and Pendulum-Truss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4887" y="4419600"/>
            <a:ext cx="36576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Completed Truss-to-Base Attachment</a:t>
            </a:r>
          </a:p>
        </p:txBody>
      </p:sp>
    </p:spTree>
    <p:extLst>
      <p:ext uri="{BB962C8B-B14F-4D97-AF65-F5344CB8AC3E}">
        <p14:creationId xmlns:p14="http://schemas.microsoft.com/office/powerpoint/2010/main" val="2485280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N:\labviewCourseDevelopment\legoDcpBuildPlan\dcpBuildPlanPhotos102518\20181025_100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4155708" cy="233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362" y="34680"/>
            <a:ext cx="467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Step F: Wiring Harness to Truss Attachment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268" y="2870986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Parts:  Note orientation of Truss-to-Base Attachment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8600" y="533400"/>
            <a:ext cx="4155708" cy="2337586"/>
            <a:chOff x="228600" y="533400"/>
            <a:chExt cx="4155708" cy="2337586"/>
          </a:xfrm>
        </p:grpSpPr>
        <p:pic>
          <p:nvPicPr>
            <p:cNvPr id="14338" name="Picture 2" descr="N:\labviewCourseDevelopment\legoDcpBuildPlan\dcpBuildPlanPhotos102518\20181025_10041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33400"/>
              <a:ext cx="4155708" cy="2337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819400" y="2057400"/>
              <a:ext cx="14478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x Friction Pin 2780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19400" y="2379595"/>
              <a:ext cx="14478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1x Long Pin 6558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1000" y="1143000"/>
              <a:ext cx="133849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x Ribbed Hose 12L 7mm 78c12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38188" y="754653"/>
              <a:ext cx="8381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x Axle Pin 43093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5800" y="2416100"/>
              <a:ext cx="14478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x Axle-Pin Connector 6536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48200" y="2889201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Insert Long Pin into Part 6536 (Axle-Pin Connector).  Insert Axle Pin into Connector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0" name="Picture 4" descr="N:\labviewCourseDevelopment\legoDcpBuildPlan\dcpBuildPlanPhotos102518\20181025_1005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41994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N:\labviewCourseDevelopment\legoDcpBuildPlan\dcpBuildPlanPhotos102518\20181025_1006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155708" cy="233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3967" y="5943600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Attach resulting part into Truss.  Arrow notes position is 20 holes from top of Truss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21713" y="4330147"/>
            <a:ext cx="0" cy="4572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85800" y="4916557"/>
            <a:ext cx="0" cy="381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8234" y="5364874"/>
            <a:ext cx="10469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Hole 1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(Top of Truss)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719494" y="4916557"/>
            <a:ext cx="0" cy="381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72914" y="5375444"/>
            <a:ext cx="7239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Hole 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59763" y="5174446"/>
            <a:ext cx="7239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Hole 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99034" y="5943600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Attach Ribbed Hoses to ends of Long Pin.  Attach Friction Pins to both ends of Ribbed Hoses (see Red Arrows)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410200" y="4830190"/>
            <a:ext cx="0" cy="381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8153400" y="4793446"/>
            <a:ext cx="0" cy="381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280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4800" y="381430"/>
            <a:ext cx="4085000" cy="2297813"/>
            <a:chOff x="4800600" y="3569587"/>
            <a:chExt cx="4085000" cy="2297813"/>
          </a:xfrm>
        </p:grpSpPr>
        <p:pic>
          <p:nvPicPr>
            <p:cNvPr id="5" name="Picture 5" descr="M:\labviewCourseDevelopment\legoDcpBuildPlan\20181020_13024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569587"/>
              <a:ext cx="4085000" cy="2297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 flipV="1">
              <a:off x="6743700" y="4762501"/>
              <a:ext cx="266700" cy="266699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6400800" y="4923527"/>
              <a:ext cx="266700" cy="266699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6477000" y="5639327"/>
              <a:ext cx="190500" cy="190498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6762750" y="5505977"/>
              <a:ext cx="266700" cy="266699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5867400" y="3810952"/>
              <a:ext cx="240601" cy="339390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553973" y="3963352"/>
              <a:ext cx="240601" cy="339390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117001" y="4631545"/>
              <a:ext cx="120301" cy="130956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853741" y="4762501"/>
              <a:ext cx="120301" cy="130956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286108" y="2831643"/>
            <a:ext cx="41036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 of Finished brace. 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R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ed arrows point to locations of Friction Pins to connect 5-Beams to 15-Beams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0" y="1345670"/>
            <a:ext cx="26212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Completed Lower Truss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84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:\labviewCourseDevelopment\legoDcpBuildPlan\dcpBuildPlanPhotos102518\20181025_100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19946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N:\labviewCourseDevelopment\legoDcpBuildPlan\dcpBuildPlanPhotos102518\20181025_100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2" y="304800"/>
            <a:ext cx="419946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1313" y="2667330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Insert Axle Pin into Axle-Pin Connector.  Attach result to Truss.  Red Arrow show 7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hole position from top of Truss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43200" y="1306739"/>
            <a:ext cx="0" cy="35832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" y="2185181"/>
            <a:ext cx="10469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Hole 1</a:t>
            </a:r>
          </a:p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(Top of Truss)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47649" y="1994681"/>
            <a:ext cx="0" cy="381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95228" y="2683738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Final Wiring Harness to Truss (Plan View).  Ribbed Hoses should be relative straight and aligned to Truss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4" name="Picture 4" descr="N:\labviewCourseDevelopment\legoDcpBuildPlan\dcpBuildPlanPhotos102518\20181025_100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419946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4026" y="5885793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Alternative View: Note orientation of Brick and Wiring Harness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4887" y="4419600"/>
            <a:ext cx="36576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Completed Wiring Harness to Truss Attachment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67000" y="5364874"/>
            <a:ext cx="10469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Brick’s LCD is here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2133600"/>
            <a:ext cx="10469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Brick’s LCD is here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934200" y="1899431"/>
            <a:ext cx="421557" cy="23416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721805" y="5065931"/>
            <a:ext cx="621595" cy="49899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764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62" y="34680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Step G: Motor-prop Mount and Wiring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M:\dcpBuildPhotos\20181029_1526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571500"/>
            <a:ext cx="419946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dcpBuildPhotos\20181029_152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3617"/>
            <a:ext cx="419946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0268" y="2943575"/>
            <a:ext cx="4254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Parts:  Pictured are: the Pendulum Arm (detached from the Truss i.e. from Step C), a motor-prop with wire, and a package of #16 Plastic Canvas Needles. 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4061" y="2921847"/>
            <a:ext cx="4254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First detach the Rubber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Double Axle Connector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(45590) from the Pendulum Arm.  Then, insert the motor-prop into this Rubber Double Axle Connector.  The fit, while tight, provides a stable mount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M:\dcpBuildPhotos\20181029_153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897682"/>
            <a:ext cx="419946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4536" y="6291469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Re-attach the motor-prop to the Pendulum Arm (Red Arrow).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57200" y="5078782"/>
            <a:ext cx="421557" cy="23416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97113" y="6291469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Close-up: Note that motor-prop is in the bottom part of the Rubber Double Axle Connector (Red Arrow)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24400" y="3897682"/>
            <a:ext cx="4199466" cy="2362200"/>
            <a:chOff x="4724400" y="3897682"/>
            <a:chExt cx="4199466" cy="2362200"/>
          </a:xfrm>
        </p:grpSpPr>
        <p:pic>
          <p:nvPicPr>
            <p:cNvPr id="1029" name="Picture 5" descr="M:\dcpBuildPhotos\20181029_15303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3897682"/>
              <a:ext cx="4199466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6477000" y="5078782"/>
              <a:ext cx="83935" cy="51127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4960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dcpBuildPhotos\20181029_153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5" y="319087"/>
            <a:ext cx="4264575" cy="23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dcpBuildPhotos\20181029_153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9088"/>
            <a:ext cx="4264572" cy="239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:\dcpBuildPhotos\20181029_1535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2" y="3609974"/>
            <a:ext cx="4264575" cy="23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M:\dcpBuildPhotos\20181029_1535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09973"/>
            <a:ext cx="4264573" cy="23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9286" y="2717910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Parts:  This motor-prop used 36 AWG wire.  A canvas needle will make threading into the Ribbed Hoses and Friction Pins easier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0241" y="2717910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Thread the motor’s wires into the 1x2 Pin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and Axle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Liftarm.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541" y="6038999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Remove the Ribbed Hose if needed, to pass the motor’s wires thru the Friction Pin (Red Arrow)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00200" y="5078781"/>
            <a:ext cx="83935" cy="5112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00751" y="6069039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After passing thru the Friction Pin, thread the motor’s wires into the Ribbed Hose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960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dcpBuildPhotos\20181029_153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3856"/>
            <a:ext cx="4349969" cy="244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dcpBuildPhotos\20181029_153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3856"/>
            <a:ext cx="4349969" cy="244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:\dcpBuildPhotos\20181029_153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4349969" cy="244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:\dcpBuildPhotos\20181029_1538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4349967" cy="244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2743200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Reconnect the Ribbed Hose to its Friction Pin (Red Arrow), making sure to there’s no wire slack or pinched wire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38200" y="1371600"/>
            <a:ext cx="83935" cy="5112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32434" y="2743200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Remove the other Ribbed Hose and thread the motor’s wire thru the Long Pin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6028257"/>
            <a:ext cx="425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Pull the remaining wire thru the Long Pin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6158" y="6028257"/>
            <a:ext cx="425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Thread the motor’s wire thru the Ribbed Hose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8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dcpBuildPhotos\20181029_153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8601"/>
            <a:ext cx="4292307" cy="241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dcpBuildPhotos\20181029_153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1"/>
            <a:ext cx="4292306" cy="241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:\dcpBuildPhotos\20181029_154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8" y="3657600"/>
            <a:ext cx="4292307" cy="241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M:\dcpBuildPhotos\20181029_154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317" y="3657600"/>
            <a:ext cx="4292308" cy="241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2643023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Reconnect the Ribbed Hose to its Long Pin (Red Arrow).  Again, make sure to there’s no wire slack or pinched wire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66800" y="1079174"/>
            <a:ext cx="83935" cy="5112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29807" y="2643023"/>
            <a:ext cx="425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Thread the motor’s wires thru the Friction Pin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6064124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After threading thru, reconnect the Ribbed Hose to the Friction Pin (Red Arrow)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505200" y="4495800"/>
            <a:ext cx="83935" cy="5112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29807" y="6085146"/>
            <a:ext cx="425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239000" y="4828788"/>
            <a:ext cx="83935" cy="5112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38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dcpBuildPhotos\20181029_154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8089"/>
            <a:ext cx="4343399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M:\dcpBuildPhotos\20181029_154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433493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:\dcpBuildPhotos\20181029_1542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4343399" cy="244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M:\dcpBuildPhotos\20181029_1543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4343399" cy="244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2643023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Re-attach Pendulum to Angle Sensor.  Thread motor’s wire thru bottom part of connector (Red Arrow)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981200" y="1524000"/>
            <a:ext cx="83935" cy="51127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24400" y="2643023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Pass needle below the Angle Sensor mount (Red Arrow), pulling motor’s wire and reducing slack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694068" y="1779638"/>
            <a:ext cx="685800" cy="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5462" y="5970554"/>
            <a:ext cx="425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Pass needle thru the Beam’s hole (Red Arrow).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5970554"/>
            <a:ext cx="425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 (Red Arrow).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238500" y="4461641"/>
            <a:ext cx="381000" cy="5334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701367" y="4721525"/>
            <a:ext cx="381000" cy="5334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38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dcpBuildPhotos\20181029_154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04801"/>
            <a:ext cx="4267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M:\dcpBuildPhotos\20181029_154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1"/>
            <a:ext cx="4267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145" y="2705101"/>
            <a:ext cx="425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Next, thread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thru the Axle-Pin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Connector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 descr="M:\dcpBuildPhotos\20181029_154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3657600"/>
            <a:ext cx="4267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M:\dcpBuildPhotos\20181029_1545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4267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8200" y="2738296"/>
            <a:ext cx="425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1" y="6101606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Remove the Ribbed Hose.  Thread motor’s wire thru the Friction Pin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1360" y="6101606"/>
            <a:ext cx="425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Thread thru the Ribbed Hose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960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dcpBuildPhotos\20181029_154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598"/>
            <a:ext cx="43434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:\dcpBuildPhotos\20181029_154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34" y="228600"/>
            <a:ext cx="4343400" cy="244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M:\dcpBuildPhotos\20181029_1548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199"/>
            <a:ext cx="43434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:\dcpBuildPhotos\20181029_154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34" y="3505199"/>
            <a:ext cx="4343401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7145" y="2705101"/>
            <a:ext cx="425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Re-attach Ribbed Hose.  Thread thru Long Pin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1631" y="2671762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Detach other Ribbed Hose and thread motor’s wire thru it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379" y="5963965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Re-attach Ribbed Hose to Long Pin. Thread motor’s wire thru Friction Pin and Axle-Pin Connector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9003" y="5958547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Re-attach Ribbed Hose to Friction Pin.  Make sure there’s no slack or pinching of the motor’s wire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960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dcpBuildPhotos\20181029_154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33493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M:\dcpBuildPhotos\20181029_161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68" y="152400"/>
            <a:ext cx="433493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:\dcpBuildPhotos\20181029_1616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73517"/>
            <a:ext cx="433493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M:\dcpBuildPhotos\20181029_1616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66" y="3573517"/>
            <a:ext cx="433493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145" y="2705101"/>
            <a:ext cx="4254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Completion – motor’s wire exits the Axle-Pin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7114" y="2703612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Completed wiring thru harness.  Leave some slack (Red Arrows) in the motor’s wire so that the Pendulum can swing freely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467600" y="1779638"/>
            <a:ext cx="0" cy="50636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096000" y="1779637"/>
            <a:ext cx="0" cy="50636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5462" y="6045112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Parts: Shown is a spliced NXT cable and a 2-position Terminal Black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1902" y="6048070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Alternative view: Only the Black and White wires in the NXT Cable will be used.  Hence they are stripped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3886200"/>
            <a:ext cx="17460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Standard NXT Cable with one end cut off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0210" y="5181600"/>
            <a:ext cx="313929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2-Position Screw-less Position Block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(Amazon </a:t>
            </a:r>
            <a:r>
              <a:rPr lang="en-US" sz="1000" dirty="0">
                <a:latin typeface="Arial" pitchFamily="34" charset="0"/>
                <a:cs typeface="Arial" pitchFamily="34" charset="0"/>
                <a:hlinkClick r:id="rId6"/>
              </a:rPr>
              <a:t>https://</a:t>
            </a:r>
            <a:r>
              <a:rPr lang="en-US" sz="1000" dirty="0" smtClean="0">
                <a:latin typeface="Arial" pitchFamily="34" charset="0"/>
                <a:cs typeface="Arial" pitchFamily="34" charset="0"/>
                <a:hlinkClick r:id="rId6"/>
              </a:rPr>
              <a:t>www.amazon.com/gp/product/B01JRDHVKM/ref=oh_aui_detailpage_o05_s01?ie=UTF8&amp;psc=1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) 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208475" y="4086256"/>
            <a:ext cx="839525" cy="20005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478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:\dcpBuildPhotos\20181029_161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599"/>
            <a:ext cx="4343401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M:\dcpBuildPhotos\20181029_161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434340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:\dcpBuildPhotos\20181029_161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410427"/>
            <a:ext cx="433493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M:\dcpBuildPhotos\20181029_1619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67" y="3410426"/>
            <a:ext cx="433493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399" y="2671763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Press down on the 2-Position Terminal Block (Red Arrows) and insert the NXT Cable’s Black and White wires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015065" y="934364"/>
            <a:ext cx="304800" cy="34472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743200" y="1076007"/>
            <a:ext cx="381000" cy="34472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22076" y="2671762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On the opposite end of the 2-Position Terminal Block (Red Arrows), push and insert the Motor-Prop’s wires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037995" y="880262"/>
            <a:ext cx="381000" cy="34472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944705" y="1279092"/>
            <a:ext cx="370495" cy="29718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399" y="5877730"/>
            <a:ext cx="4254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For this particular motor-prop, the red and black wires are connected the NXT Cable’s white and black wires.  This polarity will be check when the motor is powered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53607" y="5877730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Insert the NXT Cable into the Brick’s Port A (Red Arrow)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638800" y="5105400"/>
            <a:ext cx="1" cy="43195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43500" y="5528700"/>
            <a:ext cx="990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Brick Port A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478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221" y="76200"/>
            <a:ext cx="2390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Step A-2: Middle Truss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8285" y="609600"/>
            <a:ext cx="4334933" cy="2438400"/>
            <a:chOff x="178285" y="609600"/>
            <a:chExt cx="4334933" cy="2438400"/>
          </a:xfrm>
        </p:grpSpPr>
        <p:pic>
          <p:nvPicPr>
            <p:cNvPr id="2" name="Picture 3" descr="M:\labviewCourseDevelopment\legoDcpBuildPlan\20181020_13272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85" y="609600"/>
              <a:ext cx="4334933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09600" y="621578"/>
              <a:ext cx="147989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2x 15-Beam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32278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66800" y="1505634"/>
              <a:ext cx="8382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2x 7-Beam </a:t>
              </a:r>
              <a:r>
                <a:rPr lang="en-US" sz="1000" dirty="0">
                  <a:latin typeface="Arial" pitchFamily="34" charset="0"/>
                  <a:cs typeface="Arial" pitchFamily="34" charset="0"/>
                </a:rPr>
                <a:t>32524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15454" y="2209800"/>
              <a:ext cx="80368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4x Pin 3L with Stop Bush </a:t>
              </a:r>
              <a:r>
                <a:rPr lang="en-US" sz="1000" dirty="0">
                  <a:latin typeface="Arial" pitchFamily="34" charset="0"/>
                  <a:cs typeface="Arial" pitchFamily="34" charset="0"/>
                </a:rPr>
                <a:t>32054</a:t>
              </a:r>
            </a:p>
          </p:txBody>
        </p:sp>
      </p:grpSp>
      <p:pic>
        <p:nvPicPr>
          <p:cNvPr id="4099" name="Picture 3" descr="M:\labviewCourseDevelopment\legoDcpBuildPlan\20181020_132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94" y="621578"/>
            <a:ext cx="4274468" cy="24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6087" y="3065252"/>
            <a:ext cx="4562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(left).  Insert two Pin 3L at each end of 7-Beam. Repeat with other 7-Beam.  Connect 7-Beams to 3rd and 5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holes of 15-Beam.  Finished step (right)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715000" y="2012702"/>
            <a:ext cx="228600" cy="35394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429500" y="2563743"/>
            <a:ext cx="114300" cy="35394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81600" y="2386771"/>
            <a:ext cx="8036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0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hole of 15-beam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4800" y="2040778"/>
            <a:ext cx="8036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3rd hole of 15-beam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3126807"/>
            <a:ext cx="2332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 of finished step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5273" y="3835062"/>
            <a:ext cx="4240955" cy="2385537"/>
            <a:chOff x="228600" y="3939063"/>
            <a:chExt cx="4240955" cy="2385537"/>
          </a:xfrm>
        </p:grpSpPr>
        <p:pic>
          <p:nvPicPr>
            <p:cNvPr id="4100" name="Picture 4" descr="M:\labviewCourseDevelopment\legoDcpBuildPlan\20181020_13301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939063"/>
              <a:ext cx="4240955" cy="2385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54418" y="4038600"/>
              <a:ext cx="102739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1x 11-Beam</a:t>
              </a:r>
            </a:p>
            <a:p>
              <a:pPr algn="ctr"/>
              <a:r>
                <a:rPr lang="en-US" sz="1200" dirty="0"/>
                <a:t>32525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0361" y="5943600"/>
              <a:ext cx="12410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4x 3-Axle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4519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5273" y="6220599"/>
            <a:ext cx="4287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(left). Insert each 3-Axle into each Pin 3L’s Stop Bush.  Diagonally lay11-Beam over Axles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1" name="Picture 5" descr="M:\labviewCourseDevelopment\legoDcpBuildPlan\20181020_133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94" y="3865687"/>
            <a:ext cx="4186509" cy="235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604628" y="6231609"/>
            <a:ext cx="2444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 of finished step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84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:\dcpBuildPhotos\20181029_162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1"/>
            <a:ext cx="4343399" cy="244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M:\dcpBuildPhotos\20181029_162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1"/>
            <a:ext cx="4334931" cy="24383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:\dcpBuildPhotos\20181029_1625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429000"/>
            <a:ext cx="4343399" cy="244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2629740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 of Prop.  Note the profile (Red Arrow) shows blade sloping downwards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94793" y="1066800"/>
            <a:ext cx="533400" cy="10144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24400" y="2645362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Looking into the prop, the blade should rotate clockwise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rc 2"/>
          <p:cNvSpPr/>
          <p:nvPr/>
        </p:nvSpPr>
        <p:spPr>
          <a:xfrm rot="7768069">
            <a:off x="5539644" y="13903"/>
            <a:ext cx="1371600" cy="1574956"/>
          </a:xfrm>
          <a:prstGeom prst="arc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173" y="6019800"/>
            <a:ext cx="425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Alternative View.  If motor rotates clockwise (Red Arrow), the blade “cut” into the air and Pendulum will lift towards Brick (Dash Red Arrow)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1708252"/>
            <a:ext cx="990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Should rotate Clockwise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059647" y="4424855"/>
            <a:ext cx="126505" cy="788276"/>
          </a:xfrm>
          <a:custGeom>
            <a:avLst/>
            <a:gdLst>
              <a:gd name="connsiteX0" fmla="*/ 94974 w 126505"/>
              <a:gd name="connsiteY0" fmla="*/ 788276 h 788276"/>
              <a:gd name="connsiteX1" fmla="*/ 381 w 126505"/>
              <a:gd name="connsiteY1" fmla="*/ 420414 h 788276"/>
              <a:gd name="connsiteX2" fmla="*/ 126505 w 126505"/>
              <a:gd name="connsiteY2" fmla="*/ 0 h 788276"/>
              <a:gd name="connsiteX3" fmla="*/ 126505 w 126505"/>
              <a:gd name="connsiteY3" fmla="*/ 0 h 78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505" h="788276">
                <a:moveTo>
                  <a:pt x="94974" y="788276"/>
                </a:moveTo>
                <a:cubicBezTo>
                  <a:pt x="45050" y="670034"/>
                  <a:pt x="-4874" y="551793"/>
                  <a:pt x="381" y="420414"/>
                </a:cubicBezTo>
                <a:cubicBezTo>
                  <a:pt x="5636" y="289035"/>
                  <a:pt x="126505" y="0"/>
                  <a:pt x="126505" y="0"/>
                </a:cubicBezTo>
                <a:lnTo>
                  <a:pt x="126505" y="0"/>
                </a:ln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667000" y="4818993"/>
            <a:ext cx="762000" cy="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724400" y="4259024"/>
                <a:ext cx="425404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Viewed from this perspective, the Pendulum at rest will be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/>
                        <a:ea typeface="Cambria Math"/>
                        <a:cs typeface="Arial" pitchFamily="34" charset="0"/>
                      </a:rPr>
                      <m:t>𝜃</m:t>
                    </m:r>
                    <m:r>
                      <a:rPr lang="en-US" sz="1400" b="0" i="1" smtClean="0">
                        <a:latin typeface="Cambria Math"/>
                        <a:ea typeface="Cambria Math"/>
                        <a:cs typeface="Arial" pitchFamily="34" charset="0"/>
                      </a:rPr>
                      <m:t>=0</m:t>
                    </m:r>
                  </m:oMath>
                </a14:m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 degrees.  When the motor-prop rotates (Red Arrow direction), the Pendulum will rise (Dash Red Arrow) and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/>
                        <a:ea typeface="Cambria Math"/>
                        <a:cs typeface="Arial" pitchFamily="34" charset="0"/>
                      </a:rPr>
                      <m:t>𝜃</m:t>
                    </m:r>
                  </m:oMath>
                </a14:m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 will increase positively</a:t>
                </a:r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4259024"/>
                <a:ext cx="4254040" cy="954107"/>
              </a:xfrm>
              <a:prstGeom prst="rect">
                <a:avLst/>
              </a:prstGeom>
              <a:blipFill rotWithShape="1">
                <a:blip r:embed="rId5"/>
                <a:stretch>
                  <a:fillRect l="-287" t="-641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0478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dcpBuildPhotos\20181030_202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3" y="254876"/>
            <a:ext cx="4288220" cy="241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M:\dcpBuildPhotos\20181030_202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4876"/>
            <a:ext cx="4309534" cy="242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84" y="2699866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Lastly, connect one end of a Long NXT cable into the Angle Sensor (Red Arrow)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09650" y="1561866"/>
            <a:ext cx="266700" cy="43195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24400" y="2743573"/>
            <a:ext cx="4254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Connect the other end of the Long NXT cable into Input Port 1 (Red Arrow) of the Brick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663851" y="2209800"/>
            <a:ext cx="588433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57539" y="2000115"/>
            <a:ext cx="990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Brick Input Port 1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51083" y="3450103"/>
            <a:ext cx="365760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Completed Motor-Prop Mounting and Wiring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624" y="4604211"/>
            <a:ext cx="830580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Congratulations!  LEGO DCP Build Completed and Ready for Testing and Experimentation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4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labviewCourseDevelopment\legoDcpBuildPlan\20181020_133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252638"/>
            <a:ext cx="4292199" cy="24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M:\labviewCourseDevelopment\legoDcpBuildPlan\20181020_133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0" y="3581400"/>
            <a:ext cx="4321836" cy="24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:\labviewCourseDevelopment\legoDcpBuildPlan\20181020_133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2639"/>
            <a:ext cx="4292199" cy="24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213360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2x 7-Beam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32524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665" y="375748"/>
            <a:ext cx="217573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4x Pin 3L with Stop Bush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32054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336" y="2667000"/>
            <a:ext cx="4562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(left). Insert each Pin 3L’s Stop Bush into 3-Axle.  Insert 7-Beam over Pin 3L peg.  Finished step (right)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867400" y="1123851"/>
            <a:ext cx="304800" cy="24774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781800" y="2009725"/>
            <a:ext cx="304800" cy="24774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543800" y="1335945"/>
            <a:ext cx="304800" cy="24774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565698" y="1002470"/>
            <a:ext cx="304800" cy="24774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21333" y="2667000"/>
            <a:ext cx="4295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Close-up: Red Arrows show a Pin 3L’s Stop Bush inserted over a 3-Axle.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9809" y="6096000"/>
            <a:ext cx="4295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Close-up: 7-Beam inserted into Ping 3L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8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:\labviewCourseDevelopment\legoDcpBuildPlan\20181020_133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60586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472935"/>
            <a:ext cx="147989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2x 15-Beam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32278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1450" y="2932510"/>
            <a:ext cx="4562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(left). Insert 15-Beam over Pin 3L pegs.  Finished step (right)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1345670"/>
            <a:ext cx="382668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Completed Middle Truss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(NB: Has 4 open holes in 15-Beam)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0463" y="336270"/>
            <a:ext cx="106150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4 open holes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962400" y="809674"/>
            <a:ext cx="228600" cy="20945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784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221" y="76200"/>
            <a:ext cx="2331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Step A-3: Upper Truss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M:\labviewCourseDevelopment\legoDcpBuildPlan\20181020_135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21" y="3810000"/>
            <a:ext cx="43688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00713" y="486008"/>
            <a:ext cx="4343401" cy="2443163"/>
            <a:chOff x="206321" y="609599"/>
            <a:chExt cx="4343401" cy="2443163"/>
          </a:xfrm>
        </p:grpSpPr>
        <p:pic>
          <p:nvPicPr>
            <p:cNvPr id="2" name="Picture 2" descr="M:\labviewCourseDevelopment\legoDcpBuildPlan\20181020_13532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21" y="609599"/>
              <a:ext cx="4343401" cy="2443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34896" y="662905"/>
              <a:ext cx="150393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2x 13-Beam 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41239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02327" y="2717736"/>
              <a:ext cx="138367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2x 7-Beam </a:t>
              </a:r>
              <a:r>
                <a:rPr lang="en-US" sz="1000" dirty="0">
                  <a:latin typeface="Arial" pitchFamily="34" charset="0"/>
                  <a:cs typeface="Arial" pitchFamily="34" charset="0"/>
                </a:rPr>
                <a:t>32524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" y="1458187"/>
              <a:ext cx="80368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4x Pin 3L with Stop Bush </a:t>
              </a:r>
              <a:r>
                <a:rPr lang="en-US" sz="1000" dirty="0">
                  <a:latin typeface="Arial" pitchFamily="34" charset="0"/>
                  <a:cs typeface="Arial" pitchFamily="34" charset="0"/>
                </a:rPr>
                <a:t>32054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6087" y="2929171"/>
            <a:ext cx="4562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(left).  Insert two Pin 3L at each end of 7-Beam. Repeat with other 7-Beam.  Connect 7-Beams to 2nd and 4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holes of 13-Beam.  Finished step (right)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48200" y="486008"/>
            <a:ext cx="4343400" cy="2443163"/>
            <a:chOff x="4648200" y="486008"/>
            <a:chExt cx="4343400" cy="2443163"/>
          </a:xfrm>
        </p:grpSpPr>
        <p:pic>
          <p:nvPicPr>
            <p:cNvPr id="7170" name="Picture 2" descr="M:\labviewCourseDevelopment\legoDcpBuildPlan\20181020_13534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486008"/>
              <a:ext cx="4343400" cy="2443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11"/>
            <p:cNvCxnSpPr/>
            <p:nvPr/>
          </p:nvCxnSpPr>
          <p:spPr>
            <a:xfrm flipH="1" flipV="1">
              <a:off x="6172200" y="2575966"/>
              <a:ext cx="190500" cy="31971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7772400" y="1923660"/>
              <a:ext cx="190500" cy="31971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4663273" y="2929171"/>
            <a:ext cx="4328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Close-up: Red Arrows show Pin 3L inserted into 2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and 4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holes of 13-Beam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3596" y="5750572"/>
            <a:ext cx="8036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10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hole of 13-Beam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9000" y="4953000"/>
            <a:ext cx="8036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0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hole of 13-Beam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84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:\labviewCourseDevelopment\legoDcpBuildPlan\20181020_1357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0" y="295661"/>
            <a:ext cx="4191000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4329" y="381781"/>
            <a:ext cx="149547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1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x 11-Beam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32525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1543" y="2276861"/>
            <a:ext cx="12410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4x 3-Axle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4519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11" y="2691432"/>
            <a:ext cx="4562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(left).  Insert 3-Axles into Pin 3L’s Stop Bush.  Lay 11-Beam diagonally across. Finished step (right)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48200" y="299418"/>
            <a:ext cx="4191000" cy="2357438"/>
            <a:chOff x="4648200" y="299418"/>
            <a:chExt cx="4191000" cy="2357438"/>
          </a:xfrm>
        </p:grpSpPr>
        <p:pic>
          <p:nvPicPr>
            <p:cNvPr id="8194" name="Picture 2" descr="M:\labviewCourseDevelopment\legoDcpBuildPlan\20181020_13595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99418"/>
              <a:ext cx="4191000" cy="2357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800600" y="2307639"/>
              <a:ext cx="1383673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2x 7-Beam </a:t>
              </a:r>
              <a:r>
                <a:rPr lang="en-US" sz="1000" dirty="0">
                  <a:latin typeface="Arial" pitchFamily="34" charset="0"/>
                  <a:cs typeface="Arial" pitchFamily="34" charset="0"/>
                </a:rPr>
                <a:t>32524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90068" y="351636"/>
              <a:ext cx="114300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4x Pin 3L with Stop Bush </a:t>
              </a:r>
              <a:r>
                <a:rPr lang="en-US" sz="1000" dirty="0">
                  <a:latin typeface="Arial" pitchFamily="34" charset="0"/>
                  <a:cs typeface="Arial" pitchFamily="34" charset="0"/>
                </a:rPr>
                <a:t>32054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82415" y="2691432"/>
            <a:ext cx="4409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(left).  Insert Pin 3L’s Stop Bush onto 3-Axles.  Insert 7-Beams onto Pin 3L’s pins. Finished step (right)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M:\labviewCourseDevelopment\legoDcpBuildPlan\20181020_143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4" y="3733800"/>
            <a:ext cx="4201886" cy="236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800" y="3886200"/>
            <a:ext cx="150393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2x 13-Beam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41239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993" y="6097361"/>
            <a:ext cx="4562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(left).  Insert 13-Beams over Pin 3L’s pins. Finished step (right)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4546248"/>
            <a:ext cx="26212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Completed Upper Truss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84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M:\labviewCourseDevelopment\legoDcpBuildPlan\20181020_144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8" y="3886200"/>
            <a:ext cx="43349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8221" y="76200"/>
            <a:ext cx="4511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Step A-4: Lower-to-Middle Truss Connection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6468" y="525943"/>
            <a:ext cx="4334933" cy="2438400"/>
            <a:chOff x="4698699" y="533400"/>
            <a:chExt cx="4334933" cy="2438400"/>
          </a:xfrm>
        </p:grpSpPr>
        <p:pic>
          <p:nvPicPr>
            <p:cNvPr id="9218" name="Picture 2" descr="M:\labviewCourseDevelopment\legoDcpBuildPlan\20181020_14450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699" y="533400"/>
              <a:ext cx="4334933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800600" y="749934"/>
              <a:ext cx="105464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Middle Truss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9000" y="763834"/>
              <a:ext cx="102098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Lower Truss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42299" y="2438400"/>
              <a:ext cx="171768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8x Friction Pin 2780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7863416" y="1752600"/>
              <a:ext cx="190500" cy="31971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5953653" y="1745143"/>
              <a:ext cx="19050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68221" y="2964343"/>
            <a:ext cx="4562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Gather parts Lower (Step A-1) and Middle (Step A-2) trusses.  Note the orientation (red arrows) of diagonal braces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704478" y="525943"/>
            <a:ext cx="4562422" cy="3392507"/>
            <a:chOff x="4704478" y="525943"/>
            <a:chExt cx="4562422" cy="3392507"/>
          </a:xfrm>
        </p:grpSpPr>
        <p:pic>
          <p:nvPicPr>
            <p:cNvPr id="9219" name="Picture 3" descr="M:\labviewCourseDevelopment\legoDcpBuildPlan\20181020_14462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478" y="525943"/>
              <a:ext cx="4334933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6737122" y="618415"/>
              <a:ext cx="0" cy="24812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871944" y="1650956"/>
              <a:ext cx="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6737122" y="1650956"/>
              <a:ext cx="0" cy="31971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870574" y="609600"/>
              <a:ext cx="0" cy="24812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704478" y="2964343"/>
              <a:ext cx="45624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Insert friction pins.  Top 4 red down-arrows show a completed connection.  Bottom 2 red up-arrows show friction pins exposed.  Note orientation of diagonal braces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6871944" y="990600"/>
              <a:ext cx="0" cy="24812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737122" y="990600"/>
              <a:ext cx="0" cy="24812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/>
          <p:nvPr/>
        </p:nvCxnSpPr>
        <p:spPr>
          <a:xfrm flipH="1" flipV="1">
            <a:off x="8077200" y="1331239"/>
            <a:ext cx="190500" cy="31971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6096000" y="1520680"/>
            <a:ext cx="190500" cy="31971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8221" y="6324600"/>
            <a:ext cx="4562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Flip over.  15-Beams removed to make connection easier.  Note orientation of diagonal braces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" descr="M:\labviewCourseDevelopment\legoDcpBuildPlan\20181020_1447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78" y="3886200"/>
            <a:ext cx="43349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/>
          <p:cNvCxnSpPr/>
          <p:nvPr/>
        </p:nvCxnSpPr>
        <p:spPr>
          <a:xfrm flipV="1">
            <a:off x="1606672" y="4991100"/>
            <a:ext cx="301747" cy="22859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370507" y="5057774"/>
            <a:ext cx="301747" cy="22859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042589" y="6432321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Completed Lower-to-Middle Truss Connection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88884" y="1247775"/>
            <a:ext cx="9906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itchFamily="34" charset="0"/>
                <a:cs typeface="Arial" pitchFamily="34" charset="0"/>
              </a:rPr>
              <a:t>Lower-to-Middle Truss Connection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84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2580</Words>
  <Application>Microsoft Office PowerPoint</Application>
  <PresentationFormat>On-screen Show (4:3)</PresentationFormat>
  <Paragraphs>255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Nevada Las Vegas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Oh</dc:creator>
  <cp:lastModifiedBy>Paul Oh</cp:lastModifiedBy>
  <cp:revision>53</cp:revision>
  <dcterms:created xsi:type="dcterms:W3CDTF">2018-10-21T00:46:38Z</dcterms:created>
  <dcterms:modified xsi:type="dcterms:W3CDTF">2018-11-13T20:26:26Z</dcterms:modified>
</cp:coreProperties>
</file>