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63" r:id="rId2"/>
    <p:sldId id="275" r:id="rId3"/>
    <p:sldId id="279" r:id="rId4"/>
    <p:sldId id="276" r:id="rId5"/>
    <p:sldId id="280" r:id="rId6"/>
    <p:sldId id="278" r:id="rId7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66081" autoAdjust="0"/>
    <p:restoredTop sz="90929"/>
  </p:normalViewPr>
  <p:slideViewPr>
    <p:cSldViewPr>
      <p:cViewPr varScale="1">
        <p:scale>
          <a:sx n="88" d="100"/>
          <a:sy n="8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11.png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11" Type="http://schemas.openxmlformats.org/officeDocument/2006/relationships/oleObject" Target="../embeddings/oleObject11.bin"/><Relationship Id="rId5" Type="http://schemas.openxmlformats.org/officeDocument/2006/relationships/image" Target="../media/image16.png"/><Relationship Id="rId10" Type="http://schemas.openxmlformats.org/officeDocument/2006/relationships/image" Target="../media/image14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0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838200" y="2124075"/>
            <a:ext cx="7848600" cy="1371600"/>
            <a:chOff x="624" y="1344"/>
            <a:chExt cx="4656" cy="864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96" y="1625"/>
              <a:ext cx="45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solidFill>
                    <a:srgbClr val="000000"/>
                  </a:solidFill>
                  <a:latin typeface="Arial" charset="0"/>
                </a:rPr>
                <a:t>Lecture: </a:t>
              </a:r>
              <a:r>
                <a:rPr lang="en-US" sz="2800" dirty="0" smtClean="0">
                  <a:solidFill>
                    <a:srgbClr val="000000"/>
                  </a:solidFill>
                  <a:latin typeface="Arial" charset="0"/>
                </a:rPr>
                <a:t>State Space</a:t>
              </a: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-1"/>
            <a:ext cx="723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DCP Block Diagram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>
                <a:latin typeface="Arial" charset="0"/>
              </a:rPr>
              <a:t>Open-Loop Transfer Function</a:t>
            </a: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1447800" y="685800"/>
            <a:ext cx="6324600" cy="1981200"/>
            <a:chOff x="816" y="384"/>
            <a:chExt cx="3984" cy="1248"/>
          </a:xfrm>
        </p:grpSpPr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816" y="384"/>
              <a:ext cx="3984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173" name="Picture 5" descr="openLoopBlockDiagram1_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432"/>
              <a:ext cx="3696" cy="1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72200" y="1676400"/>
            <a:ext cx="838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[rad]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58343" y="876300"/>
            <a:ext cx="2046514" cy="16002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13403" y="2874899"/>
                <a:ext cx="877819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Recall the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+mj-lt"/>
                  </a:rPr>
                  <a:t>red-dashed box </a:t>
                </a:r>
                <a:r>
                  <a:rPr lang="en-US" sz="1800" dirty="0" smtClean="0">
                    <a:latin typeface="+mj-lt"/>
                  </a:rPr>
                  <a:t>related the torque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1800" b="0" i="0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/>
                          </a:rPr>
                          <m:t>t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[Nm] and DCP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+mj-lt"/>
                  </a:rPr>
                  <a:t>output angle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[rad].  Or, in Laplace terms, respectively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i="1" smtClean="0">
                        <a:latin typeface="Cambria Math"/>
                        <a:ea typeface="Cambria Math"/>
                      </a:rPr>
                      <m:t>Τ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i="1" smtClean="0">
                        <a:latin typeface="Cambria Math"/>
                        <a:ea typeface="Cambria Math"/>
                      </a:rPr>
                      <m:t>Θ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.  NB: Used capital Greek letters to denote Laplace variables.</a:t>
                </a:r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03" y="2874899"/>
                <a:ext cx="8778197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556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20837" y="3865470"/>
                <a:ext cx="8686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Ultimately, for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+mj-lt"/>
                  </a:rPr>
                  <a:t>this particular DCP</a:t>
                </a:r>
                <a:r>
                  <a:rPr lang="en-US" sz="1800" dirty="0" smtClean="0">
                    <a:latin typeface="+mj-lt"/>
                  </a:rPr>
                  <a:t>, the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+mj-lt"/>
                  </a:rPr>
                  <a:t>input is a voltage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to the motorized propeller.   We’ll assume that the torque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is related to this voltage by a constant motor gain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+mj-lt"/>
                  </a:rPr>
                  <a:t>.  This yields an input-output relationship, called the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+mj-lt"/>
                  </a:rPr>
                  <a:t>open-loop transfer function (OLTF)</a:t>
                </a:r>
                <a:r>
                  <a:rPr lang="en-US" sz="1800" dirty="0" smtClean="0">
                    <a:latin typeface="+mj-lt"/>
                  </a:rPr>
                  <a:t> as: </a:t>
                </a:r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837" y="3865470"/>
                <a:ext cx="8686800" cy="1200329"/>
              </a:xfrm>
              <a:prstGeom prst="rect">
                <a:avLst/>
              </a:prstGeom>
              <a:blipFill rotWithShape="1">
                <a:blip r:embed="rId5"/>
                <a:stretch>
                  <a:fillRect l="-561" t="-2538" r="-140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6"/>
          <p:cNvGrpSpPr>
            <a:grpSpLocks/>
          </p:cNvGrpSpPr>
          <p:nvPr/>
        </p:nvGrpSpPr>
        <p:grpSpPr bwMode="auto">
          <a:xfrm>
            <a:off x="1812471" y="5257800"/>
            <a:ext cx="5257800" cy="1125538"/>
            <a:chOff x="1056" y="1872"/>
            <a:chExt cx="3312" cy="709"/>
          </a:xfrm>
        </p:grpSpPr>
        <p:graphicFrame>
          <p:nvGraphicFramePr>
            <p:cNvPr id="38" name="Object 7"/>
            <p:cNvGraphicFramePr>
              <a:graphicFrameLocks noChangeAspect="1"/>
            </p:cNvGraphicFramePr>
            <p:nvPr/>
          </p:nvGraphicFramePr>
          <p:xfrm>
            <a:off x="1920" y="1872"/>
            <a:ext cx="2448" cy="7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1" name="Equation" r:id="rId6" imgW="2108160" imgH="609480" progId="Equation.3">
                    <p:embed/>
                  </p:oleObj>
                </mc:Choice>
                <mc:Fallback>
                  <p:oleObj name="Equation" r:id="rId6" imgW="2108160" imgH="609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872"/>
                          <a:ext cx="2448" cy="7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1056" y="1968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OLTF:</a:t>
              </a:r>
            </a:p>
          </p:txBody>
        </p:sp>
      </p:grp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8153400" y="5410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(</a:t>
            </a:r>
            <a:r>
              <a:rPr lang="en-US" sz="2000" dirty="0" smtClean="0">
                <a:latin typeface="Arial" charset="0"/>
              </a:rPr>
              <a:t>1)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8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373763" y="-2"/>
            <a:ext cx="63964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Example DCP </a:t>
            </a:r>
            <a:r>
              <a:rPr lang="en-US" dirty="0" smtClean="0">
                <a:latin typeface="Arial" charset="0"/>
              </a:rPr>
              <a:t>Open-Loop </a:t>
            </a:r>
            <a:r>
              <a:rPr lang="en-US" dirty="0">
                <a:latin typeface="Arial" charset="0"/>
              </a:rPr>
              <a:t>Transfer Function</a:t>
            </a:r>
          </a:p>
        </p:txBody>
      </p: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152400" y="609600"/>
            <a:ext cx="3143250" cy="2835275"/>
            <a:chOff x="96" y="2448"/>
            <a:chExt cx="1980" cy="1786"/>
          </a:xfrm>
        </p:grpSpPr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96" y="2448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Arial" charset="0"/>
                </a:rPr>
                <a:t>Given</a:t>
              </a:r>
            </a:p>
          </p:txBody>
        </p:sp>
        <p:grpSp>
          <p:nvGrpSpPr>
            <p:cNvPr id="7179" name="Group 11"/>
            <p:cNvGrpSpPr>
              <a:grpSpLocks/>
            </p:cNvGrpSpPr>
            <p:nvPr/>
          </p:nvGrpSpPr>
          <p:grpSpPr bwMode="auto">
            <a:xfrm>
              <a:off x="348" y="2772"/>
              <a:ext cx="1728" cy="1462"/>
              <a:chOff x="768" y="2640"/>
              <a:chExt cx="1728" cy="1462"/>
            </a:xfrm>
          </p:grpSpPr>
          <p:graphicFrame>
            <p:nvGraphicFramePr>
              <p:cNvPr id="7180" name="Object 12"/>
              <p:cNvGraphicFramePr>
                <a:graphicFrameLocks noChangeAspect="1"/>
              </p:cNvGraphicFramePr>
              <p:nvPr/>
            </p:nvGraphicFramePr>
            <p:xfrm>
              <a:off x="768" y="2640"/>
              <a:ext cx="816" cy="2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07" name="Equation" r:id="rId3" imgW="761760" imgH="228600" progId="Equation.3">
                      <p:embed/>
                    </p:oleObj>
                  </mc:Choice>
                  <mc:Fallback>
                    <p:oleObj name="Equation" r:id="rId3" imgW="7617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2640"/>
                            <a:ext cx="816" cy="28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81" name="Object 13"/>
              <p:cNvGraphicFramePr>
                <a:graphicFrameLocks noChangeAspect="1"/>
              </p:cNvGraphicFramePr>
              <p:nvPr/>
            </p:nvGraphicFramePr>
            <p:xfrm>
              <a:off x="816" y="2940"/>
              <a:ext cx="816" cy="2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08" name="Equation" r:id="rId5" imgW="634680" imgH="177480" progId="Equation.3">
                      <p:embed/>
                    </p:oleObj>
                  </mc:Choice>
                  <mc:Fallback>
                    <p:oleObj name="Equation" r:id="rId5" imgW="63468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6" y="2940"/>
                            <a:ext cx="816" cy="2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82" name="Text Box 14"/>
              <p:cNvSpPr txBox="1">
                <a:spLocks noChangeArrowheads="1"/>
              </p:cNvSpPr>
              <p:nvPr/>
            </p:nvSpPr>
            <p:spPr bwMode="auto">
              <a:xfrm>
                <a:off x="1728" y="294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m</a:t>
                </a:r>
              </a:p>
            </p:txBody>
          </p:sp>
          <p:sp>
            <p:nvSpPr>
              <p:cNvPr id="7183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652"/>
                <a:ext cx="57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Nm/V</a:t>
                </a:r>
              </a:p>
            </p:txBody>
          </p:sp>
          <p:grpSp>
            <p:nvGrpSpPr>
              <p:cNvPr id="7184" name="Group 16"/>
              <p:cNvGrpSpPr>
                <a:grpSpLocks/>
              </p:cNvGrpSpPr>
              <p:nvPr/>
            </p:nvGrpSpPr>
            <p:grpSpPr bwMode="auto">
              <a:xfrm>
                <a:off x="768" y="3156"/>
                <a:ext cx="1560" cy="322"/>
                <a:chOff x="1056" y="3144"/>
                <a:chExt cx="1560" cy="322"/>
              </a:xfrm>
            </p:grpSpPr>
            <p:graphicFrame>
              <p:nvGraphicFramePr>
                <p:cNvPr id="7185" name="Object 17"/>
                <p:cNvGraphicFramePr>
                  <a:graphicFrameLocks noChangeAspect="1"/>
                </p:cNvGraphicFramePr>
                <p:nvPr/>
              </p:nvGraphicFramePr>
              <p:xfrm>
                <a:off x="1056" y="3216"/>
                <a:ext cx="912" cy="22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509" name="Equation" r:id="rId7" imgW="723600" imgH="177480" progId="Equation.3">
                        <p:embed/>
                      </p:oleObj>
                    </mc:Choice>
                    <mc:Fallback>
                      <p:oleObj name="Equation" r:id="rId7" imgW="723600" imgH="177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56" y="3216"/>
                              <a:ext cx="912" cy="22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18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016" y="3216"/>
                  <a:ext cx="43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Arial" charset="0"/>
                    </a:rPr>
                    <a:t>kgm</a:t>
                  </a:r>
                </a:p>
              </p:txBody>
            </p:sp>
            <p:sp>
              <p:nvSpPr>
                <p:cNvPr id="718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328" y="3144"/>
                  <a:ext cx="28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Arial" charset="0"/>
                    </a:rPr>
                    <a:t>2</a:t>
                  </a:r>
                </a:p>
              </p:txBody>
            </p:sp>
          </p:grpSp>
          <p:graphicFrame>
            <p:nvGraphicFramePr>
              <p:cNvPr id="7188" name="Object 20"/>
              <p:cNvGraphicFramePr>
                <a:graphicFrameLocks noChangeAspect="1"/>
              </p:cNvGraphicFramePr>
              <p:nvPr/>
            </p:nvGraphicFramePr>
            <p:xfrm>
              <a:off x="768" y="3516"/>
              <a:ext cx="816" cy="2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10" name="Equation" r:id="rId9" imgW="660240" imgH="215640" progId="Equation.3">
                      <p:embed/>
                    </p:oleObj>
                  </mc:Choice>
                  <mc:Fallback>
                    <p:oleObj name="Equation" r:id="rId9" imgW="6602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3516"/>
                            <a:ext cx="816" cy="26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89" name="Text Box 21"/>
              <p:cNvSpPr txBox="1">
                <a:spLocks noChangeArrowheads="1"/>
              </p:cNvSpPr>
              <p:nvPr/>
            </p:nvSpPr>
            <p:spPr bwMode="auto">
              <a:xfrm>
                <a:off x="1728" y="351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kg</a:t>
                </a:r>
              </a:p>
            </p:txBody>
          </p:sp>
          <p:graphicFrame>
            <p:nvGraphicFramePr>
              <p:cNvPr id="7190" name="Object 22"/>
              <p:cNvGraphicFramePr>
                <a:graphicFrameLocks noChangeAspect="1"/>
              </p:cNvGraphicFramePr>
              <p:nvPr/>
            </p:nvGraphicFramePr>
            <p:xfrm>
              <a:off x="768" y="3852"/>
              <a:ext cx="1008" cy="2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11" name="Equation" r:id="rId11" imgW="774360" imgH="177480" progId="Equation.3">
                      <p:embed/>
                    </p:oleObj>
                  </mc:Choice>
                  <mc:Fallback>
                    <p:oleObj name="Equation" r:id="rId11" imgW="774360" imgH="1774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3852"/>
                            <a:ext cx="1008" cy="2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91" name="Text Box 23"/>
              <p:cNvSpPr txBox="1">
                <a:spLocks noChangeArrowheads="1"/>
              </p:cNvSpPr>
              <p:nvPr/>
            </p:nvSpPr>
            <p:spPr bwMode="auto">
              <a:xfrm>
                <a:off x="1776" y="3852"/>
                <a:ext cx="72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Nms/rad</a:t>
                </a:r>
              </a:p>
            </p:txBody>
          </p:sp>
        </p:grpSp>
      </p:grp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199" name="Group 31"/>
          <p:cNvGrpSpPr>
            <a:grpSpLocks/>
          </p:cNvGrpSpPr>
          <p:nvPr/>
        </p:nvGrpSpPr>
        <p:grpSpPr bwMode="auto">
          <a:xfrm>
            <a:off x="3461657" y="1188243"/>
            <a:ext cx="5562600" cy="1738313"/>
            <a:chOff x="2160" y="2928"/>
            <a:chExt cx="3504" cy="1095"/>
          </a:xfrm>
        </p:grpSpPr>
        <p:grpSp>
          <p:nvGrpSpPr>
            <p:cNvPr id="7193" name="Group 25"/>
            <p:cNvGrpSpPr>
              <a:grpSpLocks/>
            </p:cNvGrpSpPr>
            <p:nvPr/>
          </p:nvGrpSpPr>
          <p:grpSpPr bwMode="auto">
            <a:xfrm>
              <a:off x="2160" y="2928"/>
              <a:ext cx="3504" cy="816"/>
              <a:chOff x="2160" y="2928"/>
              <a:chExt cx="3504" cy="816"/>
            </a:xfrm>
          </p:grpSpPr>
          <p:grpSp>
            <p:nvGrpSpPr>
              <p:cNvPr id="7194" name="Group 26"/>
              <p:cNvGrpSpPr>
                <a:grpSpLocks/>
              </p:cNvGrpSpPr>
              <p:nvPr/>
            </p:nvGrpSpPr>
            <p:grpSpPr bwMode="auto">
              <a:xfrm>
                <a:off x="2160" y="2928"/>
                <a:ext cx="3024" cy="816"/>
                <a:chOff x="2544" y="2928"/>
                <a:chExt cx="3024" cy="816"/>
              </a:xfrm>
            </p:grpSpPr>
            <p:sp>
              <p:nvSpPr>
                <p:cNvPr id="7195" name="Rectangle 27"/>
                <p:cNvSpPr>
                  <a:spLocks noChangeArrowheads="1"/>
                </p:cNvSpPr>
                <p:nvPr/>
              </p:nvSpPr>
              <p:spPr bwMode="auto">
                <a:xfrm>
                  <a:off x="2544" y="2928"/>
                  <a:ext cx="3024" cy="816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7196" name="Object 28"/>
                <p:cNvGraphicFramePr>
                  <a:graphicFrameLocks noChangeAspect="1"/>
                </p:cNvGraphicFramePr>
                <p:nvPr/>
              </p:nvGraphicFramePr>
              <p:xfrm>
                <a:off x="2688" y="3072"/>
                <a:ext cx="2785" cy="5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512" name="Equation" r:id="rId13" imgW="2260440" imgH="419040" progId="Equation.3">
                        <p:embed/>
                      </p:oleObj>
                    </mc:Choice>
                    <mc:Fallback>
                      <p:oleObj name="Equation" r:id="rId13" imgW="2260440" imgH="4190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88" y="3072"/>
                              <a:ext cx="2785" cy="5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7197" name="Text Box 29"/>
              <p:cNvSpPr txBox="1">
                <a:spLocks noChangeArrowheads="1"/>
              </p:cNvSpPr>
              <p:nvPr/>
            </p:nvSpPr>
            <p:spPr bwMode="auto">
              <a:xfrm>
                <a:off x="5280" y="3192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dirty="0">
                    <a:latin typeface="Arial" charset="0"/>
                  </a:rPr>
                  <a:t>(</a:t>
                </a:r>
                <a:r>
                  <a:rPr lang="en-US" sz="2000" dirty="0" smtClean="0">
                    <a:latin typeface="Arial" charset="0"/>
                  </a:rPr>
                  <a:t>1*)</a:t>
                </a:r>
                <a:endParaRPr lang="en-US" sz="2000" dirty="0">
                  <a:latin typeface="Arial" charset="0"/>
                </a:endParaRPr>
              </a:p>
            </p:txBody>
          </p:sp>
        </p:grpSp>
        <p:sp>
          <p:nvSpPr>
            <p:cNvPr id="7198" name="Text Box 30"/>
            <p:cNvSpPr txBox="1">
              <a:spLocks noChangeArrowheads="1"/>
            </p:cNvSpPr>
            <p:nvPr/>
          </p:nvSpPr>
          <p:spPr bwMode="auto">
            <a:xfrm>
              <a:off x="2352" y="3792"/>
              <a:ext cx="27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dirty="0">
                  <a:solidFill>
                    <a:srgbClr val="FF3300"/>
                  </a:solidFill>
                  <a:latin typeface="Arial" charset="0"/>
                </a:rPr>
                <a:t>Laplace domain OL Transfer function</a:t>
              </a:r>
            </a:p>
          </p:txBody>
        </p:sp>
      </p:grp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28600" y="3928961"/>
                <a:ext cx="73323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Question:  How does one get the value of the constant motor gain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+mj-lt"/>
                  </a:rPr>
                  <a:t>?</a:t>
                </a:r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928961"/>
                <a:ext cx="7332392" cy="369332"/>
              </a:xfrm>
              <a:prstGeom prst="rect">
                <a:avLst/>
              </a:prstGeom>
              <a:blipFill rotWithShape="1">
                <a:blip r:embed="rId15"/>
                <a:stretch>
                  <a:fillRect l="-749" t="-8333" r="-666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176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438400" y="-1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charset="0"/>
              </a:rPr>
              <a:t>State </a:t>
            </a:r>
            <a:r>
              <a:rPr lang="en-US" sz="2800" dirty="0">
                <a:latin typeface="Arial" charset="0"/>
              </a:rPr>
              <a:t>Space Realization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graphicFrame>
        <p:nvGraphicFramePr>
          <p:cNvPr id="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111265"/>
              </p:ext>
            </p:extLst>
          </p:nvPr>
        </p:nvGraphicFramePr>
        <p:xfrm>
          <a:off x="457200" y="1271167"/>
          <a:ext cx="3768725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3" imgW="2044440" imgH="583920" progId="Equation.3">
                  <p:embed/>
                </p:oleObj>
              </mc:Choice>
              <mc:Fallback>
                <p:oleObj name="Equation" r:id="rId3" imgW="204444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71167"/>
                        <a:ext cx="3768725" cy="107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729734"/>
            <a:ext cx="6506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Previously, showed that the OLTF for this particular DCP has:</a:t>
            </a:r>
            <a:endParaRPr lang="en-US" sz="1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71643" y="2362200"/>
                <a:ext cx="69868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Recall that the Laplace operator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acts as a differentiator.  So have:</a:t>
                </a:r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43" y="2362200"/>
                <a:ext cx="6986849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785" t="-8333" r="-698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784820" y="1295399"/>
                <a:ext cx="2947345" cy="660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/>
                            </a:rPr>
                            <m:t>𝑔𝑑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latin typeface="Cambria Math"/>
                          <a:ea typeface="Cambria Math"/>
                        </a:rPr>
                        <m:t>Θ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𝑉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820" y="1295399"/>
                <a:ext cx="2947345" cy="6601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343400" y="1440791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Alternatively</a:t>
            </a:r>
            <a:endParaRPr lang="en-US" sz="1800" dirty="0">
              <a:latin typeface="+mj-lt"/>
            </a:endParaRPr>
          </a:p>
        </p:txBody>
      </p:sp>
      <p:grpSp>
        <p:nvGrpSpPr>
          <p:cNvPr id="30" name="Group 25"/>
          <p:cNvGrpSpPr>
            <a:grpSpLocks/>
          </p:cNvGrpSpPr>
          <p:nvPr/>
        </p:nvGrpSpPr>
        <p:grpSpPr bwMode="auto">
          <a:xfrm>
            <a:off x="2514600" y="2928937"/>
            <a:ext cx="5943600" cy="787400"/>
            <a:chOff x="2016" y="1584"/>
            <a:chExt cx="3744" cy="496"/>
          </a:xfrm>
        </p:grpSpPr>
        <p:graphicFrame>
          <p:nvGraphicFramePr>
            <p:cNvPr id="31" name="Object 15"/>
            <p:cNvGraphicFramePr>
              <a:graphicFrameLocks noChangeAspect="1"/>
            </p:cNvGraphicFramePr>
            <p:nvPr/>
          </p:nvGraphicFramePr>
          <p:xfrm>
            <a:off x="2016" y="1584"/>
            <a:ext cx="2016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5" name="Equation" r:id="rId7" imgW="1662978" imgH="406224" progId="Equation.3">
                    <p:embed/>
                  </p:oleObj>
                </mc:Choice>
                <mc:Fallback>
                  <p:oleObj name="Equation" r:id="rId7" imgW="1662978" imgH="4062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1584"/>
                          <a:ext cx="2016" cy="4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5328" y="1728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(2)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1001" y="39624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One could solve (2) as an ordinary differential equation (ODE).  For higher order ODEs, this can be quite tedious.  State Space Realization converts ODEs like (2) into a compact (matrix) form.  Doing so simplifies the math – and solving the ODE</a:t>
            </a:r>
            <a:endParaRPr lang="en-US" sz="1800" dirty="0">
              <a:latin typeface="+mj-lt"/>
            </a:endParaRPr>
          </a:p>
        </p:txBody>
      </p:sp>
      <p:grpSp>
        <p:nvGrpSpPr>
          <p:cNvPr id="34" name="Group 9"/>
          <p:cNvGrpSpPr>
            <a:grpSpLocks/>
          </p:cNvGrpSpPr>
          <p:nvPr/>
        </p:nvGrpSpPr>
        <p:grpSpPr bwMode="auto">
          <a:xfrm>
            <a:off x="381001" y="5107737"/>
            <a:ext cx="6248400" cy="1014413"/>
            <a:chOff x="192" y="2256"/>
            <a:chExt cx="3936" cy="639"/>
          </a:xfrm>
        </p:grpSpPr>
        <p:graphicFrame>
          <p:nvGraphicFramePr>
            <p:cNvPr id="35" name="Object 10"/>
            <p:cNvGraphicFramePr>
              <a:graphicFrameLocks noChangeAspect="1"/>
            </p:cNvGraphicFramePr>
            <p:nvPr/>
          </p:nvGraphicFramePr>
          <p:xfrm>
            <a:off x="2064" y="2544"/>
            <a:ext cx="672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6" name="Equation" r:id="rId9" imgW="418918" imgH="215806" progId="Equation.3">
                    <p:embed/>
                  </p:oleObj>
                </mc:Choice>
                <mc:Fallback>
                  <p:oleObj name="Equation" r:id="rId9" imgW="418918" imgH="2158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2544"/>
                          <a:ext cx="672" cy="3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11"/>
            <p:cNvGraphicFramePr>
              <a:graphicFrameLocks noChangeAspect="1"/>
            </p:cNvGraphicFramePr>
            <p:nvPr/>
          </p:nvGraphicFramePr>
          <p:xfrm>
            <a:off x="3408" y="2496"/>
            <a:ext cx="720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7" name="Equation" r:id="rId11" imgW="444307" imgH="228501" progId="Equation.3">
                    <p:embed/>
                  </p:oleObj>
                </mc:Choice>
                <mc:Fallback>
                  <p:oleObj name="Equation" r:id="rId11" imgW="444307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2496"/>
                          <a:ext cx="720" cy="3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192" y="2256"/>
              <a:ext cx="29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>
                  <a:latin typeface="Arial" charset="0"/>
                </a:rPr>
                <a:t>First, define </a:t>
              </a:r>
              <a:r>
                <a:rPr lang="en-US" sz="1800" dirty="0">
                  <a:latin typeface="Arial" charset="0"/>
                </a:rPr>
                <a:t>two state </a:t>
              </a:r>
              <a:r>
                <a:rPr lang="en-US" sz="1800" dirty="0" smtClean="0">
                  <a:latin typeface="Arial" charset="0"/>
                </a:rPr>
                <a:t>variables e.g. </a:t>
              </a:r>
              <a:endParaRPr lang="en-US" sz="1800" dirty="0">
                <a:latin typeface="Arial" charset="0"/>
              </a:endParaRP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2880" y="259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064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62737" y="228600"/>
            <a:ext cx="40274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" charset="0"/>
              </a:rPr>
              <a:t>Then, one </a:t>
            </a:r>
            <a:r>
              <a:rPr lang="en-US" sz="2000" dirty="0">
                <a:latin typeface="Arial" charset="0"/>
              </a:rPr>
              <a:t>can re-write </a:t>
            </a:r>
            <a:r>
              <a:rPr lang="en-US" sz="2000" dirty="0" smtClean="0">
                <a:latin typeface="Arial" charset="0"/>
              </a:rPr>
              <a:t>(2) </a:t>
            </a:r>
            <a:r>
              <a:rPr lang="en-US" sz="2000" dirty="0">
                <a:latin typeface="Arial" charset="0"/>
              </a:rPr>
              <a:t>as </a:t>
            </a:r>
          </a:p>
        </p:txBody>
      </p:sp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4125137" y="533400"/>
          <a:ext cx="10668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Equation" r:id="rId3" imgW="469696" imgH="215806" progId="Equation.3">
                  <p:embed/>
                </p:oleObj>
              </mc:Choice>
              <mc:Fallback>
                <p:oleObj name="Equation" r:id="rId3" imgW="46969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137" y="533400"/>
                        <a:ext cx="10668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2677337" y="1066800"/>
          <a:ext cx="39624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Equation" r:id="rId5" imgW="1916868" imgH="406224" progId="Equation.3">
                  <p:embed/>
                </p:oleObj>
              </mc:Choice>
              <mc:Fallback>
                <p:oleObj name="Equation" r:id="rId5" imgW="1916868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7337" y="1066800"/>
                        <a:ext cx="39624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8226348" y="1189038"/>
            <a:ext cx="4968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" charset="0"/>
              </a:rPr>
              <a:t>(3)</a:t>
            </a:r>
            <a:endParaRPr lang="en-US" sz="2000" dirty="0">
              <a:latin typeface="Arial" charset="0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73623" y="2073275"/>
            <a:ext cx="434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State space form given by matrices:</a:t>
            </a:r>
          </a:p>
        </p:txBody>
      </p:sp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93892"/>
              </p:ext>
            </p:extLst>
          </p:nvPr>
        </p:nvGraphicFramePr>
        <p:xfrm>
          <a:off x="3374023" y="2606675"/>
          <a:ext cx="1752600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Equation" r:id="rId7" imgW="800100" imgH="457200" progId="Equation.3">
                  <p:embed/>
                </p:oleObj>
              </mc:Choice>
              <mc:Fallback>
                <p:oleObj name="Equation" r:id="rId7" imgW="800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4023" y="2606675"/>
                        <a:ext cx="1752600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8278849" y="2910564"/>
            <a:ext cx="553244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(4)</a:t>
            </a:r>
          </a:p>
        </p:txBody>
      </p:sp>
      <p:grpSp>
        <p:nvGrpSpPr>
          <p:cNvPr id="25" name="Group 11"/>
          <p:cNvGrpSpPr>
            <a:grpSpLocks/>
          </p:cNvGrpSpPr>
          <p:nvPr/>
        </p:nvGrpSpPr>
        <p:grpSpPr bwMode="auto">
          <a:xfrm>
            <a:off x="1905000" y="4343400"/>
            <a:ext cx="6894513" cy="2235200"/>
            <a:chOff x="1200" y="2736"/>
            <a:chExt cx="4343" cy="1408"/>
          </a:xfrm>
        </p:grpSpPr>
        <p:graphicFrame>
          <p:nvGraphicFramePr>
            <p:cNvPr id="27" name="Object 13"/>
            <p:cNvGraphicFramePr>
              <a:graphicFrameLocks noChangeAspect="1"/>
            </p:cNvGraphicFramePr>
            <p:nvPr/>
          </p:nvGraphicFramePr>
          <p:xfrm>
            <a:off x="1200" y="2736"/>
            <a:ext cx="3312" cy="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20" name="Equation" r:id="rId9" imgW="2527300" imgH="558800" progId="Equation.3">
                    <p:embed/>
                  </p:oleObj>
                </mc:Choice>
                <mc:Fallback>
                  <p:oleObj name="Equation" r:id="rId9" imgW="2527300" imgH="558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2736"/>
                          <a:ext cx="3312" cy="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14"/>
            <p:cNvGraphicFramePr>
              <a:graphicFrameLocks noChangeAspect="1"/>
            </p:cNvGraphicFramePr>
            <p:nvPr/>
          </p:nvGraphicFramePr>
          <p:xfrm>
            <a:off x="1872" y="3504"/>
            <a:ext cx="2208" cy="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21" name="Equation" r:id="rId11" imgW="1676400" imgH="482600" progId="Equation.3">
                    <p:embed/>
                  </p:oleObj>
                </mc:Choice>
                <mc:Fallback>
                  <p:oleObj name="Equation" r:id="rId11" imgW="1676400" imgH="482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3504"/>
                          <a:ext cx="2208" cy="6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5232" y="3120"/>
              <a:ext cx="3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(5)</a:t>
              </a:r>
            </a:p>
          </p:txBody>
        </p:sp>
      </p:grp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195943" y="3733800"/>
            <a:ext cx="556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" charset="0"/>
              </a:rPr>
              <a:t>Next, can re-express (3) in the form of (4) as: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72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43400" y="5707061"/>
            <a:ext cx="1905000" cy="3508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29200" y="4434276"/>
            <a:ext cx="2281673" cy="3968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93914" y="228600"/>
            <a:ext cx="8610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>
                <a:latin typeface="Arial" charset="0"/>
              </a:rPr>
              <a:t>State space realization </a:t>
            </a:r>
            <a:r>
              <a:rPr lang="en-US" sz="2000" dirty="0" smtClean="0">
                <a:latin typeface="Arial" charset="0"/>
              </a:rPr>
              <a:t>(5), </a:t>
            </a:r>
            <a:r>
              <a:rPr lang="en-US" sz="2000" dirty="0">
                <a:latin typeface="Arial" charset="0"/>
              </a:rPr>
              <a:t>transfer function (1) and differential </a:t>
            </a:r>
            <a:r>
              <a:rPr lang="en-US" sz="2000" dirty="0" smtClean="0">
                <a:latin typeface="Arial" charset="0"/>
              </a:rPr>
              <a:t>equation (2) </a:t>
            </a:r>
            <a:r>
              <a:rPr lang="en-US" sz="2000" dirty="0">
                <a:latin typeface="Arial" charset="0"/>
              </a:rPr>
              <a:t>are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the same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representation of the real-world system.  As such, they should all have the same </a:t>
            </a:r>
            <a:r>
              <a:rPr lang="en-US" sz="2000" dirty="0">
                <a:solidFill>
                  <a:srgbClr val="FF3300"/>
                </a:solidFill>
                <a:latin typeface="Arial" charset="0"/>
              </a:rPr>
              <a:t>characteristic equation</a:t>
            </a:r>
            <a:r>
              <a:rPr lang="en-US" sz="2000" dirty="0">
                <a:latin typeface="Arial" charset="0"/>
              </a:rPr>
              <a:t> i.e. same poles  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304800" y="1316265"/>
            <a:ext cx="8382000" cy="1082675"/>
            <a:chOff x="192" y="1200"/>
            <a:chExt cx="5280" cy="682"/>
          </a:xfrm>
        </p:grpSpPr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>
              <a:off x="192" y="1200"/>
              <a:ext cx="46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Arial" charset="0"/>
                </a:rPr>
                <a:t>The characteristic equation from state space </a:t>
              </a:r>
              <a:r>
                <a:rPr lang="en-US" sz="2000" dirty="0" smtClean="0">
                  <a:latin typeface="Arial" charset="0"/>
                </a:rPr>
                <a:t>(5) </a:t>
              </a:r>
              <a:r>
                <a:rPr lang="en-US" sz="2000" dirty="0">
                  <a:latin typeface="Arial" charset="0"/>
                </a:rPr>
                <a:t>is defined as:  </a:t>
              </a:r>
            </a:p>
          </p:txBody>
        </p:sp>
        <p:graphicFrame>
          <p:nvGraphicFramePr>
            <p:cNvPr id="5125" name="Object 5"/>
            <p:cNvGraphicFramePr>
              <a:graphicFrameLocks noChangeAspect="1"/>
            </p:cNvGraphicFramePr>
            <p:nvPr/>
          </p:nvGraphicFramePr>
          <p:xfrm>
            <a:off x="1776" y="1584"/>
            <a:ext cx="1931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6" name="Equation" r:id="rId3" imgW="1396800" imgH="203040" progId="Equation.3">
                    <p:embed/>
                  </p:oleObj>
                </mc:Choice>
                <mc:Fallback>
                  <p:oleObj name="Equation" r:id="rId3" imgW="1396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1584"/>
                          <a:ext cx="1931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5040" y="163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(6)</a:t>
              </a:r>
            </a:p>
          </p:txBody>
        </p:sp>
      </p:grp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7214" y="281509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2084614" y="2548391"/>
          <a:ext cx="449580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Equation" r:id="rId5" imgW="2400120" imgH="583920" progId="Equation.3">
                  <p:embed/>
                </p:oleObj>
              </mc:Choice>
              <mc:Fallback>
                <p:oleObj name="Equation" r:id="rId5" imgW="240012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614" y="2548391"/>
                        <a:ext cx="4495800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371918"/>
              </p:ext>
            </p:extLst>
          </p:nvPr>
        </p:nvGraphicFramePr>
        <p:xfrm>
          <a:off x="1744663" y="4235450"/>
          <a:ext cx="55181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Equation" r:id="rId7" imgW="2946240" imgH="482400" progId="Equation.3">
                  <p:embed/>
                </p:oleObj>
              </mc:Choice>
              <mc:Fallback>
                <p:oleObj name="Equation" r:id="rId7" imgW="2946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4235450"/>
                        <a:ext cx="551815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8008634" y="4434276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(</a:t>
            </a:r>
            <a:r>
              <a:rPr lang="en-US" sz="2000" dirty="0" smtClean="0">
                <a:latin typeface="Arial" charset="0"/>
              </a:rPr>
              <a:t>7*)</a:t>
            </a:r>
            <a:endParaRPr lang="en-US" sz="2000" dirty="0">
              <a:latin typeface="Arial" charset="0"/>
            </a:endParaRPr>
          </a:p>
        </p:txBody>
      </p:sp>
      <p:grpSp>
        <p:nvGrpSpPr>
          <p:cNvPr id="5134" name="Group 14"/>
          <p:cNvGrpSpPr>
            <a:grpSpLocks/>
          </p:cNvGrpSpPr>
          <p:nvPr/>
        </p:nvGrpSpPr>
        <p:grpSpPr bwMode="auto">
          <a:xfrm>
            <a:off x="304800" y="5356224"/>
            <a:ext cx="6781800" cy="701675"/>
            <a:chOff x="144" y="3552"/>
            <a:chExt cx="4272" cy="442"/>
          </a:xfrm>
        </p:grpSpPr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144" y="3552"/>
              <a:ext cx="25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Arial" charset="0"/>
                </a:rPr>
                <a:t>Which is the same as the denominator given in (</a:t>
              </a:r>
              <a:r>
                <a:rPr lang="en-US" sz="2000" dirty="0" smtClean="0">
                  <a:latin typeface="Arial" charset="0"/>
                </a:rPr>
                <a:t>1*)</a:t>
              </a:r>
              <a:endParaRPr lang="en-US" sz="2000" dirty="0">
                <a:latin typeface="Arial" charset="0"/>
              </a:endParaRPr>
            </a:p>
          </p:txBody>
        </p:sp>
        <p:graphicFrame>
          <p:nvGraphicFramePr>
            <p:cNvPr id="5136" name="Object 16"/>
            <p:cNvGraphicFramePr>
              <a:graphicFrameLocks noChangeAspect="1"/>
            </p:cNvGraphicFramePr>
            <p:nvPr/>
          </p:nvGraphicFramePr>
          <p:xfrm>
            <a:off x="2208" y="3552"/>
            <a:ext cx="2208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9" name="Equation" r:id="rId9" imgW="2260440" imgH="419040" progId="Equation.3">
                    <p:embed/>
                  </p:oleObj>
                </mc:Choice>
                <mc:Fallback>
                  <p:oleObj name="Equation" r:id="rId9" imgW="226044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552"/>
                          <a:ext cx="2208" cy="4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242888" y="6346825"/>
            <a:ext cx="68232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3300"/>
                </a:solidFill>
                <a:latin typeface="Arial" charset="0"/>
              </a:rPr>
              <a:t>No surprise!  </a:t>
            </a:r>
            <a:r>
              <a:rPr lang="en-US" sz="2000" dirty="0" smtClean="0">
                <a:latin typeface="Arial" charset="0"/>
              </a:rPr>
              <a:t>That’s </a:t>
            </a:r>
            <a:r>
              <a:rPr lang="en-US" sz="2000" dirty="0">
                <a:latin typeface="Arial" charset="0"/>
              </a:rPr>
              <a:t>why it’s call the characteristic equation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687410"/>
            <a:ext cx="436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Using the values from (1*) into (6) yields: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098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453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1_Default Design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46</cp:revision>
  <dcterms:created xsi:type="dcterms:W3CDTF">2005-01-17T21:14:09Z</dcterms:created>
  <dcterms:modified xsi:type="dcterms:W3CDTF">2018-12-21T17:49:33Z</dcterms:modified>
</cp:coreProperties>
</file>