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8"/>
  </p:handoutMasterIdLst>
  <p:sldIdLst>
    <p:sldId id="263" r:id="rId2"/>
    <p:sldId id="275" r:id="rId3"/>
    <p:sldId id="281" r:id="rId4"/>
    <p:sldId id="282" r:id="rId5"/>
    <p:sldId id="283" r:id="rId6"/>
    <p:sldId id="284" r:id="rId7"/>
  </p:sldIdLst>
  <p:sldSz cx="9144000" cy="6858000" type="screen4x3"/>
  <p:notesSz cx="6858000" cy="11887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66081" autoAdjust="0"/>
    <p:restoredTop sz="90929"/>
  </p:normalViewPr>
  <p:slideViewPr>
    <p:cSldViewPr>
      <p:cViewPr varScale="1">
        <p:scale>
          <a:sx n="85" d="100"/>
          <a:sy n="85" d="100"/>
        </p:scale>
        <p:origin x="-678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71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71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11293475"/>
            <a:ext cx="2971800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A1C822-C3F8-4525-9F9D-9D9656429F9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41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9B1E98A-6F7D-44AA-9C81-D6B84841997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7451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00F2D89-848B-427E-8193-C49A014B1B29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4884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42AFF6-375E-46F5-B08A-3C32272A956F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98764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5A428FF-3EB8-4C53-B9AA-90BA00616123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15389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3CF4F0-DCE1-4906-AF53-7B0641E432C5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7433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9722A3-DFC9-4651-8703-5AD493AAD5C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05981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0B8A56-2AD8-472F-92C2-E2575A9FC72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6920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8E1B175-DF2C-4F87-A29C-048BAAF143B1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65719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E8BF78C-8296-4887-9F00-335253B304E7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101558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41BDA14-80EE-4842-B291-F2E5917C00A0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3303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2EDDE1-77F6-45D9-A02E-2BA9C6E04898}" type="slidenum">
              <a:rPr lang="en-US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41819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  <a:latin typeface="Arial" charset="0"/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3605B85-BCC6-417B-A80B-0D90309ECF36}" type="slidenum">
              <a:rPr lang="en-US">
                <a:solidFill>
                  <a:srgbClr val="000000"/>
                </a:solidFill>
                <a:latin typeface="Arial" charset="0"/>
              </a:rPr>
              <a:pPr/>
              <a:t>‹#›</a:t>
            </a:fld>
            <a:endParaRPr lang="en-US">
              <a:solidFill>
                <a:srgbClr val="000000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3337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.png"/><Relationship Id="rId10" Type="http://schemas.openxmlformats.org/officeDocument/2006/relationships/image" Target="../media/image20.png"/><Relationship Id="rId4" Type="http://schemas.openxmlformats.org/officeDocument/2006/relationships/image" Target="../media/image14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13" Type="http://schemas.openxmlformats.org/officeDocument/2006/relationships/image" Target="../media/image36.png"/><Relationship Id="rId3" Type="http://schemas.openxmlformats.org/officeDocument/2006/relationships/image" Target="../media/image26.png"/><Relationship Id="rId7" Type="http://schemas.openxmlformats.org/officeDocument/2006/relationships/image" Target="../media/image30.png"/><Relationship Id="rId12" Type="http://schemas.openxmlformats.org/officeDocument/2006/relationships/image" Target="../media/image35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9.png"/><Relationship Id="rId11" Type="http://schemas.openxmlformats.org/officeDocument/2006/relationships/image" Target="../media/image34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Relationship Id="rId14" Type="http://schemas.openxmlformats.org/officeDocument/2006/relationships/image" Target="../media/image37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838200" y="2124075"/>
            <a:ext cx="7848600" cy="1371600"/>
            <a:chOff x="624" y="1344"/>
            <a:chExt cx="4656" cy="864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624" y="1344"/>
              <a:ext cx="4656" cy="864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endParaRPr lang="en-US" sz="1800">
                <a:solidFill>
                  <a:srgbClr val="000000"/>
                </a:solidFill>
                <a:latin typeface="Arial" charset="0"/>
              </a:endParaRPr>
            </a:p>
          </p:txBody>
        </p:sp>
        <p:sp>
          <p:nvSpPr>
            <p:cNvPr id="8196" name="Text Box 4"/>
            <p:cNvSpPr txBox="1">
              <a:spLocks noChangeArrowheads="1"/>
            </p:cNvSpPr>
            <p:nvPr/>
          </p:nvSpPr>
          <p:spPr bwMode="auto">
            <a:xfrm>
              <a:off x="696" y="1625"/>
              <a:ext cx="4512" cy="3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Lecture: </a:t>
              </a:r>
              <a:r>
                <a:rPr lang="en-US" sz="2800" dirty="0" smtClean="0">
                  <a:solidFill>
                    <a:srgbClr val="000000"/>
                  </a:solidFill>
                  <a:latin typeface="Arial" charset="0"/>
                </a:rPr>
                <a:t>Block Diagrams</a:t>
              </a:r>
              <a:endParaRPr lang="en-US" sz="1800" dirty="0">
                <a:solidFill>
                  <a:srgbClr val="000000"/>
                </a:solidFill>
                <a:latin typeface="Arial" charset="0"/>
              </a:endParaRPr>
            </a:p>
          </p:txBody>
        </p:sp>
      </p:grpSp>
      <p:sp>
        <p:nvSpPr>
          <p:cNvPr id="7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4361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 Box 2"/>
          <p:cNvSpPr txBox="1">
            <a:spLocks noChangeArrowheads="1"/>
          </p:cNvSpPr>
          <p:nvPr/>
        </p:nvSpPr>
        <p:spPr bwMode="auto">
          <a:xfrm>
            <a:off x="3276600" y="-2"/>
            <a:ext cx="2438400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dirty="0" smtClean="0">
                <a:latin typeface="Arial" charset="0"/>
              </a:rPr>
              <a:t>Block Diagram</a:t>
            </a:r>
            <a:r>
              <a:rPr lang="en-US" dirty="0">
                <a:latin typeface="Arial" charset="0"/>
              </a:rPr>
              <a:t>s</a:t>
            </a:r>
            <a:endParaRPr lang="en-US" dirty="0">
              <a:latin typeface="Arial" charset="0"/>
            </a:endParaRPr>
          </a:p>
        </p:txBody>
      </p:sp>
      <p:sp>
        <p:nvSpPr>
          <p:cNvPr id="7192" name="Rectangle 24"/>
          <p:cNvSpPr>
            <a:spLocks noChangeArrowheads="1"/>
          </p:cNvSpPr>
          <p:nvPr/>
        </p:nvSpPr>
        <p:spPr bwMode="auto">
          <a:xfrm>
            <a:off x="0" y="3219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7714" y="621268"/>
            <a:ext cx="12105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Definition:</a:t>
            </a:r>
            <a:endParaRPr lang="en-US" sz="1800" dirty="0">
              <a:latin typeface="+mj-lt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1580702" y="621268"/>
            <a:ext cx="71060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 smtClean="0">
                <a:latin typeface="+mj-lt"/>
              </a:rPr>
              <a:t>A block diagram of a system is a pictorial representation of the functions performed by each component and of the flow of signals</a:t>
            </a:r>
            <a:endParaRPr lang="en-US" sz="1800" dirty="0">
              <a:latin typeface="+mj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81001" y="1524000"/>
            <a:ext cx="830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All system variables are linked to each other thru functional blocks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Functional block (or simply blocks) is a symbol for the mathematical operation on the input signal to the block that produces the output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The transfer function of a component is usually entered in the block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Blocks are connected by arrows to indicate signal flow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+mj-lt"/>
              </a:rPr>
              <a:t>Dimensions of the output signal from the block are the dimensions of the input multiplied by the dimensions of the transfer function in that block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95189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05435" y="0"/>
            <a:ext cx="668003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Block Diagram of a Closed Loop system </a:t>
            </a:r>
            <a:endParaRPr lang="en-US" sz="2800" dirty="0">
              <a:latin typeface="+mj-lt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217714" y="1147178"/>
            <a:ext cx="3767616" cy="1436132"/>
            <a:chOff x="2285999" y="3669268"/>
            <a:chExt cx="3767616" cy="1436132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2458" y="403860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238813" y="366926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85999" y="370153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333285" y="370220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4105980" y="388516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5096580" y="422223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286000" y="424293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3009900" y="403860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3390900" y="422223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5575097" y="422223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3200400" y="5105400"/>
              <a:ext cx="2374697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3200400" y="441960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2810282" y="385393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2856283" y="429709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1411705"/>
                <a:ext cx="4743606" cy="738664"/>
              </a:xfrm>
              <a:prstGeom prst="rect">
                <a:avLst/>
              </a:prstGeom>
              <a:blipFill rotWithShape="1">
                <a:blip r:embed="rId6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+mj-lt"/>
                        </a:rPr>
                        <m:t>𝐸</m:t>
                      </m:r>
                      <m:r>
                        <a:rPr lang="en-US" sz="1800" b="0" i="1" smtClean="0">
                          <a:latin typeface="+mj-lt"/>
                        </a:rPr>
                        <m:t>=</m:t>
                      </m:r>
                      <m:r>
                        <a:rPr lang="en-US" sz="1800" b="0" i="1" smtClean="0">
                          <a:latin typeface="+mj-lt"/>
                        </a:rPr>
                        <m:t>𝑅</m:t>
                      </m:r>
                      <m:r>
                        <a:rPr lang="en-US" sz="1800" b="0" i="1" smtClean="0">
                          <a:latin typeface="+mj-lt"/>
                        </a:rPr>
                        <m:t>−</m:t>
                      </m:r>
                      <m:r>
                        <a:rPr lang="en-US" sz="1800" b="0" i="1" smtClean="0">
                          <a:latin typeface="+mj-lt"/>
                        </a:rPr>
                        <m:t>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but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also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that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hence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say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0244" y="2979025"/>
                <a:ext cx="6474015" cy="369332"/>
              </a:xfrm>
              <a:prstGeom prst="rect">
                <a:avLst/>
              </a:prstGeom>
              <a:blipFill rotWithShape="1">
                <a:blip r:embed="rId7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Thus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+</m:t>
                    </m:r>
                    <m:r>
                      <a:rPr lang="en-US" sz="1800" b="0" i="1" smtClean="0">
                        <a:latin typeface="Cambria Math"/>
                      </a:rPr>
                      <m:t>𝐺𝐶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or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thus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closed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-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loop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relationship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is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1328" y="3383377"/>
                <a:ext cx="7585410" cy="403124"/>
              </a:xfrm>
              <a:prstGeom prst="rect">
                <a:avLst/>
              </a:prstGeom>
              <a:blipFill rotWithShape="1">
                <a:blip r:embed="rId8"/>
                <a:stretch>
                  <a:fillRect l="-643" b="-2424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+mj-lt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+mj-lt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+mj-lt"/>
                            </a:rPr>
                            <m:t>𝐶𝐿</m:t>
                          </m:r>
                        </m:sub>
                      </m:sSub>
                      <m:r>
                        <a:rPr lang="en-US" sz="1800" i="1">
                          <a:latin typeface="+mj-lt"/>
                          <a:ea typeface="Cambria Math"/>
                        </a:rPr>
                        <m:t>≜</m:t>
                      </m:r>
                      <m:f>
                        <m:fPr>
                          <m:ctrlPr>
                            <a:rPr lang="en-US" sz="180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output</m:t>
                          </m:r>
                        </m:num>
                        <m:den>
                          <m:r>
                            <m:rPr>
                              <m:nor/>
                            </m:rPr>
                            <a:rPr lang="en-US" sz="1800" b="0" i="0" smtClean="0">
                              <a:latin typeface="Cambria Math"/>
                              <a:ea typeface="Cambria Math"/>
                            </a:rPr>
                            <m:t>input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+mj-lt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+mj-lt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+mj-lt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+mj-lt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+mj-lt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+mj-lt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+mj-lt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+mj-lt"/>
                            </a:rPr>
                            <m:t>𝐺</m:t>
                          </m:r>
                        </m:den>
                      </m:f>
                    </m:oMath>
                  </m:oMathPara>
                </a14:m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8212" y="4131135"/>
                <a:ext cx="2860014" cy="65934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5" name="Group 14"/>
          <p:cNvGrpSpPr/>
          <p:nvPr/>
        </p:nvGrpSpPr>
        <p:grpSpPr>
          <a:xfrm>
            <a:off x="5847490" y="3900453"/>
            <a:ext cx="2585414" cy="890030"/>
            <a:chOff x="3514853" y="4953000"/>
            <a:chExt cx="2585414" cy="8900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0" name="TextBox 29"/>
                <p:cNvSpPr txBox="1"/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0" name="TextBox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429454" y="5322332"/>
                  <a:ext cx="894026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1" name="TextBox 30"/>
                <p:cNvSpPr txBox="1"/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1" name="TextBox 3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405397" y="4953000"/>
                  <a:ext cx="694870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3" name="TextBox 32"/>
                <p:cNvSpPr txBox="1"/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3" name="TextBox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514853" y="4953000"/>
                  <a:ext cx="701089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5" name="Rectangle 34"/>
            <p:cNvSpPr/>
            <p:nvPr/>
          </p:nvSpPr>
          <p:spPr>
            <a:xfrm>
              <a:off x="4352976" y="5168898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36" name="Straight Arrow Connector 35"/>
            <p:cNvCxnSpPr>
              <a:stCxn id="35" idx="3"/>
            </p:cNvCxnSpPr>
            <p:nvPr/>
          </p:nvCxnSpPr>
          <p:spPr>
            <a:xfrm>
              <a:off x="5343576" y="5505964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/>
            <p:nvPr/>
          </p:nvCxnSpPr>
          <p:spPr>
            <a:xfrm>
              <a:off x="3592083" y="5526666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TextBox 17"/>
          <p:cNvSpPr txBox="1"/>
          <p:nvPr/>
        </p:nvSpPr>
        <p:spPr>
          <a:xfrm>
            <a:off x="3341231" y="4254092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686291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1173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Open-Loop Transfer Function (OLTF)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41553" y="769252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Box 40"/>
              <p:cNvSpPr txBox="1"/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Output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fed back to the summation point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compared to reference input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𝑅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𝐶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is product of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𝐺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and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</m:oMath>
                </a14:m>
                <a:endParaRPr lang="en-US" sz="1400" b="0" dirty="0" smtClean="0">
                  <a:latin typeface="+mj-lt"/>
                </a:endParaRPr>
              </a:p>
            </p:txBody>
          </p:sp>
        </mc:Choice>
        <mc:Fallback>
          <p:sp>
            <p:nvSpPr>
              <p:cNvPr id="41" name="TextBox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49205" y="843076"/>
                <a:ext cx="4743606" cy="738664"/>
              </a:xfrm>
              <a:prstGeom prst="rect">
                <a:avLst/>
              </a:prstGeom>
              <a:blipFill rotWithShape="1">
                <a:blip r:embed="rId8"/>
                <a:stretch>
                  <a:fillRect l="-257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4149205" y="1606753"/>
            <a:ext cx="13644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Additionally</a:t>
            </a:r>
            <a:endParaRPr lang="en-US" sz="1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signal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lang="en-US" sz="1400" dirty="0" smtClean="0">
                    <a:latin typeface="+mj-lt"/>
                  </a:rPr>
                  <a:t> </a:t>
                </a: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Feedback transfer function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𝐻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OLTF is ratio of </a:t>
                </a:r>
                <a14:m>
                  <m:oMath xmlns:m="http://schemas.openxmlformats.org/officeDocument/2006/math">
                    <m:r>
                      <a:rPr lang="en-US" sz="1400" b="0" i="1" smtClean="0">
                        <a:latin typeface="Cambria Math"/>
                      </a:rPr>
                      <m:t>𝐵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4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400" b="0" i="0" smtClean="0">
                        <a:latin typeface="Cambria Math"/>
                      </a:rPr>
                      <m:t> </m:t>
                    </m:r>
                    <m:r>
                      <a:rPr lang="en-US" sz="1400" b="0" i="1" smtClean="0">
                        <a:latin typeface="Cambria Math"/>
                      </a:rPr>
                      <m:t>𝐸</m:t>
                    </m:r>
                    <m:r>
                      <a:rPr lang="en-US" sz="1400" b="0" i="1" smtClean="0">
                        <a:latin typeface="Cambria Math"/>
                      </a:rPr>
                      <m:t>(</m:t>
                    </m:r>
                    <m:r>
                      <a:rPr lang="en-US" sz="1400" b="0" i="1" smtClean="0">
                        <a:latin typeface="Cambria Math"/>
                      </a:rPr>
                      <m:t>𝑠</m:t>
                    </m:r>
                    <m:r>
                      <a:rPr lang="en-US" sz="14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400" b="0" dirty="0" smtClean="0">
                  <a:latin typeface="Cambria Math"/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70976" y="2015918"/>
                <a:ext cx="4300536" cy="738664"/>
              </a:xfrm>
              <a:prstGeom prst="rect">
                <a:avLst/>
              </a:prstGeom>
              <a:blipFill rotWithShape="1">
                <a:blip r:embed="rId9"/>
                <a:stretch>
                  <a:fillRect l="-142" t="-826" b="-743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Box 44"/>
              <p:cNvSpPr txBox="1"/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𝐻𝐶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8099" y="3118432"/>
                <a:ext cx="2821349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Box 45"/>
              <p:cNvSpPr txBox="1"/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OLTF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𝐵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𝐻𝐶</m:t>
                          </m:r>
                        </m:num>
                        <m:den>
                          <m:f>
                            <m:fPr>
                              <m:type m:val="skw"/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1800" b="0" i="1" smtClean="0">
                                  <a:latin typeface="Cambria Math"/>
                                </a:rPr>
                                <m:t>𝐶</m:t>
                              </m:r>
                            </m:num>
                            <m:den>
                              <m:r>
                                <a:rPr lang="en-US" sz="1800" b="0" i="1" smtClean="0">
                                  <a:latin typeface="Cambria Math"/>
                                </a:rPr>
                                <m:t>𝐺</m:t>
                              </m:r>
                            </m:den>
                          </m:f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𝐺𝐻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02184" y="2981687"/>
                <a:ext cx="2609945" cy="757451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TextBox 46"/>
          <p:cNvSpPr txBox="1"/>
          <p:nvPr/>
        </p:nvSpPr>
        <p:spPr>
          <a:xfrm>
            <a:off x="4019370" y="3118432"/>
            <a:ext cx="85151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Hence</a:t>
            </a:r>
            <a:endParaRPr lang="en-US" sz="1800" dirty="0"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288838" y="4048780"/>
            <a:ext cx="656404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Feed-Forward Transfer Function (FFTF)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Box 47"/>
              <p:cNvSpPr txBox="1"/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FFTF is the ratio of the output</a:t>
                </a:r>
                <a:r>
                  <a:rPr lang="en-US" sz="1800" dirty="0" smtClean="0"/>
                  <a:t>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actuating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error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signal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(</m:t>
                    </m:r>
                    <m:r>
                      <a:rPr lang="en-US" sz="1800" b="0" i="1" smtClean="0">
                        <a:latin typeface="Cambria Math"/>
                      </a:rPr>
                      <m:t>𝑠</m:t>
                    </m:r>
                    <m:r>
                      <a:rPr lang="en-US" sz="1800" b="0" i="1" smtClean="0">
                        <a:latin typeface="Cambria Math"/>
                      </a:rPr>
                      <m:t>)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48" name="TextBox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254" y="4734580"/>
                <a:ext cx="7378751" cy="369332"/>
              </a:xfrm>
              <a:prstGeom prst="rect">
                <a:avLst/>
              </a:prstGeom>
              <a:blipFill rotWithShape="1">
                <a:blip r:embed="rId12"/>
                <a:stretch>
                  <a:fillRect l="-495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0" name="TextBox 49"/>
              <p:cNvSpPr txBox="1"/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FFTF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𝐸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r>
                        <a:rPr lang="en-US" sz="1800" b="0" i="1" smtClean="0">
                          <a:latin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67461" y="5191780"/>
                <a:ext cx="2023183" cy="610936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2" name="TextBox 51"/>
              <p:cNvSpPr txBox="1"/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800" dirty="0" smtClean="0">
                    <a:latin typeface="+mj-lt"/>
                  </a:rPr>
                  <a:t>If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𝐻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=1</m:t>
                    </m:r>
                    <m:r>
                      <m:rPr>
                        <m:nor/>
                      </m:rPr>
                      <a:rPr lang="en-US" sz="1800" b="0" i="0" smtClean="0">
                        <a:latin typeface="Cambria Math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then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OLTF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FFTF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are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the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same</m:t>
                    </m:r>
                  </m:oMath>
                </a14:m>
                <a:endParaRPr lang="en-US" sz="1800" dirty="0"/>
              </a:p>
            </p:txBody>
          </p:sp>
        </mc:Choice>
        <mc:Fallback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6208" y="5953780"/>
                <a:ext cx="5488490" cy="369332"/>
              </a:xfrm>
              <a:prstGeom prst="rect">
                <a:avLst/>
              </a:prstGeom>
              <a:blipFill rotWithShape="1">
                <a:blip r:embed="rId14"/>
                <a:stretch>
                  <a:fillRect l="-666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9045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33859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Closed-Loop Transfer Function (CLTF)</a:t>
            </a:r>
            <a:endParaRPr lang="en-US" sz="2800" dirty="0">
              <a:latin typeface="+mj-lt"/>
            </a:endParaRPr>
          </a:p>
        </p:txBody>
      </p:sp>
      <p:grpSp>
        <p:nvGrpSpPr>
          <p:cNvPr id="17" name="Group 16"/>
          <p:cNvGrpSpPr/>
          <p:nvPr/>
        </p:nvGrpSpPr>
        <p:grpSpPr>
          <a:xfrm>
            <a:off x="2667000" y="698058"/>
            <a:ext cx="3767616" cy="1767364"/>
            <a:chOff x="217714" y="1147178"/>
            <a:chExt cx="3767616" cy="1767364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8" name="TextBox 7"/>
                <p:cNvSpPr txBox="1"/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i="1">
                            <a:latin typeface="Cambria Math"/>
                          </a:rPr>
                          <m:t>𝐺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8" name="TextBox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1516510"/>
                  <a:ext cx="702885" cy="369332"/>
                </a:xfrm>
                <a:prstGeom prst="rect">
                  <a:avLst/>
                </a:prstGeom>
                <a:blipFill rotWithShape="1">
                  <a:blip r:embed="rId2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0" name="TextBox 19"/>
                <p:cNvSpPr txBox="1"/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0" name="TextBox 1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170528" y="1147178"/>
                  <a:ext cx="694870" cy="369332"/>
                </a:xfrm>
                <a:prstGeom prst="rect">
                  <a:avLst/>
                </a:prstGeom>
                <a:blipFill rotWithShape="1">
                  <a:blip r:embed="rId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1" name="TextBox 20"/>
                <p:cNvSpPr txBox="1"/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1" name="TextBox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7714" y="1179444"/>
                  <a:ext cx="701089" cy="369332"/>
                </a:xfrm>
                <a:prstGeom prst="rect">
                  <a:avLst/>
                </a:prstGeom>
                <a:blipFill rotWithShape="1">
                  <a:blip r:embed="rId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22" name="TextBox 21"/>
                <p:cNvSpPr txBox="1"/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𝐸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22" name="TextBox 2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265000" y="1180115"/>
                  <a:ext cx="700192" cy="369332"/>
                </a:xfrm>
                <a:prstGeom prst="rect">
                  <a:avLst/>
                </a:prstGeom>
                <a:blipFill rotWithShape="1">
                  <a:blip r:embed="rId5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Rectangle 8"/>
            <p:cNvSpPr/>
            <p:nvPr/>
          </p:nvSpPr>
          <p:spPr>
            <a:xfrm>
              <a:off x="2037695" y="1363076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" name="Straight Arrow Connector 10"/>
            <p:cNvCxnSpPr>
              <a:stCxn id="9" idx="3"/>
            </p:cNvCxnSpPr>
            <p:nvPr/>
          </p:nvCxnSpPr>
          <p:spPr>
            <a:xfrm>
              <a:off x="3028295" y="1700142"/>
              <a:ext cx="957035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Straight Arrow Connector 25"/>
            <p:cNvCxnSpPr/>
            <p:nvPr/>
          </p:nvCxnSpPr>
          <p:spPr>
            <a:xfrm>
              <a:off x="217715" y="1720844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Oval 11"/>
            <p:cNvSpPr/>
            <p:nvPr/>
          </p:nvSpPr>
          <p:spPr>
            <a:xfrm>
              <a:off x="941615" y="1516510"/>
              <a:ext cx="381000" cy="381000"/>
            </a:xfrm>
            <a:prstGeom prst="ellipse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29" name="Straight Arrow Connector 28"/>
            <p:cNvCxnSpPr/>
            <p:nvPr/>
          </p:nvCxnSpPr>
          <p:spPr>
            <a:xfrm>
              <a:off x="1322615" y="1700142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/>
            <p:nvPr/>
          </p:nvCxnSpPr>
          <p:spPr>
            <a:xfrm>
              <a:off x="3506812" y="1700142"/>
              <a:ext cx="0" cy="883168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/>
            <p:nvPr/>
          </p:nvCxnSpPr>
          <p:spPr>
            <a:xfrm flipV="1">
              <a:off x="1132115" y="1897510"/>
              <a:ext cx="0" cy="68580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4"/>
            <p:cNvSpPr txBox="1"/>
            <p:nvPr/>
          </p:nvSpPr>
          <p:spPr>
            <a:xfrm>
              <a:off x="741997" y="1331844"/>
              <a:ext cx="319318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+</a:t>
              </a:r>
              <a:endParaRPr lang="en-US" sz="1800" dirty="0">
                <a:latin typeface="+mj-lt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787998" y="1775000"/>
              <a:ext cx="26161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 smtClean="0">
                  <a:latin typeface="+mj-lt"/>
                </a:rPr>
                <a:t>-</a:t>
              </a:r>
              <a:endParaRPr lang="en-US" sz="1800" dirty="0">
                <a:latin typeface="+mj-lt"/>
              </a:endParaRPr>
            </a:p>
          </p:txBody>
        </p: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4" name="TextBox 33"/>
                <p:cNvSpPr txBox="1"/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𝐻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4" name="TextBox 3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114173" y="2393844"/>
                  <a:ext cx="721929" cy="369332"/>
                </a:xfrm>
                <a:prstGeom prst="rect">
                  <a:avLst/>
                </a:prstGeom>
                <a:blipFill rotWithShape="1">
                  <a:blip r:embed="rId6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8" name="Rectangle 37"/>
            <p:cNvSpPr/>
            <p:nvPr/>
          </p:nvSpPr>
          <p:spPr>
            <a:xfrm>
              <a:off x="2037695" y="2240410"/>
              <a:ext cx="990600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7" name="Straight Connector 6"/>
            <p:cNvCxnSpPr>
              <a:endCxn id="38" idx="3"/>
            </p:cNvCxnSpPr>
            <p:nvPr/>
          </p:nvCxnSpPr>
          <p:spPr>
            <a:xfrm flipH="1">
              <a:off x="3028295" y="2577476"/>
              <a:ext cx="478517" cy="0"/>
            </a:xfrm>
            <a:prstGeom prst="line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/>
            <p:cNvCxnSpPr>
              <a:stCxn id="38" idx="1"/>
            </p:cNvCxnSpPr>
            <p:nvPr/>
          </p:nvCxnSpPr>
          <p:spPr>
            <a:xfrm flipH="1">
              <a:off x="1132115" y="2577476"/>
              <a:ext cx="905580" cy="1034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mc:AlternateContent xmlns:mc="http://schemas.openxmlformats.org/markup-compatibility/2006">
          <mc:Choice xmlns:a14="http://schemas.microsoft.com/office/drawing/2010/main" Requires="a14">
            <p:sp>
              <p:nvSpPr>
                <p:cNvPr id="39" name="TextBox 38"/>
                <p:cNvSpPr txBox="1"/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𝐵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39" name="TextBox 3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349416" y="2167284"/>
                  <a:ext cx="705385" cy="369332"/>
                </a:xfrm>
                <a:prstGeom prst="rect">
                  <a:avLst/>
                </a:prstGeom>
                <a:blipFill rotWithShape="1">
                  <a:blip r:embed="rId7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</p:grp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𝐶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𝐺𝐸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and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 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+mj-lt"/>
                        </a:rPr>
                        <m:t>have</m:t>
                      </m:r>
                      <m:r>
                        <m:rPr>
                          <m:nor/>
                        </m:rPr>
                        <a:rPr lang="en-US" sz="1800" b="0" i="0" smtClean="0">
                          <a:latin typeface="Cambria Math"/>
                        </a:rPr>
                        <m:t> </m:t>
                      </m:r>
                      <m:r>
                        <a:rPr lang="en-US" sz="1800" b="0" i="1" smtClean="0">
                          <a:latin typeface="Cambria Math"/>
                        </a:rPr>
                        <m:t>𝐸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r>
                        <a:rPr lang="en-US" sz="1800" b="0" i="1" smtClean="0">
                          <a:latin typeface="Cambria Math"/>
                        </a:rPr>
                        <m:t>𝑅</m:t>
                      </m:r>
                      <m:r>
                        <a:rPr lang="en-US" sz="1800" b="0" i="1" smtClean="0">
                          <a:latin typeface="Cambria Math"/>
                        </a:rPr>
                        <m:t>−</m:t>
                      </m:r>
                      <m:r>
                        <a:rPr lang="en-US" sz="1800" b="0" i="1" smtClean="0">
                          <a:latin typeface="Cambria Math"/>
                        </a:rPr>
                        <m:t>𝐵</m:t>
                      </m:r>
                    </m:oMath>
                  </m:oMathPara>
                </a14:m>
                <a:endParaRPr lang="en-US" sz="1800" b="0" dirty="0" smtClean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0737" y="2776248"/>
                <a:ext cx="3076547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also have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𝐵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𝑅</m:t>
                    </m:r>
                    <m:r>
                      <a:rPr lang="en-US" sz="1800" b="0" i="1" smtClean="0">
                        <a:latin typeface="Cambria Math"/>
                      </a:rPr>
                      <m:t>−</m:t>
                    </m:r>
                    <m:r>
                      <a:rPr lang="en-US" sz="1800" b="0" i="1" smtClean="0">
                        <a:latin typeface="Cambria Math"/>
                      </a:rPr>
                      <m:t>𝐻𝐶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4646" y="2776248"/>
                <a:ext cx="3969933" cy="369332"/>
              </a:xfrm>
              <a:prstGeom prst="rect">
                <a:avLst/>
              </a:prstGeom>
              <a:blipFill rotWithShape="1">
                <a:blip r:embed="rId9"/>
                <a:stretch>
                  <a:fillRect l="-1382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Eliminating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𝐸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from these equations yields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b="0" i="1" smtClean="0">
                            <a:latin typeface="Cambria Math"/>
                          </a:rPr>
                          <m:t>−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𝐻𝐶</m:t>
                        </m:r>
                      </m:e>
                    </m:d>
                  </m:oMath>
                </a14:m>
                <a:r>
                  <a:rPr lang="en-US" sz="1800" dirty="0" smtClean="0">
                    <a:latin typeface="+mj-lt"/>
                  </a:rPr>
                  <a:t> or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𝐶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1+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𝐺𝐻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r>
                      <a:rPr lang="en-US" sz="1800" b="0" i="1" smtClean="0">
                        <a:latin typeface="Cambria Math"/>
                      </a:rPr>
                      <m:t>𝐺𝑅</m:t>
                    </m:r>
                  </m:oMath>
                </a14:m>
                <a:r>
                  <a:rPr lang="en-US" sz="1800" dirty="0" smtClean="0">
                    <a:latin typeface="+mj-lt"/>
                  </a:rPr>
                  <a:t> hence:</a:t>
                </a:r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299" y="3187167"/>
                <a:ext cx="8702319" cy="369332"/>
              </a:xfrm>
              <a:prstGeom prst="rect">
                <a:avLst/>
              </a:prstGeom>
              <a:blipFill rotWithShape="1">
                <a:blip r:embed="rId10"/>
                <a:stretch>
                  <a:fillRect l="-631" t="-8333" r="-420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nor/>
                        </m:rPr>
                        <a:rPr lang="en-US" sz="1800" b="0" i="0" smtClean="0">
                          <a:latin typeface="Arial" pitchFamily="34" charset="0"/>
                          <a:cs typeface="Arial" pitchFamily="34" charset="0"/>
                        </a:rPr>
                        <m:t>CLTF</m:t>
                      </m:r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𝐶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𝑅</m:t>
                          </m:r>
                        </m:den>
                      </m:f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num>
                        <m:den>
                          <m:r>
                            <a:rPr lang="en-US" sz="1800" b="0" i="1" smtClean="0">
                              <a:latin typeface="Cambria Math"/>
                            </a:rPr>
                            <m:t>1+</m:t>
                          </m:r>
                          <m:r>
                            <a:rPr lang="en-US" sz="1800" b="0" i="1" smtClean="0">
                              <a:latin typeface="Cambria Math"/>
                            </a:rPr>
                            <m:t>𝐺𝐻</m:t>
                          </m:r>
                        </m:den>
                      </m:f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9962" y="3900924"/>
                <a:ext cx="2301271" cy="617348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0" name="Group 9"/>
          <p:cNvGrpSpPr/>
          <p:nvPr/>
        </p:nvGrpSpPr>
        <p:grpSpPr>
          <a:xfrm>
            <a:off x="4963638" y="3764583"/>
            <a:ext cx="3473434" cy="890030"/>
            <a:chOff x="4184874" y="3738201"/>
            <a:chExt cx="3473434" cy="890030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3" name="TextBox 42"/>
                <p:cNvSpPr txBox="1"/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𝐶𝐿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r>
                          <a:rPr lang="en-US" sz="1800" b="0" i="1" smtClean="0">
                            <a:latin typeface="Cambria Math"/>
                          </a:rPr>
                          <m:t>=</m:t>
                        </m:r>
                        <m:f>
                          <m:f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fPr>
                          <m:num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num>
                          <m:den>
                            <m:r>
                              <a:rPr lang="en-US" sz="1800" b="0" i="1" smtClean="0">
                                <a:latin typeface="Cambria Math"/>
                              </a:rPr>
                              <m:t>1+</m:t>
                            </m:r>
                            <m:r>
                              <a:rPr lang="en-US" sz="1800" b="0" i="1" smtClean="0">
                                <a:latin typeface="Cambria Math"/>
                              </a:rPr>
                              <m:t>𝐺𝐻</m:t>
                            </m:r>
                          </m:den>
                        </m:f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3" name="TextBox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007499" y="3965466"/>
                  <a:ext cx="1919500" cy="617348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4" name="TextBox 43"/>
                <p:cNvSpPr txBox="1"/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𝐶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4" name="TextBox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963438" y="3738201"/>
                  <a:ext cx="694870" cy="369332"/>
                </a:xfrm>
                <a:prstGeom prst="rect">
                  <a:avLst/>
                </a:prstGeom>
                <a:blipFill rotWithShape="1">
                  <a:blip r:embed="rId13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51" name="TextBox 50"/>
                <p:cNvSpPr txBox="1"/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r>
                          <a:rPr lang="en-US" sz="1800" b="0" i="1" smtClean="0">
                            <a:latin typeface="Cambria Math"/>
                          </a:rPr>
                          <m:t>𝑅</m:t>
                        </m:r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51" name="TextBox 5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4" y="3738201"/>
                  <a:ext cx="701089" cy="369332"/>
                </a:xfrm>
                <a:prstGeom prst="rect">
                  <a:avLst/>
                </a:prstGeom>
                <a:blipFill rotWithShape="1">
                  <a:blip r:embed="rId14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3" name="Rectangle 52"/>
            <p:cNvSpPr/>
            <p:nvPr/>
          </p:nvSpPr>
          <p:spPr>
            <a:xfrm>
              <a:off x="5022997" y="3954099"/>
              <a:ext cx="1904002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54" name="Straight Arrow Connector 53"/>
            <p:cNvCxnSpPr/>
            <p:nvPr/>
          </p:nvCxnSpPr>
          <p:spPr>
            <a:xfrm>
              <a:off x="6926999" y="4310833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TextBox 55"/>
          <p:cNvSpPr txBox="1"/>
          <p:nvPr/>
        </p:nvSpPr>
        <p:spPr>
          <a:xfrm>
            <a:off x="2848544" y="4141796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22334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Text Box 6"/>
          <p:cNvSpPr txBox="1">
            <a:spLocks noChangeArrowheads="1"/>
          </p:cNvSpPr>
          <p:nvPr/>
        </p:nvSpPr>
        <p:spPr bwMode="auto">
          <a:xfrm>
            <a:off x="7310873" y="6550223"/>
            <a:ext cx="1830950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defPPr>
              <a:defRPr lang="en-US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charset="0"/>
                <a:ea typeface="+mn-ea"/>
                <a:cs typeface="+mn-cs"/>
              </a:defRPr>
            </a:lvl9pPr>
          </a:lstStyle>
          <a:p>
            <a:r>
              <a:rPr lang="en-US" sz="1400" dirty="0">
                <a:solidFill>
                  <a:srgbClr val="000000"/>
                </a:solidFill>
                <a:cs typeface="Arial" charset="0"/>
              </a:rPr>
              <a:t>© </a:t>
            </a:r>
            <a:r>
              <a:rPr lang="en-US" sz="1400" dirty="0">
                <a:solidFill>
                  <a:srgbClr val="000000"/>
                </a:solidFill>
              </a:rPr>
              <a:t>Copyright Paul </a:t>
            </a:r>
            <a:r>
              <a:rPr lang="en-US" sz="1400" dirty="0" smtClean="0">
                <a:solidFill>
                  <a:srgbClr val="000000"/>
                </a:solidFill>
              </a:rPr>
              <a:t>Oh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336831" y="0"/>
            <a:ext cx="670837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Transfer Function of Cascaded Elements</a:t>
            </a:r>
            <a:endParaRPr lang="en-US" sz="2800" dirty="0">
              <a:latin typeface="+mj-lt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28658" y="1212216"/>
                <a:ext cx="793359" cy="369332"/>
              </a:xfrm>
              <a:prstGeom prst="rect">
                <a:avLst/>
              </a:prstGeom>
              <a:blipFill rotWithShape="1">
                <a:blip r:embed="rId2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1" name="TextBox 20"/>
              <p:cNvSpPr txBox="1"/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15283" y="1201920"/>
                <a:ext cx="788036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xtBox 21"/>
              <p:cNvSpPr txBox="1"/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02467" y="874116"/>
                <a:ext cx="793166" cy="369332"/>
              </a:xfrm>
              <a:prstGeom prst="rect">
                <a:avLst/>
              </a:prstGeom>
              <a:blipFill rotWithShape="1">
                <a:blip r:embed="rId4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Rectangle 8"/>
          <p:cNvSpPr/>
          <p:nvPr/>
        </p:nvSpPr>
        <p:spPr>
          <a:xfrm>
            <a:off x="3052180" y="105878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9" idx="3"/>
          </p:cNvCxnSpPr>
          <p:nvPr/>
        </p:nvCxnSpPr>
        <p:spPr>
          <a:xfrm>
            <a:off x="4042780" y="1395848"/>
            <a:ext cx="957035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>
            <a:off x="2337100" y="1395848"/>
            <a:ext cx="723900" cy="0"/>
          </a:xfrm>
          <a:prstGeom prst="straightConnector1">
            <a:avLst/>
          </a:prstGeom>
          <a:ln w="19050"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37"/>
          <p:cNvSpPr/>
          <p:nvPr/>
        </p:nvSpPr>
        <p:spPr>
          <a:xfrm>
            <a:off x="1336831" y="1086072"/>
            <a:ext cx="990600" cy="674132"/>
          </a:xfrm>
          <a:prstGeom prst="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>
            <a:stCxn id="38" idx="1"/>
          </p:cNvCxnSpPr>
          <p:nvPr/>
        </p:nvCxnSpPr>
        <p:spPr>
          <a:xfrm flipH="1">
            <a:off x="431251" y="1423138"/>
            <a:ext cx="905580" cy="1034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5" name="TextBox 34"/>
              <p:cNvSpPr txBox="1"/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06649" y="865835"/>
                <a:ext cx="793166" cy="369332"/>
              </a:xfrm>
              <a:prstGeom prst="rect">
                <a:avLst/>
              </a:prstGeom>
              <a:blipFill rotWithShape="1">
                <a:blip r:embed="rId5"/>
                <a:stretch>
                  <a:fillRect b="-1311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1800" i="1">
                          <a:latin typeface="Cambria Math"/>
                        </a:rPr>
                        <m:t>(</m:t>
                      </m:r>
                      <m:r>
                        <a:rPr lang="en-US" sz="1800" i="1">
                          <a:latin typeface="Cambria Math"/>
                        </a:rPr>
                        <m:t>𝑠</m:t>
                      </m:r>
                      <m:r>
                        <a:rPr lang="en-US" sz="1800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901406"/>
                <a:ext cx="787843" cy="369332"/>
              </a:xfrm>
              <a:prstGeom prst="rect">
                <a:avLst/>
              </a:prstGeom>
              <a:blipFill rotWithShape="1">
                <a:blip r:embed="rId6"/>
                <a:stretch>
                  <a:fillRect b="-15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 smtClean="0">
                    <a:latin typeface="+mj-lt"/>
                  </a:rPr>
                  <a:t>Transfer function 1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b="0" i="1" smtClean="0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</m:oMath>
                </a14:m>
                <a:endParaRPr lang="en-US" sz="1400" b="0" dirty="0" smtClean="0">
                  <a:latin typeface="+mj-lt"/>
                </a:endParaRPr>
              </a:p>
              <a:p>
                <a:pPr marL="174625" indent="-174625">
                  <a:buFont typeface="Arial" pitchFamily="34" charset="0"/>
                  <a:buChar char="•"/>
                </a:pPr>
                <a:r>
                  <a:rPr lang="en-US" sz="1400" dirty="0">
                    <a:latin typeface="Arial" pitchFamily="34" charset="0"/>
                    <a:cs typeface="Arial" pitchFamily="34" charset="0"/>
                  </a:rPr>
                  <a:t>Transfer function </a:t>
                </a:r>
                <a14:m>
                  <m:oMath xmlns:m="http://schemas.openxmlformats.org/officeDocument/2006/math">
                    <m:r>
                      <a:rPr lang="en-US" sz="1400" b="0" i="0" smtClean="0">
                        <a:latin typeface="Cambria Math"/>
                      </a:rPr>
                      <m:t>2</m:t>
                    </m:r>
                    <m:r>
                      <a:rPr lang="en-US" sz="1400">
                        <a:latin typeface="Cambria Math"/>
                      </a:rPr>
                      <m:t>: </m:t>
                    </m:r>
                    <m:sSub>
                      <m:sSubPr>
                        <m:ctrlPr>
                          <a:rPr lang="en-US" sz="1400" i="1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400" i="1">
                            <a:latin typeface="Cambria Math"/>
                          </a:rPr>
                          <m:t>𝐺</m:t>
                        </m:r>
                      </m:e>
                      <m:sub>
                        <m:r>
                          <a:rPr lang="en-US" sz="14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d>
                      <m:dPr>
                        <m:ctrlPr>
                          <a:rPr lang="en-US" sz="1400" i="1">
                            <a:latin typeface="Cambria Math"/>
                          </a:rPr>
                        </m:ctrlPr>
                      </m:dPr>
                      <m:e>
                        <m:r>
                          <a:rPr lang="en-US" sz="1400" i="1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400" i="1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400" i="1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400" i="1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400" i="1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4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</m:den>
                    </m:f>
                  </m:oMath>
                </a14:m>
                <a:endParaRPr lang="en-US" sz="1400" dirty="0"/>
              </a:p>
              <a:p>
                <a:pPr marL="174625" indent="-174625">
                  <a:buFont typeface="Arial" pitchFamily="34" charset="0"/>
                  <a:buChar char="•"/>
                </a:pPr>
                <a:endParaRPr lang="en-US" sz="1400" dirty="0">
                  <a:latin typeface="+mj-lt"/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57800" y="901406"/>
                <a:ext cx="2776658" cy="970650"/>
              </a:xfrm>
              <a:prstGeom prst="rect">
                <a:avLst/>
              </a:prstGeom>
              <a:blipFill rotWithShape="1">
                <a:blip r:embed="rId7"/>
                <a:stretch>
                  <a:fillRect l="-44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800" dirty="0" smtClean="0">
                    <a:latin typeface="+mj-lt"/>
                  </a:rPr>
                  <a:t>Then can say </a:t>
                </a:r>
                <a14:m>
                  <m:oMath xmlns:m="http://schemas.openxmlformats.org/officeDocument/2006/math">
                    <m:r>
                      <a:rPr lang="en-US" sz="1800" b="0" i="1" smtClean="0">
                        <a:latin typeface="Cambria Math"/>
                      </a:rPr>
                      <m:t>𝐺</m:t>
                    </m:r>
                    <m:d>
                      <m:d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dPr>
                      <m:e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</m:e>
                    </m:d>
                    <m:r>
                      <a:rPr lang="en-US" sz="1800" b="0" i="1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</m:den>
                    </m:f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now</m:t>
                    </m:r>
                    <m:r>
                      <m:rPr>
                        <m:nor/>
                      </m:rPr>
                      <a:rPr lang="en-US" sz="1800" b="0" i="0" smtClean="0">
                        <a:latin typeface="Arial" pitchFamily="34" charset="0"/>
                        <a:cs typeface="Arial" pitchFamily="34" charset="0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multiply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top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and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bottom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b</m:t>
                    </m:r>
                    <m:r>
                      <a:rPr lang="en-US" sz="1800" b="0" i="1" smtClean="0">
                        <a:latin typeface="+mj-lt"/>
                      </a:rPr>
                      <m:t>𝑦</m:t>
                    </m:r>
                    <m:r>
                      <a:rPr lang="en-US" sz="1800" b="0" i="1" smtClean="0">
                        <a:latin typeface="+mj-lt"/>
                      </a:rPr>
                      <m:t> </m:t>
                    </m:r>
                    <m:sSub>
                      <m:sSubPr>
                        <m:ctrlPr>
                          <a:rPr lang="en-US" sz="18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US" sz="1800" b="0" i="1" smtClean="0">
                            <a:latin typeface="Cambria Math"/>
                          </a:rPr>
                          <m:t>𝑋</m:t>
                        </m:r>
                      </m:e>
                      <m:sub>
                        <m:r>
                          <a:rPr lang="en-US" sz="1800" b="0" i="1" smtClean="0">
                            <a:latin typeface="Cambria Math"/>
                          </a:rPr>
                          <m:t>2</m:t>
                        </m:r>
                      </m:sub>
                    </m:sSub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 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yields</m:t>
                    </m:r>
                    <m:r>
                      <m:rPr>
                        <m:nor/>
                      </m:rPr>
                      <a:rPr lang="en-US" sz="1800" b="0" i="0" smtClean="0">
                        <a:latin typeface="+mj-lt"/>
                      </a:rPr>
                      <m:t>:</m:t>
                    </m:r>
                  </m:oMath>
                </a14:m>
                <a:endParaRPr lang="en-US" sz="1800" dirty="0">
                  <a:latin typeface="+mj-lt"/>
                </a:endParaRPr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1251" y="2057400"/>
                <a:ext cx="6780446" cy="518475"/>
              </a:xfrm>
              <a:prstGeom prst="rect">
                <a:avLst/>
              </a:prstGeom>
              <a:blipFill rotWithShape="1">
                <a:blip r:embed="rId8"/>
                <a:stretch>
                  <a:fillRect l="-809" r="-27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xtBox 17"/>
              <p:cNvSpPr txBox="1"/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800" b="0" i="1" smtClean="0">
                          <a:latin typeface="Cambria Math"/>
                        </a:rPr>
                        <m:t>𝐺</m:t>
                      </m:r>
                      <m:d>
                        <m:d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</a:rPr>
                            <m:t>𝑠</m:t>
                          </m:r>
                        </m:e>
                      </m:d>
                      <m:r>
                        <a:rPr lang="en-US" sz="18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3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∙</m:t>
                      </m:r>
                      <m:f>
                        <m:f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𝑋</m:t>
                              </m:r>
                            </m:e>
                            <m:sub>
                              <m:r>
                                <a:rPr lang="en-US" sz="1800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b>
                          </m:sSub>
                        </m:den>
                      </m:f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𝑠</m:t>
                          </m:r>
                        </m:e>
                      </m:d>
                      <m:sSub>
                        <m:sSubPr>
                          <m:ctrlPr>
                            <a:rPr lang="en-US" sz="1800" b="0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sz="1800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𝑠</m:t>
                      </m:r>
                      <m:r>
                        <a:rPr lang="en-US" sz="1800" b="0" i="1" smtClean="0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sz="1800" dirty="0"/>
              </a:p>
            </p:txBody>
          </p:sp>
        </mc:Choice>
        <mc:Fallback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4447" y="2992976"/>
                <a:ext cx="3053593" cy="65620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1" name="Group 40"/>
          <p:cNvGrpSpPr/>
          <p:nvPr/>
        </p:nvGrpSpPr>
        <p:grpSpPr>
          <a:xfrm>
            <a:off x="5545127" y="2767032"/>
            <a:ext cx="3144148" cy="882149"/>
            <a:chOff x="4184873" y="3746082"/>
            <a:chExt cx="3144148" cy="882149"/>
          </a:xfrm>
        </p:grpSpPr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2" name="TextBox 41"/>
                <p:cNvSpPr txBox="1"/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d>
                          <m:d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dPr>
                          <m:e>
                            <m:r>
                              <a:rPr lang="en-US" sz="1800" i="1">
                                <a:latin typeface="Cambria Math"/>
                              </a:rPr>
                              <m:t>𝑠</m:t>
                            </m:r>
                          </m:e>
                        </m:d>
                        <m:sSub>
                          <m:sSubPr>
                            <m:ctrlPr>
                              <a:rPr lang="en-US" sz="180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𝐺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a:rPr lang="en-US" sz="1800" b="0" i="1" smtClean="0">
                            <a:latin typeface="Cambria Math"/>
                          </a:rPr>
                          <m:t>(</m:t>
                        </m:r>
                        <m:r>
                          <a:rPr lang="en-US" sz="1800" b="0" i="1" smtClean="0">
                            <a:latin typeface="Cambria Math"/>
                          </a:rPr>
                          <m:t>𝑠</m:t>
                        </m:r>
                        <m:r>
                          <a:rPr lang="en-US" sz="1800" b="0" i="1" smtClean="0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2" name="TextBox 4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06890" y="4088502"/>
                  <a:ext cx="1338251" cy="369332"/>
                </a:xfrm>
                <a:prstGeom prst="rect">
                  <a:avLst/>
                </a:prstGeom>
                <a:blipFill rotWithShape="1">
                  <a:blip r:embed="rId10"/>
                  <a:stretch>
                    <a:fillRect b="-13115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5" name="TextBox 44"/>
                <p:cNvSpPr txBox="1"/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5" name="TextBox 4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6535855" y="3746082"/>
                  <a:ext cx="793166" cy="369332"/>
                </a:xfrm>
                <a:prstGeom prst="rect">
                  <a:avLst/>
                </a:prstGeom>
                <a:blipFill rotWithShape="1">
                  <a:blip r:embed="rId11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mc:AlternateContent xmlns:mc="http://schemas.openxmlformats.org/markup-compatibility/2006">
          <mc:Choice xmlns:a14="http://schemas.microsoft.com/office/drawing/2010/main" Requires="a14">
            <p:sp>
              <p:nvSpPr>
                <p:cNvPr id="46" name="TextBox 45"/>
                <p:cNvSpPr txBox="1"/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noFill/>
              </p:spPr>
              <p:txBody>
                <a:bodyPr wrap="none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sSub>
                          <m:sSubPr>
                            <m:ctrlPr>
                              <a:rPr lang="en-US" sz="18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lang="en-US" sz="1800" b="0" i="1" smtClean="0">
                                <a:latin typeface="Cambria Math"/>
                              </a:rPr>
                              <m:t>𝑋</m:t>
                            </m:r>
                          </m:e>
                          <m:sub>
                            <m:r>
                              <a:rPr lang="en-US" sz="18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a:rPr lang="en-US" sz="1800" i="1">
                            <a:latin typeface="Cambria Math"/>
                          </a:rPr>
                          <m:t>(</m:t>
                        </m:r>
                        <m:r>
                          <a:rPr lang="en-US" sz="1800" i="1">
                            <a:latin typeface="Cambria Math"/>
                          </a:rPr>
                          <m:t>𝑠</m:t>
                        </m:r>
                        <m:r>
                          <a:rPr lang="en-US" sz="1800" i="1">
                            <a:latin typeface="Cambria Math"/>
                          </a:rPr>
                          <m:t>)</m:t>
                        </m:r>
                      </m:oMath>
                    </m:oMathPara>
                  </a14:m>
                  <a:endParaRPr lang="en-US" sz="1800" dirty="0"/>
                </a:p>
              </p:txBody>
            </p:sp>
          </mc:Choice>
          <mc:Fallback>
            <p:sp>
              <p:nvSpPr>
                <p:cNvPr id="46" name="TextBox 4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184873" y="3793803"/>
                  <a:ext cx="787843" cy="369332"/>
                </a:xfrm>
                <a:prstGeom prst="rect">
                  <a:avLst/>
                </a:prstGeom>
                <a:blipFill rotWithShape="1">
                  <a:blip r:embed="rId12"/>
                  <a:stretch>
                    <a:fillRect b="-15000"/>
                  </a:stretch>
                </a:blipFill>
              </p:spPr>
              <p:txBody>
                <a:bodyPr/>
                <a:lstStyle/>
                <a:p>
                  <a:r>
                    <a:rPr 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7" name="Rectangle 46"/>
            <p:cNvSpPr/>
            <p:nvPr/>
          </p:nvSpPr>
          <p:spPr>
            <a:xfrm>
              <a:off x="5022997" y="3954099"/>
              <a:ext cx="1422144" cy="674132"/>
            </a:xfrm>
            <a:prstGeom prst="rect">
              <a:avLst/>
            </a:prstGeom>
            <a:noFill/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48" name="Straight Arrow Connector 47"/>
            <p:cNvCxnSpPr/>
            <p:nvPr/>
          </p:nvCxnSpPr>
          <p:spPr>
            <a:xfrm>
              <a:off x="6445141" y="4311867"/>
              <a:ext cx="676224" cy="1034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9" name="Straight Arrow Connector 48"/>
            <p:cNvCxnSpPr/>
            <p:nvPr/>
          </p:nvCxnSpPr>
          <p:spPr>
            <a:xfrm>
              <a:off x="4262104" y="4311867"/>
              <a:ext cx="723900" cy="0"/>
            </a:xfrm>
            <a:prstGeom prst="straightConnector1">
              <a:avLst/>
            </a:prstGeom>
            <a:ln w="19050"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0" name="TextBox 49"/>
          <p:cNvSpPr txBox="1"/>
          <p:nvPr/>
        </p:nvSpPr>
        <p:spPr>
          <a:xfrm>
            <a:off x="3352803" y="3129921"/>
            <a:ext cx="2082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 smtClean="0">
                <a:latin typeface="+mj-lt"/>
              </a:rPr>
              <a:t>Or, pictorially have</a:t>
            </a:r>
            <a:endParaRPr lang="en-US" sz="1800" dirty="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78183" y="4038600"/>
            <a:ext cx="863654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input impedance second element is infinite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Assumes output of first element is not affected by connecting to second element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sz="1800" dirty="0" smtClean="0">
                <a:latin typeface="Arial" pitchFamily="34" charset="0"/>
                <a:cs typeface="Arial" pitchFamily="34" charset="0"/>
              </a:rPr>
              <a:t>Transfer function of whole systems is thus product of the transfer functions of the individual elements</a:t>
            </a:r>
            <a:endParaRPr lang="en-US" sz="18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803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827</TotalTime>
  <Words>785</Words>
  <Application>Microsoft Office PowerPoint</Application>
  <PresentationFormat>On-screen Show (4:3)</PresentationFormat>
  <Paragraphs>89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1_Default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Drexel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Paul Oh</dc:creator>
  <cp:lastModifiedBy>Paul Oh</cp:lastModifiedBy>
  <cp:revision>57</cp:revision>
  <dcterms:created xsi:type="dcterms:W3CDTF">2005-01-17T21:14:09Z</dcterms:created>
  <dcterms:modified xsi:type="dcterms:W3CDTF">2018-12-22T20:32:32Z</dcterms:modified>
</cp:coreProperties>
</file>