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63" r:id="rId2"/>
    <p:sldId id="288" r:id="rId3"/>
    <p:sldId id="289" r:id="rId4"/>
    <p:sldId id="290" r:id="rId5"/>
    <p:sldId id="291" r:id="rId6"/>
    <p:sldId id="275" r:id="rId7"/>
    <p:sldId id="281" r:id="rId8"/>
    <p:sldId id="282" r:id="rId9"/>
    <p:sldId id="283" r:id="rId10"/>
    <p:sldId id="284" r:id="rId11"/>
    <p:sldId id="285" r:id="rId12"/>
    <p:sldId id="286" r:id="rId13"/>
    <p:sldId id="287" r:id="rId14"/>
  </p:sldIdLst>
  <p:sldSz cx="9144000" cy="6858000" type="screen4x3"/>
  <p:notesSz cx="6858000" cy="11887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6081" autoAdjust="0"/>
    <p:restoredTop sz="90929"/>
  </p:normalViewPr>
  <p:slideViewPr>
    <p:cSldViewPr>
      <p:cViewPr varScale="1">
        <p:scale>
          <a:sx n="88" d="100"/>
          <a:sy n="88" d="100"/>
        </p:scale>
        <p:origin x="-6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A1C822-C3F8-4525-9F9D-9D9656429F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64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1E98A-6F7D-44AA-9C81-D6B84841997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4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F2D89-848B-427E-8193-C49A014B1B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8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2AFF6-375E-46F5-B08A-3C32272A95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7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428FF-3EB8-4C53-B9AA-90BA0061612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53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CF4F0-DCE1-4906-AF53-7B0641E432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3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722A3-DFC9-4651-8703-5AD493AAD5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9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B8A56-2AD8-472F-92C2-E2575A9FC7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20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1B175-DF2C-4F87-A29C-048BAAF143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57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BF78C-8296-4887-9F00-335253B304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5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BDA14-80EE-4842-B291-F2E5917C00A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30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EDDE1-77F6-45D9-A02E-2BA9C6E048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18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605B85-BCC6-417B-A80B-0D90309ECF36}" type="slidenum">
              <a:rPr lang="en-US">
                <a:solidFill>
                  <a:srgbClr val="000000"/>
                </a:solidFill>
                <a:latin typeface="Arial" charset="0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33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18" Type="http://schemas.openxmlformats.org/officeDocument/2006/relationships/image" Target="../media/image75.png"/><Relationship Id="rId3" Type="http://schemas.openxmlformats.org/officeDocument/2006/relationships/image" Target="../media/image60.png"/><Relationship Id="rId21" Type="http://schemas.openxmlformats.org/officeDocument/2006/relationships/image" Target="../media/image78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17" Type="http://schemas.openxmlformats.org/officeDocument/2006/relationships/image" Target="../media/image74.png"/><Relationship Id="rId2" Type="http://schemas.openxmlformats.org/officeDocument/2006/relationships/image" Target="../media/image59.png"/><Relationship Id="rId16" Type="http://schemas.openxmlformats.org/officeDocument/2006/relationships/image" Target="../media/image73.png"/><Relationship Id="rId20" Type="http://schemas.openxmlformats.org/officeDocument/2006/relationships/image" Target="../media/image7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5" Type="http://schemas.openxmlformats.org/officeDocument/2006/relationships/image" Target="../media/image72.png"/><Relationship Id="rId10" Type="http://schemas.openxmlformats.org/officeDocument/2006/relationships/image" Target="../media/image67.png"/><Relationship Id="rId19" Type="http://schemas.openxmlformats.org/officeDocument/2006/relationships/image" Target="../media/image76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4.png"/><Relationship Id="rId18" Type="http://schemas.openxmlformats.org/officeDocument/2006/relationships/image" Target="../media/image86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81.png"/><Relationship Id="rId17" Type="http://schemas.openxmlformats.org/officeDocument/2006/relationships/image" Target="../media/image85.png"/><Relationship Id="rId2" Type="http://schemas.openxmlformats.org/officeDocument/2006/relationships/image" Target="../media/image64.png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11" Type="http://schemas.openxmlformats.org/officeDocument/2006/relationships/image" Target="../media/image80.png"/><Relationship Id="rId5" Type="http://schemas.openxmlformats.org/officeDocument/2006/relationships/image" Target="../media/image67.png"/><Relationship Id="rId15" Type="http://schemas.openxmlformats.org/officeDocument/2006/relationships/image" Target="../media/image83.png"/><Relationship Id="rId10" Type="http://schemas.openxmlformats.org/officeDocument/2006/relationships/image" Target="../media/image79.png"/><Relationship Id="rId19" Type="http://schemas.openxmlformats.org/officeDocument/2006/relationships/image" Target="../media/image87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Relationship Id="rId14" Type="http://schemas.openxmlformats.org/officeDocument/2006/relationships/image" Target="../media/image8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0.png"/><Relationship Id="rId3" Type="http://schemas.openxmlformats.org/officeDocument/2006/relationships/image" Target="../media/image210.png"/><Relationship Id="rId7" Type="http://schemas.openxmlformats.org/officeDocument/2006/relationships/image" Target="../media/image610.png"/><Relationship Id="rId12" Type="http://schemas.openxmlformats.org/officeDocument/2006/relationships/image" Target="../media/image111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0.png"/><Relationship Id="rId11" Type="http://schemas.openxmlformats.org/officeDocument/2006/relationships/image" Target="../media/image100.png"/><Relationship Id="rId5" Type="http://schemas.openxmlformats.org/officeDocument/2006/relationships/image" Target="../media/image410.png"/><Relationship Id="rId10" Type="http://schemas.openxmlformats.org/officeDocument/2006/relationships/image" Target="../media/image90.png"/><Relationship Id="rId4" Type="http://schemas.openxmlformats.org/officeDocument/2006/relationships/image" Target="../media/image310.png"/><Relationship Id="rId9" Type="http://schemas.openxmlformats.org/officeDocument/2006/relationships/image" Target="../media/image8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13" Type="http://schemas.openxmlformats.org/officeDocument/2006/relationships/image" Target="../media/image230.png"/><Relationship Id="rId3" Type="http://schemas.openxmlformats.org/officeDocument/2006/relationships/image" Target="../media/image130.png"/><Relationship Id="rId7" Type="http://schemas.openxmlformats.org/officeDocument/2006/relationships/image" Target="../media/image170.png"/><Relationship Id="rId12" Type="http://schemas.openxmlformats.org/officeDocument/2006/relationships/image" Target="../media/image22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0.png"/><Relationship Id="rId11" Type="http://schemas.openxmlformats.org/officeDocument/2006/relationships/image" Target="../media/image211.png"/><Relationship Id="rId5" Type="http://schemas.openxmlformats.org/officeDocument/2006/relationships/image" Target="../media/image150.png"/><Relationship Id="rId10" Type="http://schemas.openxmlformats.org/officeDocument/2006/relationships/image" Target="../media/image200.png"/><Relationship Id="rId4" Type="http://schemas.openxmlformats.org/officeDocument/2006/relationships/image" Target="../media/image140.png"/><Relationship Id="rId9" Type="http://schemas.openxmlformats.org/officeDocument/2006/relationships/image" Target="../media/image190.png"/><Relationship Id="rId14" Type="http://schemas.openxmlformats.org/officeDocument/2006/relationships/image" Target="../media/image24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1.png"/><Relationship Id="rId13" Type="http://schemas.openxmlformats.org/officeDocument/2006/relationships/image" Target="../media/image36.png"/><Relationship Id="rId3" Type="http://schemas.openxmlformats.org/officeDocument/2006/relationships/image" Target="../media/image260.png"/><Relationship Id="rId7" Type="http://schemas.openxmlformats.org/officeDocument/2006/relationships/image" Target="../media/image300.png"/><Relationship Id="rId12" Type="http://schemas.openxmlformats.org/officeDocument/2006/relationships/image" Target="../media/image35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0.png"/><Relationship Id="rId11" Type="http://schemas.openxmlformats.org/officeDocument/2006/relationships/image" Target="../media/image340.png"/><Relationship Id="rId5" Type="http://schemas.openxmlformats.org/officeDocument/2006/relationships/image" Target="../media/image280.png"/><Relationship Id="rId10" Type="http://schemas.openxmlformats.org/officeDocument/2006/relationships/image" Target="../media/image330.png"/><Relationship Id="rId4" Type="http://schemas.openxmlformats.org/officeDocument/2006/relationships/image" Target="../media/image270.png"/><Relationship Id="rId9" Type="http://schemas.openxmlformats.org/officeDocument/2006/relationships/image" Target="../media/image320.png"/><Relationship Id="rId1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626556" y="985150"/>
            <a:ext cx="3849374" cy="1551466"/>
            <a:chOff x="626556" y="985150"/>
            <a:chExt cx="3849374" cy="155146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38012" y="113858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012" y="1138584"/>
                  <a:ext cx="788036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781060" y="1354293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1060" y="1354293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626556" y="1354293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556" y="1354293"/>
                  <a:ext cx="700192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ectangle 11"/>
            <p:cNvSpPr/>
            <p:nvPr/>
          </p:nvSpPr>
          <p:spPr>
            <a:xfrm>
              <a:off x="2061534" y="98515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889237" y="1774692"/>
              <a:ext cx="47851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1337634" y="222715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3508237" y="1584192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346454" y="1322216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065868" y="2227155"/>
              <a:ext cx="63286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3698737" y="1965192"/>
              <a:ext cx="0" cy="26196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729578" y="113377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38012" y="2015918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012" y="2015918"/>
                  <a:ext cx="793359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Rectangle 21"/>
            <p:cNvSpPr/>
            <p:nvPr/>
          </p:nvSpPr>
          <p:spPr>
            <a:xfrm>
              <a:off x="2061534" y="186248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 flipH="1" flipV="1">
              <a:off x="3032558" y="1322216"/>
              <a:ext cx="666179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5" idx="0"/>
            </p:cNvCxnSpPr>
            <p:nvPr/>
          </p:nvCxnSpPr>
          <p:spPr>
            <a:xfrm>
              <a:off x="3698737" y="1318443"/>
              <a:ext cx="0" cy="26574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729578" y="185301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1346454" y="1318443"/>
              <a:ext cx="0" cy="9087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762000" y="1772799"/>
              <a:ext cx="575634" cy="1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682489" y="3026375"/>
            <a:ext cx="4037235" cy="848157"/>
            <a:chOff x="682489" y="3026375"/>
            <a:chExt cx="4037235" cy="84815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1383990" y="335383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3990" y="3353834"/>
                  <a:ext cx="788036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5" name="Rectangle 54"/>
            <p:cNvSpPr/>
            <p:nvPr/>
          </p:nvSpPr>
          <p:spPr>
            <a:xfrm>
              <a:off x="1307512" y="3200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3127481" y="3353834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7481" y="3353834"/>
                  <a:ext cx="793359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Rectangle 56"/>
            <p:cNvSpPr/>
            <p:nvPr/>
          </p:nvSpPr>
          <p:spPr>
            <a:xfrm>
              <a:off x="3051003" y="3200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Arrow Connector 57"/>
            <p:cNvCxnSpPr>
              <a:stCxn id="55" idx="3"/>
              <a:endCxn id="57" idx="1"/>
            </p:cNvCxnSpPr>
            <p:nvPr/>
          </p:nvCxnSpPr>
          <p:spPr>
            <a:xfrm>
              <a:off x="2298112" y="3537466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4024854" y="3537787"/>
              <a:ext cx="47851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4024854" y="3026375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4854" y="3026375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682489" y="302637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489" y="3026375"/>
                  <a:ext cx="700192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3" name="Straight Arrow Connector 62"/>
            <p:cNvCxnSpPr>
              <a:endCxn id="55" idx="1"/>
            </p:cNvCxnSpPr>
            <p:nvPr/>
          </p:nvCxnSpPr>
          <p:spPr>
            <a:xfrm>
              <a:off x="797296" y="3537466"/>
              <a:ext cx="51021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2352114" y="304942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2114" y="3049425"/>
                  <a:ext cx="749692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53943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708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Transfer Function of Cascaded Elements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28658" y="1212216"/>
                <a:ext cx="7933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8658" y="1212216"/>
                <a:ext cx="793359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15283" y="1201920"/>
                <a:ext cx="7880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283" y="1201920"/>
                <a:ext cx="78803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302467" y="874116"/>
                <a:ext cx="793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467" y="874116"/>
                <a:ext cx="79316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3052180" y="1058782"/>
            <a:ext cx="990600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>
            <a:off x="4042780" y="1395848"/>
            <a:ext cx="95703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337100" y="1395848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336831" y="1086072"/>
            <a:ext cx="990600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38" idx="1"/>
          </p:cNvCxnSpPr>
          <p:nvPr/>
        </p:nvCxnSpPr>
        <p:spPr>
          <a:xfrm flipH="1">
            <a:off x="431251" y="1423138"/>
            <a:ext cx="905580" cy="1034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06649" y="865835"/>
                <a:ext cx="793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649" y="865835"/>
                <a:ext cx="79316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1251" y="901406"/>
                <a:ext cx="7878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51" y="901406"/>
                <a:ext cx="787843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57800" y="901406"/>
                <a:ext cx="2776658" cy="97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Transfer function 1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sz="1400" b="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Transfer function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2</m:t>
                    </m:r>
                    <m:r>
                      <a:rPr lang="en-US" sz="1400"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1400" dirty="0"/>
              </a:p>
              <a:p>
                <a:pPr marL="174625" indent="-174625">
                  <a:buFont typeface="Arial" pitchFamily="34" charset="0"/>
                  <a:buChar char="•"/>
                </a:pPr>
                <a:endParaRPr lang="en-US" sz="1400" dirty="0">
                  <a:latin typeface="+mj-lt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901406"/>
                <a:ext cx="2776658" cy="970650"/>
              </a:xfrm>
              <a:prstGeom prst="rect">
                <a:avLst/>
              </a:prstGeom>
              <a:blipFill rotWithShape="1">
                <a:blip r:embed="rId7"/>
                <a:stretch>
                  <a:fillRect l="-4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1251" y="2057400"/>
                <a:ext cx="6780446" cy="5184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Then can say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m:rPr>
                        <m:nor/>
                      </m:rPr>
                      <a:rPr lang="en-US" sz="1800" b="0" i="0" smtClean="0">
                        <a:latin typeface="Arial" pitchFamily="34" charset="0"/>
                        <a:cs typeface="Arial" pitchFamily="34" charset="0"/>
                      </a:rPr>
                      <m:t>now</m:t>
                    </m:r>
                    <m:r>
                      <m:rPr>
                        <m:nor/>
                      </m:rPr>
                      <a:rPr lang="en-US" sz="1800" b="0" i="0" smtClean="0"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multiply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top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and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bottom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b</m:t>
                    </m:r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yields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: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51" y="2057400"/>
                <a:ext cx="6780446" cy="518475"/>
              </a:xfrm>
              <a:prstGeom prst="rect">
                <a:avLst/>
              </a:prstGeom>
              <a:blipFill rotWithShape="1">
                <a:blip r:embed="rId8"/>
                <a:stretch>
                  <a:fillRect l="-809" r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94447" y="2992976"/>
                <a:ext cx="3053593" cy="656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47" y="2992976"/>
                <a:ext cx="3053593" cy="65620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5545127" y="2767032"/>
            <a:ext cx="3144148" cy="882149"/>
            <a:chOff x="4184873" y="3746082"/>
            <a:chExt cx="3144148" cy="8821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5106890" y="4088502"/>
                  <a:ext cx="133825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  <m:r>
                          <a:rPr lang="en-US" sz="1800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6890" y="4088502"/>
                  <a:ext cx="1338251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6535855" y="3746082"/>
                  <a:ext cx="7931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35855" y="3746082"/>
                  <a:ext cx="793166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4184873" y="3793803"/>
                  <a:ext cx="7878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873" y="3793803"/>
                  <a:ext cx="787843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Rectangle 46"/>
            <p:cNvSpPr/>
            <p:nvPr/>
          </p:nvSpPr>
          <p:spPr>
            <a:xfrm>
              <a:off x="5022997" y="3954099"/>
              <a:ext cx="1422144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6445141" y="4311867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4262104" y="431186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3352803" y="3129921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183" y="4038600"/>
            <a:ext cx="8636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Assumes input impedance second element is infinite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Assumes output of first element is not affected by connecting to second element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Transfer function of whole systems is thus product of the transfer functions of the individual elements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852" y="0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Example: Kuo p. 105</a:t>
            </a:r>
            <a:endParaRPr lang="en-US" sz="28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126" y="521341"/>
            <a:ext cx="5301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Example: Simplify the block diagram shown below</a:t>
            </a:r>
            <a:endParaRPr lang="en-US" sz="1800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1380" y="331035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Solution: </a:t>
            </a:r>
            <a:endParaRPr lang="en-US" sz="1800" dirty="0">
              <a:latin typeface="+mn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092871" y="1007969"/>
            <a:ext cx="4843486" cy="2441496"/>
            <a:chOff x="2092871" y="1217519"/>
            <a:chExt cx="4843486" cy="244149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989330" y="2260983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9330" y="2260983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6241487" y="1891651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1487" y="1891651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2092871" y="1923917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2871" y="1923917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Rectangle 36"/>
            <p:cNvSpPr/>
            <p:nvPr/>
          </p:nvSpPr>
          <p:spPr>
            <a:xfrm>
              <a:off x="3912852" y="210754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>
              <a:stCxn id="37" idx="3"/>
            </p:cNvCxnSpPr>
            <p:nvPr/>
          </p:nvCxnSpPr>
          <p:spPr>
            <a:xfrm>
              <a:off x="4903452" y="2444615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2092872" y="246531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2816772" y="2260983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3197772" y="244461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5381969" y="2444615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3007272" y="2641983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2617154" y="207631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663155" y="251947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3989330" y="3138317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9330" y="3138317"/>
                  <a:ext cx="80900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Rectangle 55"/>
            <p:cNvSpPr/>
            <p:nvPr/>
          </p:nvSpPr>
          <p:spPr>
            <a:xfrm>
              <a:off x="3912852" y="298488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>
              <a:endCxn id="56" idx="3"/>
            </p:cNvCxnSpPr>
            <p:nvPr/>
          </p:nvCxnSpPr>
          <p:spPr>
            <a:xfrm flipH="1">
              <a:off x="4903452" y="3321949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6" idx="1"/>
            </p:cNvCxnSpPr>
            <p:nvPr/>
          </p:nvCxnSpPr>
          <p:spPr>
            <a:xfrm flipH="1">
              <a:off x="3007272" y="3321949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3898531" y="121751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3982630" y="1369919"/>
                  <a:ext cx="8036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2630" y="1369919"/>
                  <a:ext cx="80368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Oval 61"/>
            <p:cNvSpPr/>
            <p:nvPr/>
          </p:nvSpPr>
          <p:spPr>
            <a:xfrm>
              <a:off x="5860487" y="2249315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541169" y="204405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 flipH="1">
              <a:off x="4882630" y="1554585"/>
              <a:ext cx="1168357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endCxn id="62" idx="0"/>
            </p:cNvCxnSpPr>
            <p:nvPr/>
          </p:nvCxnSpPr>
          <p:spPr>
            <a:xfrm>
              <a:off x="6050987" y="1555619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5738189" y="189165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6241487" y="2444615"/>
              <a:ext cx="578378" cy="2070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>
              <a:off x="3460062" y="1555619"/>
              <a:ext cx="45279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3460062" y="1554585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/>
          <p:cNvSpPr txBox="1"/>
          <p:nvPr/>
        </p:nvSpPr>
        <p:spPr>
          <a:xfrm>
            <a:off x="191380" y="3687446"/>
            <a:ext cx="5506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Step 1: Look for parallel blocks to simplify structures</a:t>
            </a:r>
            <a:endParaRPr lang="en-US" sz="1800" dirty="0">
              <a:latin typeface="+mn-lt"/>
            </a:endParaRPr>
          </a:p>
        </p:txBody>
      </p:sp>
      <p:grpSp>
        <p:nvGrpSpPr>
          <p:cNvPr id="140" name="Group 139"/>
          <p:cNvGrpSpPr/>
          <p:nvPr/>
        </p:nvGrpSpPr>
        <p:grpSpPr>
          <a:xfrm>
            <a:off x="1597571" y="4112224"/>
            <a:ext cx="5922594" cy="2442504"/>
            <a:chOff x="1597571" y="4112224"/>
            <a:chExt cx="5922594" cy="24425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Box 96"/>
                <p:cNvSpPr txBox="1"/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7" name="TextBox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TextBox 97"/>
                <p:cNvSpPr txBox="1"/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8" name="TextBox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/>
                <p:cNvSpPr txBox="1"/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0" name="Rectangle 99"/>
            <p:cNvSpPr/>
            <p:nvPr/>
          </p:nvSpPr>
          <p:spPr>
            <a:xfrm>
              <a:off x="3417552" y="500326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Straight Arrow Connector 100"/>
            <p:cNvCxnSpPr>
              <a:stCxn id="100" idx="3"/>
              <a:endCxn id="115" idx="2"/>
            </p:cNvCxnSpPr>
            <p:nvPr/>
          </p:nvCxnSpPr>
          <p:spPr>
            <a:xfrm>
              <a:off x="4408152" y="5340328"/>
              <a:ext cx="2036143" cy="68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1597572" y="536103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Oval 102"/>
            <p:cNvSpPr/>
            <p:nvPr/>
          </p:nvSpPr>
          <p:spPr>
            <a:xfrm>
              <a:off x="2321472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>
              <a:off x="2702472" y="5340328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4886669" y="534032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V="1">
              <a:off x="2511972" y="5537696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2121854" y="497203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167855" y="541518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TextBox 108"/>
                <p:cNvSpPr txBox="1"/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109" name="TextBox 1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0" name="Rectangle 109"/>
            <p:cNvSpPr/>
            <p:nvPr/>
          </p:nvSpPr>
          <p:spPr>
            <a:xfrm>
              <a:off x="3417552" y="588059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1" name="Straight Connector 110"/>
            <p:cNvCxnSpPr>
              <a:endCxn id="110" idx="3"/>
            </p:cNvCxnSpPr>
            <p:nvPr/>
          </p:nvCxnSpPr>
          <p:spPr>
            <a:xfrm flipH="1">
              <a:off x="4408152" y="6217662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110" idx="1"/>
            </p:cNvCxnSpPr>
            <p:nvPr/>
          </p:nvCxnSpPr>
          <p:spPr>
            <a:xfrm flipH="1">
              <a:off x="2511972" y="6217662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>
            <a:xfrm>
              <a:off x="5263198" y="411222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6444295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124977" y="49514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117" name="Straight Connector 116"/>
            <p:cNvCxnSpPr/>
            <p:nvPr/>
          </p:nvCxnSpPr>
          <p:spPr>
            <a:xfrm flipH="1" flipV="1">
              <a:off x="6279147" y="4464200"/>
              <a:ext cx="3621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endCxn id="115" idx="0"/>
            </p:cNvCxnSpPr>
            <p:nvPr/>
          </p:nvCxnSpPr>
          <p:spPr>
            <a:xfrm>
              <a:off x="6634795" y="4463000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6321997" y="47990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120" name="Straight Arrow Connector 119"/>
            <p:cNvCxnSpPr/>
            <p:nvPr/>
          </p:nvCxnSpPr>
          <p:spPr>
            <a:xfrm>
              <a:off x="6825295" y="5351996"/>
              <a:ext cx="553782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>
              <a:off x="4886669" y="4464618"/>
              <a:ext cx="376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4886669" y="445029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5" name="TextBox 134"/>
                <p:cNvSpPr txBox="1"/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1600" dirty="0"/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𝐺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135" name="TextBox 1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2207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852" y="0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Example: Kuo p. 105</a:t>
            </a:r>
            <a:endParaRPr lang="en-US" sz="2800" dirty="0"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54801" y="619009"/>
            <a:ext cx="4608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Step 2 Recognize closed-loop relationships</a:t>
            </a:r>
            <a:endParaRPr lang="en-US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1222492" y="5388343"/>
                <a:ext cx="701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492" y="5388343"/>
                <a:ext cx="701089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Rectangle 99"/>
          <p:cNvSpPr/>
          <p:nvPr/>
        </p:nvSpPr>
        <p:spPr>
          <a:xfrm>
            <a:off x="1946394" y="5571975"/>
            <a:ext cx="1230416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Arrow Connector 100"/>
          <p:cNvCxnSpPr>
            <a:stCxn id="100" idx="3"/>
          </p:cNvCxnSpPr>
          <p:nvPr/>
        </p:nvCxnSpPr>
        <p:spPr>
          <a:xfrm>
            <a:off x="3176810" y="5909041"/>
            <a:ext cx="463807" cy="336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1222493" y="5929743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10671" y="5580008"/>
                <a:ext cx="1064459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i="1">
                              <a:latin typeface="Cambria Math"/>
                            </a:rPr>
                            <m:t>1+</m:t>
                          </m:r>
                          <m:r>
                            <a:rPr lang="en-US" sz="1800" i="1">
                              <a:latin typeface="Cambria Math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0671" y="5580008"/>
                <a:ext cx="1064459" cy="6580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5" name="TextBox 194"/>
              <p:cNvSpPr txBox="1"/>
              <p:nvPr/>
            </p:nvSpPr>
            <p:spPr>
              <a:xfrm>
                <a:off x="208452" y="3844281"/>
                <a:ext cx="36578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800" i="1" smtClean="0">
                          <a:latin typeface="Cambria Math"/>
                          <a:ea typeface="Cambria Math"/>
                        </a:rPr>
                        <m:t>β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5" name="TextBox 1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52" y="3844281"/>
                <a:ext cx="365786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6" name="TextBox 195"/>
              <p:cNvSpPr txBox="1"/>
              <p:nvPr/>
            </p:nvSpPr>
            <p:spPr>
              <a:xfrm>
                <a:off x="1963171" y="4234092"/>
                <a:ext cx="20039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  <a:ea typeface="Cambria Math"/>
                        </a:rPr>
                        <m:t>𝛽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𝐺𝑅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6" name="TextBox 1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3171" y="4234092"/>
                <a:ext cx="200394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7" name="TextBox 196"/>
          <p:cNvSpPr txBox="1"/>
          <p:nvPr/>
        </p:nvSpPr>
        <p:spPr>
          <a:xfrm>
            <a:off x="235826" y="424846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Factoring, have</a:t>
            </a:r>
            <a:endParaRPr lang="en-US" sz="1800" dirty="0">
              <a:latin typeface="+mn-lt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242880" y="4736449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Alternatively</a:t>
            </a:r>
            <a:endParaRPr lang="en-US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9" name="TextBox 198"/>
              <p:cNvSpPr txBox="1"/>
              <p:nvPr/>
            </p:nvSpPr>
            <p:spPr>
              <a:xfrm>
                <a:off x="1778423" y="4589293"/>
                <a:ext cx="1520031" cy="663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9" name="TextBox 1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423" y="4589293"/>
                <a:ext cx="1520031" cy="66364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0" name="Group 199"/>
          <p:cNvGrpSpPr/>
          <p:nvPr/>
        </p:nvGrpSpPr>
        <p:grpSpPr>
          <a:xfrm>
            <a:off x="1509179" y="1061965"/>
            <a:ext cx="5922594" cy="2442504"/>
            <a:chOff x="1597571" y="4112224"/>
            <a:chExt cx="5922594" cy="24425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1" name="TextBox 200"/>
                <p:cNvSpPr txBox="1"/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1" name="TextBox 2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2" name="TextBox 201"/>
                <p:cNvSpPr txBox="1"/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2" name="TextBox 2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3" name="TextBox 202"/>
                <p:cNvSpPr txBox="1"/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3" name="TextBox 2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4" name="Rectangle 203"/>
            <p:cNvSpPr/>
            <p:nvPr/>
          </p:nvSpPr>
          <p:spPr>
            <a:xfrm>
              <a:off x="3417552" y="500326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5" name="Straight Arrow Connector 204"/>
            <p:cNvCxnSpPr>
              <a:stCxn id="204" idx="3"/>
              <a:endCxn id="218" idx="2"/>
            </p:cNvCxnSpPr>
            <p:nvPr/>
          </p:nvCxnSpPr>
          <p:spPr>
            <a:xfrm>
              <a:off x="4408152" y="5340328"/>
              <a:ext cx="2036143" cy="68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/>
            <p:nvPr/>
          </p:nvCxnSpPr>
          <p:spPr>
            <a:xfrm>
              <a:off x="1597572" y="536103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Oval 206"/>
            <p:cNvSpPr/>
            <p:nvPr/>
          </p:nvSpPr>
          <p:spPr>
            <a:xfrm>
              <a:off x="2321472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8" name="Straight Arrow Connector 207"/>
            <p:cNvCxnSpPr/>
            <p:nvPr/>
          </p:nvCxnSpPr>
          <p:spPr>
            <a:xfrm>
              <a:off x="2702472" y="5340328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4886669" y="534032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flipV="1">
              <a:off x="2511972" y="5537696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2121854" y="497203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167855" y="541518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3" name="TextBox 212"/>
                <p:cNvSpPr txBox="1"/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3" name="TextBox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4" name="Rectangle 213"/>
            <p:cNvSpPr/>
            <p:nvPr/>
          </p:nvSpPr>
          <p:spPr>
            <a:xfrm>
              <a:off x="3417552" y="588059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>
              <a:endCxn id="214" idx="3"/>
            </p:cNvCxnSpPr>
            <p:nvPr/>
          </p:nvCxnSpPr>
          <p:spPr>
            <a:xfrm flipH="1">
              <a:off x="4408152" y="6217662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14" idx="1"/>
            </p:cNvCxnSpPr>
            <p:nvPr/>
          </p:nvCxnSpPr>
          <p:spPr>
            <a:xfrm flipH="1">
              <a:off x="2511972" y="6217662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Rectangle 216"/>
            <p:cNvSpPr/>
            <p:nvPr/>
          </p:nvSpPr>
          <p:spPr>
            <a:xfrm>
              <a:off x="5263198" y="411222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6444295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6124977" y="49514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0" name="Straight Connector 219"/>
            <p:cNvCxnSpPr/>
            <p:nvPr/>
          </p:nvCxnSpPr>
          <p:spPr>
            <a:xfrm flipH="1" flipV="1">
              <a:off x="6279147" y="4464200"/>
              <a:ext cx="3621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>
              <a:endCxn id="218" idx="0"/>
            </p:cNvCxnSpPr>
            <p:nvPr/>
          </p:nvCxnSpPr>
          <p:spPr>
            <a:xfrm>
              <a:off x="6634795" y="4463000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TextBox 221"/>
            <p:cNvSpPr txBox="1"/>
            <p:nvPr/>
          </p:nvSpPr>
          <p:spPr>
            <a:xfrm>
              <a:off x="6321997" y="47990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3" name="Straight Arrow Connector 222"/>
            <p:cNvCxnSpPr/>
            <p:nvPr/>
          </p:nvCxnSpPr>
          <p:spPr>
            <a:xfrm>
              <a:off x="6825295" y="5351996"/>
              <a:ext cx="553782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/>
            <p:cNvCxnSpPr/>
            <p:nvPr/>
          </p:nvCxnSpPr>
          <p:spPr>
            <a:xfrm>
              <a:off x="4886669" y="4464618"/>
              <a:ext cx="376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4886669" y="445029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6" name="TextBox 225"/>
                <p:cNvSpPr txBox="1"/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1600" dirty="0"/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𝐺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26" name="Text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Rectangle 12"/>
          <p:cNvSpPr/>
          <p:nvPr/>
        </p:nvSpPr>
        <p:spPr>
          <a:xfrm>
            <a:off x="2033462" y="1715259"/>
            <a:ext cx="2568853" cy="2017873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TextBox 226"/>
              <p:cNvSpPr txBox="1"/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7" name="TextBox 2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TextBox 227"/>
              <p:cNvSpPr txBox="1"/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8" name="Text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2667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𝛾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blipFill rotWithShape="1">
                <a:blip r:embed="rId14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9" name="TextBox 228"/>
              <p:cNvSpPr txBox="1"/>
              <p:nvPr/>
            </p:nvSpPr>
            <p:spPr>
              <a:xfrm>
                <a:off x="3272086" y="5330365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9" name="TextBox 2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2086" y="5330365"/>
                <a:ext cx="456856" cy="461665"/>
              </a:xfrm>
              <a:prstGeom prst="rect">
                <a:avLst/>
              </a:prstGeom>
              <a:blipFill rotWithShape="1">
                <a:blip r:embed="rId15"/>
                <a:stretch>
                  <a:fillRect l="-2667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062514" y="2734259"/>
                <a:ext cx="3761030" cy="506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+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den>
                        </m:f>
                      </m:e>
                    </m:d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(1+</m:t>
                    </m:r>
                    <m:f>
                      <m:fPr>
                        <m:ctrlPr>
                          <a:rPr lang="en-US" sz="18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  <a:ea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𝐺</m:t>
                        </m:r>
                      </m:den>
                    </m:f>
                  </m:oMath>
                </a14:m>
                <a:r>
                  <a:rPr lang="en-US" sz="1800" dirty="0" smtClean="0"/>
                  <a:t>)</a:t>
                </a:r>
                <a:endParaRPr lang="en-US" sz="1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514" y="2734259"/>
                <a:ext cx="3761030" cy="506870"/>
              </a:xfrm>
              <a:prstGeom prst="rect">
                <a:avLst/>
              </a:prstGeom>
              <a:blipFill rotWithShape="1">
                <a:blip r:embed="rId16"/>
                <a:stretch>
                  <a:fillRect r="-648" b="-48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𝛿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0" name="TextBox 229"/>
          <p:cNvSpPr txBox="1"/>
          <p:nvPr/>
        </p:nvSpPr>
        <p:spPr>
          <a:xfrm>
            <a:off x="5062514" y="3319803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Alternatively</a:t>
            </a:r>
            <a:endParaRPr lang="en-US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68325" y="3214603"/>
                <a:ext cx="1352485" cy="6594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=1+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325" y="3214603"/>
                <a:ext cx="1352485" cy="65941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698707" y="879389"/>
            <a:ext cx="2144486" cy="1670204"/>
          </a:xfrm>
          <a:prstGeom prst="rect">
            <a:avLst/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2" name="TextBox 231"/>
              <p:cNvSpPr txBox="1"/>
              <p:nvPr/>
            </p:nvSpPr>
            <p:spPr>
              <a:xfrm>
                <a:off x="7516671" y="3949935"/>
                <a:ext cx="694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32" name="TextBox 2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6671" y="3949935"/>
                <a:ext cx="694869" cy="369332"/>
              </a:xfrm>
              <a:prstGeom prst="rect">
                <a:avLst/>
              </a:prstGeom>
              <a:blipFill rotWithShape="1">
                <a:blip r:embed="rId1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3" name="Rectangle 232"/>
          <p:cNvSpPr/>
          <p:nvPr/>
        </p:nvSpPr>
        <p:spPr>
          <a:xfrm>
            <a:off x="6169328" y="4098003"/>
            <a:ext cx="1230416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3" idx="3"/>
          </p:cNvCxnSpPr>
          <p:nvPr/>
        </p:nvCxnSpPr>
        <p:spPr>
          <a:xfrm>
            <a:off x="7399744" y="4435069"/>
            <a:ext cx="463807" cy="336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/>
          <p:nvPr/>
        </p:nvCxnSpPr>
        <p:spPr>
          <a:xfrm>
            <a:off x="5445427" y="4455771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TextBox 236"/>
              <p:cNvSpPr txBox="1"/>
              <p:nvPr/>
            </p:nvSpPr>
            <p:spPr>
              <a:xfrm>
                <a:off x="5496957" y="3903769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7" name="TextBox 2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957" y="3903769"/>
                <a:ext cx="456856" cy="461665"/>
              </a:xfrm>
              <a:prstGeom prst="rect">
                <a:avLst/>
              </a:prstGeom>
              <a:blipFill rotWithShape="1">
                <a:blip r:embed="rId20"/>
                <a:stretch>
                  <a:fillRect l="-2667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332970" y="4113885"/>
                <a:ext cx="90313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1+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970" y="4113885"/>
                <a:ext cx="903132" cy="610936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00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852" y="0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Example: Kuo p. 105</a:t>
            </a:r>
            <a:endParaRPr lang="en-US" sz="2800" dirty="0"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54801" y="619009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Step 3 Combine blocks</a:t>
            </a:r>
            <a:endParaRPr lang="en-US" sz="1800" dirty="0">
              <a:latin typeface="+mn-lt"/>
            </a:endParaRPr>
          </a:p>
        </p:txBody>
      </p:sp>
      <p:grpSp>
        <p:nvGrpSpPr>
          <p:cNvPr id="200" name="Group 199"/>
          <p:cNvGrpSpPr/>
          <p:nvPr/>
        </p:nvGrpSpPr>
        <p:grpSpPr>
          <a:xfrm>
            <a:off x="1509179" y="1061965"/>
            <a:ext cx="5922594" cy="2442504"/>
            <a:chOff x="1597571" y="4112224"/>
            <a:chExt cx="5922594" cy="24425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1" name="TextBox 200"/>
                <p:cNvSpPr txBox="1"/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1" name="TextBox 2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5156696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2" name="TextBox 201"/>
                <p:cNvSpPr txBox="1"/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2" name="TextBox 2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5295" y="4799032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3" name="TextBox 202"/>
                <p:cNvSpPr txBox="1"/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3" name="TextBox 2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7571" y="4819630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4" name="Rectangle 203"/>
            <p:cNvSpPr/>
            <p:nvPr/>
          </p:nvSpPr>
          <p:spPr>
            <a:xfrm>
              <a:off x="3417552" y="5003262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5" name="Straight Arrow Connector 204"/>
            <p:cNvCxnSpPr>
              <a:stCxn id="204" idx="3"/>
              <a:endCxn id="218" idx="2"/>
            </p:cNvCxnSpPr>
            <p:nvPr/>
          </p:nvCxnSpPr>
          <p:spPr>
            <a:xfrm>
              <a:off x="4408152" y="5340328"/>
              <a:ext cx="2036143" cy="686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/>
            <p:nvPr/>
          </p:nvCxnSpPr>
          <p:spPr>
            <a:xfrm>
              <a:off x="1597572" y="5361030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Oval 206"/>
            <p:cNvSpPr/>
            <p:nvPr/>
          </p:nvSpPr>
          <p:spPr>
            <a:xfrm>
              <a:off x="2321472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8" name="Straight Arrow Connector 207"/>
            <p:cNvCxnSpPr/>
            <p:nvPr/>
          </p:nvCxnSpPr>
          <p:spPr>
            <a:xfrm>
              <a:off x="2702472" y="5340328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4886669" y="534032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flipV="1">
              <a:off x="2511972" y="5537696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2121854" y="497203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167855" y="541518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3" name="TextBox 212"/>
                <p:cNvSpPr txBox="1"/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3" name="TextBox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030" y="6034030"/>
                  <a:ext cx="80900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4" name="Rectangle 213"/>
            <p:cNvSpPr/>
            <p:nvPr/>
          </p:nvSpPr>
          <p:spPr>
            <a:xfrm>
              <a:off x="3417552" y="588059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>
              <a:endCxn id="214" idx="3"/>
            </p:cNvCxnSpPr>
            <p:nvPr/>
          </p:nvCxnSpPr>
          <p:spPr>
            <a:xfrm flipH="1">
              <a:off x="4408152" y="6217662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14" idx="1"/>
            </p:cNvCxnSpPr>
            <p:nvPr/>
          </p:nvCxnSpPr>
          <p:spPr>
            <a:xfrm flipH="1">
              <a:off x="2511972" y="6217662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Rectangle 216"/>
            <p:cNvSpPr/>
            <p:nvPr/>
          </p:nvSpPr>
          <p:spPr>
            <a:xfrm>
              <a:off x="5263198" y="411222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6444295" y="5156696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6124977" y="49514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0" name="Straight Connector 219"/>
            <p:cNvCxnSpPr/>
            <p:nvPr/>
          </p:nvCxnSpPr>
          <p:spPr>
            <a:xfrm flipH="1" flipV="1">
              <a:off x="6279147" y="4464200"/>
              <a:ext cx="36216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>
              <a:endCxn id="218" idx="0"/>
            </p:cNvCxnSpPr>
            <p:nvPr/>
          </p:nvCxnSpPr>
          <p:spPr>
            <a:xfrm>
              <a:off x="6634795" y="4463000"/>
              <a:ext cx="0" cy="69369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TextBox 221"/>
            <p:cNvSpPr txBox="1"/>
            <p:nvPr/>
          </p:nvSpPr>
          <p:spPr>
            <a:xfrm>
              <a:off x="6321997" y="479903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223" name="Straight Arrow Connector 222"/>
            <p:cNvCxnSpPr/>
            <p:nvPr/>
          </p:nvCxnSpPr>
          <p:spPr>
            <a:xfrm>
              <a:off x="6825295" y="5351996"/>
              <a:ext cx="553782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/>
            <p:cNvCxnSpPr/>
            <p:nvPr/>
          </p:nvCxnSpPr>
          <p:spPr>
            <a:xfrm>
              <a:off x="4886669" y="4464618"/>
              <a:ext cx="376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4886669" y="445029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6" name="TextBox 225"/>
                <p:cNvSpPr txBox="1"/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sz="1600" dirty="0"/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𝐺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26" name="Text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6788" y="4160481"/>
                  <a:ext cx="783420" cy="60503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Rectangle 12"/>
          <p:cNvSpPr/>
          <p:nvPr/>
        </p:nvSpPr>
        <p:spPr>
          <a:xfrm>
            <a:off x="2033462" y="1715259"/>
            <a:ext cx="2568853" cy="2017873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TextBox 226"/>
              <p:cNvSpPr txBox="1"/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7" name="TextBox 2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517" y="1828404"/>
                <a:ext cx="455253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TextBox 227"/>
              <p:cNvSpPr txBox="1"/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8" name="Text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086" y="1808840"/>
                <a:ext cx="456856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2667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𝛾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097" y="2752938"/>
                <a:ext cx="431785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1908532" y="3924629"/>
            <a:ext cx="3056026" cy="915742"/>
            <a:chOff x="1222492" y="5330365"/>
            <a:chExt cx="3056026" cy="9157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/>
                <p:cNvSpPr txBox="1"/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0" name="Rectangle 99"/>
            <p:cNvSpPr/>
            <p:nvPr/>
          </p:nvSpPr>
          <p:spPr>
            <a:xfrm>
              <a:off x="1946394" y="5571975"/>
              <a:ext cx="1230416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Straight Arrow Connector 100"/>
            <p:cNvCxnSpPr>
              <a:stCxn id="100" idx="3"/>
            </p:cNvCxnSpPr>
            <p:nvPr/>
          </p:nvCxnSpPr>
          <p:spPr>
            <a:xfrm>
              <a:off x="3176810" y="5909041"/>
              <a:ext cx="110170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1222493" y="592974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2010671" y="5580008"/>
                  <a:ext cx="1064459" cy="6580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</m:num>
                          <m:den>
                            <m:r>
                              <a:rPr lang="en-US" sz="1800" i="1">
                                <a:latin typeface="Cambria Math"/>
                              </a:rPr>
                              <m:t>1+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0671" y="5580008"/>
                  <a:ext cx="1064459" cy="6580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9" name="TextBox 228"/>
                <p:cNvSpPr txBox="1"/>
                <p:nvPr/>
              </p:nvSpPr>
              <p:spPr>
                <a:xfrm>
                  <a:off x="3272086" y="5330365"/>
                  <a:ext cx="4568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𝛽</m:t>
                        </m:r>
                      </m:oMath>
                    </m:oMathPara>
                  </a14:m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9" name="TextBox 2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2086" y="5330365"/>
                  <a:ext cx="456856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1333" r="-1333" b="-184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𝛿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605" y="879389"/>
                <a:ext cx="438774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698707" y="879389"/>
            <a:ext cx="2144486" cy="1670204"/>
          </a:xfrm>
          <a:prstGeom prst="rect">
            <a:avLst/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2" name="TextBox 231"/>
              <p:cNvSpPr txBox="1"/>
              <p:nvPr/>
            </p:nvSpPr>
            <p:spPr>
              <a:xfrm>
                <a:off x="6311924" y="3991511"/>
                <a:ext cx="694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32" name="TextBox 2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1924" y="3991511"/>
                <a:ext cx="694869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3" name="Rectangle 232"/>
          <p:cNvSpPr/>
          <p:nvPr/>
        </p:nvSpPr>
        <p:spPr>
          <a:xfrm>
            <a:off x="4964581" y="4139579"/>
            <a:ext cx="1230416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3" idx="3"/>
          </p:cNvCxnSpPr>
          <p:nvPr/>
        </p:nvCxnSpPr>
        <p:spPr>
          <a:xfrm>
            <a:off x="6194997" y="4476645"/>
            <a:ext cx="463807" cy="336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128223" y="4155461"/>
                <a:ext cx="90313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1+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223" y="4155461"/>
                <a:ext cx="903132" cy="61093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63577" y="5028012"/>
                <a:ext cx="93089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577" y="5028012"/>
                <a:ext cx="930896" cy="61279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/>
          <p:cNvGrpSpPr/>
          <p:nvPr/>
        </p:nvGrpSpPr>
        <p:grpSpPr>
          <a:xfrm>
            <a:off x="2248101" y="5586402"/>
            <a:ext cx="2634328" cy="873583"/>
            <a:chOff x="1222492" y="5388343"/>
            <a:chExt cx="2634328" cy="8735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2492" y="5388343"/>
                  <a:ext cx="701089" cy="369332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Rectangle 64"/>
            <p:cNvSpPr/>
            <p:nvPr/>
          </p:nvSpPr>
          <p:spPr>
            <a:xfrm>
              <a:off x="1946394" y="5571975"/>
              <a:ext cx="1230416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Arrow Connector 65"/>
            <p:cNvCxnSpPr>
              <a:stCxn id="65" idx="3"/>
            </p:cNvCxnSpPr>
            <p:nvPr/>
          </p:nvCxnSpPr>
          <p:spPr>
            <a:xfrm>
              <a:off x="3176810" y="5909041"/>
              <a:ext cx="6800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1222493" y="592974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Rectangle 67"/>
                <p:cNvSpPr/>
                <p:nvPr/>
              </p:nvSpPr>
              <p:spPr>
                <a:xfrm>
                  <a:off x="2010671" y="5580008"/>
                  <a:ext cx="1064458" cy="68191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i="1">
                                <a:latin typeface="Cambria Math"/>
                              </a:rPr>
                              <m:t>1+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𝐺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68" name="Rectangle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0671" y="5580008"/>
                  <a:ext cx="1064458" cy="681918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323316" y="5585368"/>
                <a:ext cx="694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316" y="5585368"/>
                <a:ext cx="694869" cy="369332"/>
              </a:xfrm>
              <a:prstGeom prst="rect">
                <a:avLst/>
              </a:prstGeom>
              <a:blipFill rotWithShape="1">
                <a:blip r:embed="rId1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57323" y="5416521"/>
            <a:ext cx="1505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Final Answer</a:t>
            </a:r>
            <a:endParaRPr lang="en-US" sz="1800" dirty="0">
              <a:latin typeface="+mn-lt"/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5525769" y="4460929"/>
            <a:ext cx="192773" cy="1017519"/>
          </a:xfrm>
          <a:prstGeom prst="rightBrace">
            <a:avLst/>
          </a:prstGeom>
          <a:ln w="12700"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0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13306" y="379753"/>
            <a:ext cx="5516416" cy="1740932"/>
            <a:chOff x="512547" y="565379"/>
            <a:chExt cx="5516416" cy="174093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2409006" y="902445"/>
                  <a:ext cx="7790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9006" y="902445"/>
                  <a:ext cx="779059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5203010" y="566693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03010" y="566693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512547" y="565379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2547" y="565379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1559833" y="566050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9833" y="566050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Rectangle 38"/>
            <p:cNvSpPr/>
            <p:nvPr/>
          </p:nvSpPr>
          <p:spPr>
            <a:xfrm>
              <a:off x="2332528" y="749011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5071928" y="1070964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512548" y="1106779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1236448" y="902445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1617448" y="108607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557990" y="1070964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1426948" y="1283445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1036830" y="717779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082831" y="1160935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270219" y="1785613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0219" y="1785613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Rectangle 50"/>
            <p:cNvSpPr/>
            <p:nvPr/>
          </p:nvSpPr>
          <p:spPr>
            <a:xfrm>
              <a:off x="3193741" y="163217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endCxn id="51" idx="3"/>
            </p:cNvCxnSpPr>
            <p:nvPr/>
          </p:nvCxnSpPr>
          <p:spPr>
            <a:xfrm flipH="1" flipV="1">
              <a:off x="4184341" y="1969245"/>
              <a:ext cx="1373649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51" idx="1"/>
            </p:cNvCxnSpPr>
            <p:nvPr/>
          </p:nvCxnSpPr>
          <p:spPr>
            <a:xfrm flipH="1">
              <a:off x="1426948" y="1969245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4184341" y="859471"/>
                  <a:ext cx="796628" cy="3907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341" y="859471"/>
                  <a:ext cx="796628" cy="39074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7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9" name="Rectangle 68"/>
            <p:cNvSpPr/>
            <p:nvPr/>
          </p:nvSpPr>
          <p:spPr>
            <a:xfrm>
              <a:off x="4082777" y="71777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3354215" y="566693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4215" y="566693"/>
                  <a:ext cx="749692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1" name="Straight Arrow Connector 70"/>
            <p:cNvCxnSpPr/>
            <p:nvPr/>
          </p:nvCxnSpPr>
          <p:spPr>
            <a:xfrm>
              <a:off x="3323128" y="1087111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219505" y="2362200"/>
            <a:ext cx="6753302" cy="2539927"/>
            <a:chOff x="219505" y="2362200"/>
            <a:chExt cx="6753302" cy="253992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6230078" y="3179802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0078" y="3179802"/>
                  <a:ext cx="694870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5" name="TextBox 74"/>
                <p:cNvSpPr txBox="1"/>
                <p:nvPr/>
              </p:nvSpPr>
              <p:spPr>
                <a:xfrm>
                  <a:off x="219505" y="3181737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75" name="TextBox 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9505" y="3181737"/>
                  <a:ext cx="701089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1544862" y="3161866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44862" y="3161866"/>
                  <a:ext cx="700192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7" name="Rectangle 76"/>
            <p:cNvSpPr/>
            <p:nvPr/>
          </p:nvSpPr>
          <p:spPr>
            <a:xfrm>
              <a:off x="2317557" y="3344827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>
              <a:off x="6015772" y="3622033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>
              <a:off x="497577" y="370259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Oval 79"/>
            <p:cNvSpPr/>
            <p:nvPr/>
          </p:nvSpPr>
          <p:spPr>
            <a:xfrm>
              <a:off x="1221477" y="3498261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Arrow Connector 80"/>
            <p:cNvCxnSpPr/>
            <p:nvPr/>
          </p:nvCxnSpPr>
          <p:spPr>
            <a:xfrm>
              <a:off x="1602477" y="368189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6386395" y="3646784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1411977" y="3879261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1021859" y="3313595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067860" y="3756751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6" name="TextBox 85"/>
                <p:cNvSpPr txBox="1"/>
                <p:nvPr/>
              </p:nvSpPr>
              <p:spPr>
                <a:xfrm>
                  <a:off x="3255248" y="4381429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55248" y="4381429"/>
                  <a:ext cx="721929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7" name="Rectangle 86"/>
            <p:cNvSpPr/>
            <p:nvPr/>
          </p:nvSpPr>
          <p:spPr>
            <a:xfrm>
              <a:off x="3178770" y="4227995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>
              <a:endCxn id="87" idx="3"/>
            </p:cNvCxnSpPr>
            <p:nvPr/>
          </p:nvCxnSpPr>
          <p:spPr>
            <a:xfrm flipH="1">
              <a:off x="4169370" y="4565061"/>
              <a:ext cx="2217025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87" idx="1"/>
            </p:cNvCxnSpPr>
            <p:nvPr/>
          </p:nvCxnSpPr>
          <p:spPr>
            <a:xfrm flipH="1">
              <a:off x="1411977" y="4565061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0" name="TextBox 89"/>
                <p:cNvSpPr txBox="1"/>
                <p:nvPr/>
              </p:nvSpPr>
              <p:spPr>
                <a:xfrm>
                  <a:off x="5144705" y="3426659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0" name="TextBox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4705" y="3426659"/>
                  <a:ext cx="793359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1" name="Rectangle 90"/>
            <p:cNvSpPr/>
            <p:nvPr/>
          </p:nvSpPr>
          <p:spPr>
            <a:xfrm>
              <a:off x="5004863" y="3275377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" name="TextBox 91"/>
                <p:cNvSpPr txBox="1"/>
                <p:nvPr/>
              </p:nvSpPr>
              <p:spPr>
                <a:xfrm>
                  <a:off x="4303535" y="321084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03535" y="3210845"/>
                  <a:ext cx="749692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3" name="Straight Arrow Connector 92"/>
            <p:cNvCxnSpPr/>
            <p:nvPr/>
          </p:nvCxnSpPr>
          <p:spPr>
            <a:xfrm>
              <a:off x="3308157" y="3682927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2435851" y="348211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5851" y="3482114"/>
                  <a:ext cx="788036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5" name="Oval 94"/>
            <p:cNvSpPr/>
            <p:nvPr/>
          </p:nvSpPr>
          <p:spPr>
            <a:xfrm>
              <a:off x="4061084" y="3482819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733248" y="325270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981190" y="23622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8" name="TextBox 97"/>
                <p:cNvSpPr txBox="1"/>
                <p:nvPr/>
              </p:nvSpPr>
              <p:spPr>
                <a:xfrm>
                  <a:off x="2099484" y="2499487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8" name="TextBox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9484" y="2499487"/>
                  <a:ext cx="793359" cy="369332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9" name="Straight Arrow Connector 98"/>
            <p:cNvCxnSpPr/>
            <p:nvPr/>
          </p:nvCxnSpPr>
          <p:spPr>
            <a:xfrm>
              <a:off x="983590" y="2700312"/>
              <a:ext cx="101313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983590" y="2699266"/>
              <a:ext cx="0" cy="97793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 flipV="1">
              <a:off x="2971791" y="2680894"/>
              <a:ext cx="1279793" cy="325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4251584" y="2699266"/>
              <a:ext cx="0" cy="78355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3932266" y="304253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 flipV="1">
              <a:off x="4434554" y="3679902"/>
              <a:ext cx="550041" cy="302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6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373222" y="454426"/>
            <a:ext cx="7457835" cy="3007770"/>
            <a:chOff x="373222" y="1128558"/>
            <a:chExt cx="7457835" cy="300777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7024882" y="1154925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4882" y="1154925"/>
                  <a:ext cx="694870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373222" y="1147555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3222" y="1147555"/>
                  <a:ext cx="701089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580967" y="1128558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0967" y="1128558"/>
                  <a:ext cx="700192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353662" y="1311519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6874022" y="1668657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533682" y="166928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1257582" y="1464953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1638582" y="164858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375584" y="1669287"/>
              <a:ext cx="0" cy="11533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1448082" y="1845954"/>
              <a:ext cx="0" cy="195330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057964" y="128028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103965" y="172344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495424" y="3462196"/>
              <a:ext cx="990600" cy="674132"/>
              <a:chOff x="3214875" y="2194687"/>
              <a:chExt cx="990600" cy="674132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3291353" y="2348121"/>
                    <a:ext cx="80368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</a:rPr>
                            <m:t>𝑠</m:t>
                          </m:r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>
              <p:sp>
                <p:nvSpPr>
                  <p:cNvPr id="49" name="TextBox 4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1353" y="2348121"/>
                    <a:ext cx="803682" cy="36933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b="-15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0" name="Rectangle 49"/>
              <p:cNvSpPr/>
              <p:nvPr/>
            </p:nvSpPr>
            <p:spPr>
              <a:xfrm>
                <a:off x="3214875" y="2194687"/>
                <a:ext cx="990600" cy="6741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1" name="Straight Connector 50"/>
            <p:cNvCxnSpPr/>
            <p:nvPr/>
          </p:nvCxnSpPr>
          <p:spPr>
            <a:xfrm flipH="1">
              <a:off x="5484056" y="3793428"/>
              <a:ext cx="1826817" cy="58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1416178" y="3801330"/>
              <a:ext cx="1811911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TextBox 64"/>
                <p:cNvSpPr txBox="1"/>
                <p:nvPr/>
              </p:nvSpPr>
              <p:spPr>
                <a:xfrm>
                  <a:off x="4024747" y="115492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5" name="TextBox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4747" y="1154925"/>
                  <a:ext cx="74969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2471956" y="1448806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1956" y="1448806"/>
                  <a:ext cx="788036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0" name="Oval 69"/>
            <p:cNvSpPr/>
            <p:nvPr/>
          </p:nvSpPr>
          <p:spPr>
            <a:xfrm>
              <a:off x="3240566" y="3608762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613952" y="342409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874987" y="1332221"/>
              <a:ext cx="990600" cy="674132"/>
              <a:chOff x="2017295" y="328892"/>
              <a:chExt cx="990600" cy="674132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2017295" y="328892"/>
                <a:ext cx="990600" cy="6741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3" name="TextBox 72"/>
                  <p:cNvSpPr txBox="1"/>
                  <p:nvPr/>
                </p:nvSpPr>
                <p:spPr>
                  <a:xfrm>
                    <a:off x="2135589" y="466179"/>
                    <a:ext cx="79335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</a:rPr>
                            <m:t>𝑠</m:t>
                          </m:r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>
              <p:sp>
                <p:nvSpPr>
                  <p:cNvPr id="73" name="TextBox 7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35589" y="466179"/>
                    <a:ext cx="793359" cy="369332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74" name="Straight Arrow Connector 73"/>
            <p:cNvCxnSpPr>
              <a:endCxn id="72" idx="1"/>
            </p:cNvCxnSpPr>
            <p:nvPr/>
          </p:nvCxnSpPr>
          <p:spPr>
            <a:xfrm>
              <a:off x="3352800" y="1665514"/>
              <a:ext cx="2522187" cy="377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7310873" y="1669287"/>
              <a:ext cx="0" cy="21330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3431066" y="2822608"/>
              <a:ext cx="0" cy="78355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2876867" y="33529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80" name="Straight Connector 79"/>
            <p:cNvCxnSpPr/>
            <p:nvPr/>
          </p:nvCxnSpPr>
          <p:spPr>
            <a:xfrm flipH="1">
              <a:off x="3613952" y="3800296"/>
              <a:ext cx="886233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Group 80"/>
            <p:cNvGrpSpPr/>
            <p:nvPr/>
          </p:nvGrpSpPr>
          <p:grpSpPr>
            <a:xfrm>
              <a:off x="3773611" y="2400268"/>
              <a:ext cx="990600" cy="674132"/>
              <a:chOff x="3214875" y="2194687"/>
              <a:chExt cx="990600" cy="674132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3291353" y="2348121"/>
                    <a:ext cx="80900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</a:rPr>
                            <m:t>𝑠</m:t>
                          </m:r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>
              <p:sp>
                <p:nvSpPr>
                  <p:cNvPr id="82" name="TextBox 8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1353" y="2348121"/>
                    <a:ext cx="809003" cy="369332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3" name="Rectangle 82"/>
              <p:cNvSpPr/>
              <p:nvPr/>
            </p:nvSpPr>
            <p:spPr>
              <a:xfrm>
                <a:off x="3214875" y="2194687"/>
                <a:ext cx="990600" cy="6741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4" name="Straight Connector 83"/>
            <p:cNvCxnSpPr/>
            <p:nvPr/>
          </p:nvCxnSpPr>
          <p:spPr>
            <a:xfrm flipH="1">
              <a:off x="4776075" y="2822608"/>
              <a:ext cx="599509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3431066" y="2824135"/>
              <a:ext cx="335289" cy="1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6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13306" y="379753"/>
            <a:ext cx="5516416" cy="1740932"/>
            <a:chOff x="413306" y="379753"/>
            <a:chExt cx="5516416" cy="174093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2331536" y="793019"/>
                  <a:ext cx="7790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1536" y="793019"/>
                  <a:ext cx="779059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5103769" y="381067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3769" y="381067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413306" y="379753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3306" y="379753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1460592" y="380424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0592" y="380424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Rectangle 38"/>
            <p:cNvSpPr/>
            <p:nvPr/>
          </p:nvSpPr>
          <p:spPr>
            <a:xfrm>
              <a:off x="2233287" y="563385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4972687" y="885338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413307" y="921153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1137207" y="716819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1518207" y="900451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458749" y="885338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1327707" y="1097819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937589" y="532153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83590" y="975309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217596" y="1658588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7596" y="1658588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Rectangle 50"/>
            <p:cNvSpPr/>
            <p:nvPr/>
          </p:nvSpPr>
          <p:spPr>
            <a:xfrm>
              <a:off x="3094500" y="144655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>
              <a:endCxn id="51" idx="3"/>
            </p:cNvCxnSpPr>
            <p:nvPr/>
          </p:nvCxnSpPr>
          <p:spPr>
            <a:xfrm flipH="1" flipV="1">
              <a:off x="4085100" y="1783619"/>
              <a:ext cx="1373649" cy="103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51" idx="1"/>
            </p:cNvCxnSpPr>
            <p:nvPr/>
          </p:nvCxnSpPr>
          <p:spPr>
            <a:xfrm flipH="1">
              <a:off x="1327707" y="1783619"/>
              <a:ext cx="1766793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4085100" y="673845"/>
                  <a:ext cx="796628" cy="3907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5100" y="673845"/>
                  <a:ext cx="796628" cy="39074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7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Rectangle 64"/>
            <p:cNvSpPr/>
            <p:nvPr/>
          </p:nvSpPr>
          <p:spPr>
            <a:xfrm>
              <a:off x="3983536" y="532153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3254974" y="381067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54974" y="381067"/>
                  <a:ext cx="749692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9" name="Straight Arrow Connector 68"/>
            <p:cNvCxnSpPr/>
            <p:nvPr/>
          </p:nvCxnSpPr>
          <p:spPr>
            <a:xfrm>
              <a:off x="3223887" y="901485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Box 1"/>
            <p:cNvSpPr txBox="1"/>
            <p:nvPr/>
          </p:nvSpPr>
          <p:spPr>
            <a:xfrm>
              <a:off x="2173525" y="569414"/>
              <a:ext cx="11047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Compensator</a:t>
              </a:r>
              <a:endParaRPr lang="en-US" sz="1200" dirty="0">
                <a:latin typeface="+mn-lt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265144" y="1436018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Sensor</a:t>
              </a:r>
              <a:endParaRPr lang="en-US" sz="12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6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626556" y="985150"/>
            <a:ext cx="3849374" cy="1551466"/>
            <a:chOff x="626556" y="985150"/>
            <a:chExt cx="3849374" cy="155146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38012" y="113858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012" y="1138584"/>
                  <a:ext cx="788036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781060" y="1354293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1060" y="1354293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626556" y="1354293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556" y="1354293"/>
                  <a:ext cx="700192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ectangle 11"/>
            <p:cNvSpPr/>
            <p:nvPr/>
          </p:nvSpPr>
          <p:spPr>
            <a:xfrm>
              <a:off x="2061534" y="98515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889237" y="1774692"/>
              <a:ext cx="47851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1337634" y="2227155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3508237" y="1584192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346454" y="1322216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065868" y="2227155"/>
              <a:ext cx="63286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3698737" y="1965192"/>
              <a:ext cx="0" cy="26196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729578" y="1133777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38012" y="2015918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012" y="2015918"/>
                  <a:ext cx="793359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Rectangle 21"/>
            <p:cNvSpPr/>
            <p:nvPr/>
          </p:nvSpPr>
          <p:spPr>
            <a:xfrm>
              <a:off x="2061534" y="1862484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 flipH="1" flipV="1">
              <a:off x="3032558" y="1322216"/>
              <a:ext cx="666179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5" idx="0"/>
            </p:cNvCxnSpPr>
            <p:nvPr/>
          </p:nvCxnSpPr>
          <p:spPr>
            <a:xfrm>
              <a:off x="3698737" y="1318443"/>
              <a:ext cx="0" cy="26574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729578" y="1853016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1346454" y="1318443"/>
              <a:ext cx="0" cy="9087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762000" y="1772799"/>
              <a:ext cx="575634" cy="1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682489" y="3026375"/>
            <a:ext cx="4037235" cy="848157"/>
            <a:chOff x="682489" y="3026375"/>
            <a:chExt cx="4037235" cy="84815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1383990" y="3353834"/>
                  <a:ext cx="7880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3990" y="3353834"/>
                  <a:ext cx="788036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5" name="Rectangle 54"/>
            <p:cNvSpPr/>
            <p:nvPr/>
          </p:nvSpPr>
          <p:spPr>
            <a:xfrm>
              <a:off x="1307512" y="3200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3127481" y="3353834"/>
                  <a:ext cx="7933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7481" y="3353834"/>
                  <a:ext cx="793359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Rectangle 56"/>
            <p:cNvSpPr/>
            <p:nvPr/>
          </p:nvSpPr>
          <p:spPr>
            <a:xfrm>
              <a:off x="3051003" y="320040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Arrow Connector 57"/>
            <p:cNvCxnSpPr>
              <a:stCxn id="55" idx="3"/>
              <a:endCxn id="57" idx="1"/>
            </p:cNvCxnSpPr>
            <p:nvPr/>
          </p:nvCxnSpPr>
          <p:spPr>
            <a:xfrm>
              <a:off x="2298112" y="3537466"/>
              <a:ext cx="7528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4024854" y="3537787"/>
              <a:ext cx="47851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4024854" y="3026375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4854" y="3026375"/>
                  <a:ext cx="6948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682489" y="302637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489" y="3026375"/>
                  <a:ext cx="700192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3" name="Straight Arrow Connector 62"/>
            <p:cNvCxnSpPr>
              <a:endCxn id="55" idx="1"/>
            </p:cNvCxnSpPr>
            <p:nvPr/>
          </p:nvCxnSpPr>
          <p:spPr>
            <a:xfrm>
              <a:off x="797296" y="3537466"/>
              <a:ext cx="51021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2352114" y="3049425"/>
                  <a:ext cx="7496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𝑀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2114" y="3049425"/>
                  <a:ext cx="749692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46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276600" y="-2"/>
            <a:ext cx="243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Block Diagram</a:t>
            </a:r>
            <a:r>
              <a:rPr lang="en-US" dirty="0">
                <a:latin typeface="Arial" charset="0"/>
              </a:rPr>
              <a:t>s</a:t>
            </a:r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714" y="62126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Definition:</a:t>
            </a:r>
            <a:endParaRPr lang="en-US" sz="18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80702" y="621268"/>
            <a:ext cx="7106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A block diagram of a system is a pictorial representation of the functions performed by each component and of the flow of signals</a:t>
            </a:r>
            <a:endParaRPr lang="en-US" sz="1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1" y="1524000"/>
            <a:ext cx="830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All system variables are linked to each other thru functional blocks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Functional block (or simply blocks) is a symbol for the mathematical operation on the input signal to the block that produces the output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The transfer function of a component is usually entered in the block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Blocks are connected by arrows to indicate signal flow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Dimensions of the output signal from the block are the dimensions of the input multiplied by the dimensions of the transfer function in that block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18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5435" y="0"/>
            <a:ext cx="6680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Block Diagram of a Closed Loop system </a:t>
            </a:r>
            <a:endParaRPr lang="en-US" sz="2800" dirty="0">
              <a:latin typeface="+mj-lt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17714" y="1147178"/>
            <a:ext cx="3767616" cy="1436132"/>
            <a:chOff x="2285999" y="3669268"/>
            <a:chExt cx="3767616" cy="14361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182458" y="403860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2458" y="403860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5238813" y="366926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38813" y="366926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285999" y="370153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5999" y="370153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333285" y="370220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33285" y="370220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4105980" y="388516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5096580" y="422223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286000" y="424293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3009900" y="403860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3390900" y="422223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575097" y="422223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3200400" y="5105400"/>
              <a:ext cx="237469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3200400" y="441960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2810282" y="385393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856283" y="429709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49205" y="1411705"/>
                <a:ext cx="474360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fed back to the summation point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compared to reference input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𝑅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product of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𝐺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and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endParaRPr lang="en-US" sz="1400" b="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205" y="1411705"/>
                <a:ext cx="4743606" cy="738664"/>
              </a:xfrm>
              <a:prstGeom prst="rect">
                <a:avLst/>
              </a:prstGeom>
              <a:blipFill rotWithShape="1">
                <a:blip r:embed="rId6"/>
                <a:stretch>
                  <a:fillRect l="-257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0244" y="2979025"/>
                <a:ext cx="64740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𝐸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but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also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that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hence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say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44" y="2979025"/>
                <a:ext cx="6474015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1328" y="3383377"/>
                <a:ext cx="7585410" cy="4031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Thus have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+</m:t>
                    </m:r>
                    <m:r>
                      <a:rPr lang="en-US" sz="1800" b="0" i="1" smtClean="0">
                        <a:latin typeface="Cambria Math"/>
                      </a:rPr>
                      <m:t>𝐺𝐶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or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1+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𝐺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thus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closed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−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loop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relationship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is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28" y="3383377"/>
                <a:ext cx="7585410" cy="403124"/>
              </a:xfrm>
              <a:prstGeom prst="rect">
                <a:avLst/>
              </a:prstGeom>
              <a:blipFill rotWithShape="1">
                <a:blip r:embed="rId8"/>
                <a:stretch>
                  <a:fillRect l="-643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8212" y="4131135"/>
                <a:ext cx="2860014" cy="659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𝐶𝐿</m:t>
                          </m:r>
                        </m:sub>
                      </m:sSub>
                      <m:r>
                        <a:rPr lang="en-US" sz="1800" i="1">
                          <a:latin typeface="Cambria Math"/>
                          <a:ea typeface="Cambria Math"/>
                        </a:rPr>
                        <m:t>≜</m:t>
                      </m:r>
                      <m:f>
                        <m:fPr>
                          <m:ctrlPr>
                            <a:rPr lang="en-US" sz="18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output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input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12" y="4131135"/>
                <a:ext cx="2860014" cy="65934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5847490" y="3900453"/>
            <a:ext cx="2585414" cy="890030"/>
            <a:chOff x="3514853" y="4953000"/>
            <a:chExt cx="2585414" cy="8900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4429454" y="5322332"/>
                  <a:ext cx="894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𝐶𝐿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9454" y="5322332"/>
                  <a:ext cx="894026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5405397" y="4953000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5397" y="4953000"/>
                  <a:ext cx="694870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3514853" y="495300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4853" y="4953000"/>
                  <a:ext cx="701089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Rectangle 34"/>
            <p:cNvSpPr/>
            <p:nvPr/>
          </p:nvSpPr>
          <p:spPr>
            <a:xfrm>
              <a:off x="4352976" y="5168898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Arrow Connector 35"/>
            <p:cNvCxnSpPr>
              <a:stCxn id="35" idx="3"/>
            </p:cNvCxnSpPr>
            <p:nvPr/>
          </p:nvCxnSpPr>
          <p:spPr>
            <a:xfrm>
              <a:off x="5343576" y="5505964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3592083" y="5526666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3341231" y="4254092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86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117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Open-Loop Transfer Function (OLTF)</a:t>
            </a:r>
            <a:endParaRPr lang="en-US" sz="2800" dirty="0">
              <a:latin typeface="+mj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41553" y="769252"/>
            <a:ext cx="3767616" cy="1767364"/>
            <a:chOff x="217714" y="1147178"/>
            <a:chExt cx="3767616" cy="17673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2037695" y="136307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3028295" y="170014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17715" y="172084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941615" y="151651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1322615" y="170014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506812" y="170014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132115" y="189751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41997" y="13318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7998" y="17750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037695" y="224041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endCxn id="38" idx="3"/>
            </p:cNvCxnSpPr>
            <p:nvPr/>
          </p:nvCxnSpPr>
          <p:spPr>
            <a:xfrm flipH="1">
              <a:off x="3028295" y="2577476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38" idx="1"/>
            </p:cNvCxnSpPr>
            <p:nvPr/>
          </p:nvCxnSpPr>
          <p:spPr>
            <a:xfrm flipH="1">
              <a:off x="1132115" y="2577476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𝐵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49205" y="843076"/>
                <a:ext cx="474360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fed back to the summation point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compared to reference input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𝑅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product of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𝐺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and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endParaRPr lang="en-US" sz="1400" b="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205" y="843076"/>
                <a:ext cx="4743606" cy="738664"/>
              </a:xfrm>
              <a:prstGeom prst="rect">
                <a:avLst/>
              </a:prstGeom>
              <a:blipFill rotWithShape="1">
                <a:blip r:embed="rId8"/>
                <a:stretch>
                  <a:fillRect l="-257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49205" y="1606753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Additionally</a:t>
            </a:r>
            <a:endParaRPr lang="en-US" sz="1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70976" y="2015918"/>
                <a:ext cx="430053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Feedback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𝐵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Feedback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𝐻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OLTF is ratio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𝐵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to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actuating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error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signal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b="0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76" y="2015918"/>
                <a:ext cx="4300536" cy="738664"/>
              </a:xfrm>
              <a:prstGeom prst="rect">
                <a:avLst/>
              </a:prstGeom>
              <a:blipFill rotWithShape="1">
                <a:blip r:embed="rId9"/>
                <a:stretch>
                  <a:fillRect l="-142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88099" y="3118432"/>
                <a:ext cx="28213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𝐵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𝐻𝐶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and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099" y="3118432"/>
                <a:ext cx="2821349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302184" y="2981687"/>
                <a:ext cx="2609945" cy="757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OLTF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𝐸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𝐻𝐶</m:t>
                          </m:r>
                        </m:num>
                        <m:den>
                          <m:f>
                            <m:fPr>
                              <m:type m:val="skw"/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𝐺</m:t>
                              </m:r>
                            </m:den>
                          </m:f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𝐺𝐻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184" y="2981687"/>
                <a:ext cx="2609945" cy="75745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019370" y="3118432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Hence</a:t>
            </a:r>
            <a:endParaRPr lang="en-US" sz="1800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88838" y="4048780"/>
            <a:ext cx="6564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Feed-Forward Transfer Function (FFTF)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73254" y="4734580"/>
                <a:ext cx="7378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800" dirty="0" smtClean="0">
                    <a:latin typeface="+mj-lt"/>
                  </a:rPr>
                  <a:t>FFTF is the ratio of the output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</a:rPr>
                      <m:t>)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to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actuating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error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signal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a:rPr lang="en-US" sz="1800" b="0" i="1" smtClean="0">
                        <a:latin typeface="Cambria Math"/>
                      </a:rPr>
                      <m:t>𝐸</m:t>
                    </m:r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54" y="4734580"/>
                <a:ext cx="7378751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495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7461" y="5191780"/>
                <a:ext cx="202318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FFTF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𝐸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𝑠</m:t>
                      </m:r>
                      <m:r>
                        <a:rPr lang="en-US" sz="1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461" y="5191780"/>
                <a:ext cx="2023183" cy="61093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6208" y="5953780"/>
                <a:ext cx="54884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800" dirty="0" smtClean="0"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=1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then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OLTF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and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FFTF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are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same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08" y="5953780"/>
                <a:ext cx="5488490" cy="369332"/>
              </a:xfrm>
              <a:prstGeom prst="rect">
                <a:avLst/>
              </a:prstGeom>
              <a:blipFill rotWithShape="1">
                <a:blip r:embed="rId14"/>
                <a:stretch>
                  <a:fillRect l="-666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904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338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Closed-Loop Transfer Function (CLTF)</a:t>
            </a:r>
            <a:endParaRPr lang="en-US" sz="2800" dirty="0">
              <a:latin typeface="+mj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667000" y="698058"/>
            <a:ext cx="3767616" cy="1767364"/>
            <a:chOff x="217714" y="1147178"/>
            <a:chExt cx="3767616" cy="17673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2037695" y="136307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3028295" y="170014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17715" y="172084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941615" y="151651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1322615" y="170014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506812" y="170014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132115" y="189751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41997" y="13318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7998" y="17750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037695" y="224041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endCxn id="38" idx="3"/>
            </p:cNvCxnSpPr>
            <p:nvPr/>
          </p:nvCxnSpPr>
          <p:spPr>
            <a:xfrm flipH="1">
              <a:off x="3028295" y="2577476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38" idx="1"/>
            </p:cNvCxnSpPr>
            <p:nvPr/>
          </p:nvCxnSpPr>
          <p:spPr>
            <a:xfrm flipH="1">
              <a:off x="1132115" y="2577476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𝐵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0737" y="2776248"/>
                <a:ext cx="30765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and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𝐸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1800" b="0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37" y="2776248"/>
                <a:ext cx="3076547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54646" y="2776248"/>
                <a:ext cx="39699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also have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𝐵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𝐻𝐶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hence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𝐸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𝑅</m:t>
                    </m:r>
                    <m:r>
                      <a:rPr lang="en-US" sz="1800" b="0" i="1" smtClean="0">
                        <a:latin typeface="Cambria Math"/>
                      </a:rPr>
                      <m:t>−</m:t>
                    </m:r>
                    <m:r>
                      <a:rPr lang="en-US" sz="1800" b="0" i="1" smtClean="0">
                        <a:latin typeface="Cambria Math"/>
                      </a:rPr>
                      <m:t>𝐻𝐶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4646" y="2776248"/>
                <a:ext cx="3969933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138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2299" y="3187167"/>
                <a:ext cx="87023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Eliminating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𝐸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from these equations yields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𝐻𝐶</m:t>
                        </m:r>
                      </m:e>
                    </m:d>
                  </m:oMath>
                </a14:m>
                <a:r>
                  <a:rPr lang="en-US" sz="1800" dirty="0" smtClean="0">
                    <a:latin typeface="+mj-lt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1+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𝐺𝐻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hence:</a:t>
                </a:r>
                <a:endParaRPr lang="en-US" sz="18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299" y="3187167"/>
                <a:ext cx="8702319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631" t="-8333" r="-42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9962" y="3900924"/>
                <a:ext cx="2301271" cy="617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CLTF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𝐺𝐻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962" y="3900924"/>
                <a:ext cx="2301271" cy="61734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4963638" y="3764583"/>
            <a:ext cx="3473434" cy="890030"/>
            <a:chOff x="4184874" y="3738201"/>
            <a:chExt cx="3473434" cy="8900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5007499" y="3965466"/>
                  <a:ext cx="1919500" cy="6173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𝐶𝐿</m:t>
                            </m:r>
                          </m:sub>
                        </m:sSub>
                        <m:d>
                          <m:d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sz="18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</a:rPr>
                              <m:t>1+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𝐺𝐻</m:t>
                            </m:r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7499" y="3965466"/>
                  <a:ext cx="1919500" cy="617348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6963438" y="3738201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3438" y="3738201"/>
                  <a:ext cx="694870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4184874" y="3738201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874" y="3738201"/>
                  <a:ext cx="701089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Rectangle 52"/>
            <p:cNvSpPr/>
            <p:nvPr/>
          </p:nvSpPr>
          <p:spPr>
            <a:xfrm>
              <a:off x="5022997" y="3954099"/>
              <a:ext cx="1904002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6926999" y="4310833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4262104" y="431186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2848544" y="4141796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33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1815</TotalTime>
  <Words>1450</Words>
  <Application>Microsoft Office PowerPoint</Application>
  <PresentationFormat>On-screen Show (4:3)</PresentationFormat>
  <Paragraphs>237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72</cp:revision>
  <dcterms:created xsi:type="dcterms:W3CDTF">2005-01-17T21:14:09Z</dcterms:created>
  <dcterms:modified xsi:type="dcterms:W3CDTF">2019-01-01T17:41:48Z</dcterms:modified>
</cp:coreProperties>
</file>