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5"/>
  </p:handoutMasterIdLst>
  <p:sldIdLst>
    <p:sldId id="263" r:id="rId2"/>
    <p:sldId id="288" r:id="rId3"/>
    <p:sldId id="289" r:id="rId4"/>
    <p:sldId id="290" r:id="rId5"/>
    <p:sldId id="291" r:id="rId6"/>
    <p:sldId id="275" r:id="rId7"/>
    <p:sldId id="281" r:id="rId8"/>
    <p:sldId id="282" r:id="rId9"/>
    <p:sldId id="283" r:id="rId10"/>
    <p:sldId id="284" r:id="rId11"/>
    <p:sldId id="285" r:id="rId12"/>
    <p:sldId id="286" r:id="rId13"/>
    <p:sldId id="287" r:id="rId14"/>
  </p:sldIdLst>
  <p:sldSz cx="9144000" cy="6858000" type="screen4x3"/>
  <p:notesSz cx="6858000" cy="11887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6081" autoAdjust="0"/>
    <p:restoredTop sz="90929"/>
  </p:normalViewPr>
  <p:slideViewPr>
    <p:cSldViewPr>
      <p:cViewPr varScale="1">
        <p:scale>
          <a:sx n="88" d="100"/>
          <a:sy n="88" d="100"/>
        </p:scale>
        <p:origin x="-61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59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59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11293475"/>
            <a:ext cx="2971800" cy="59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11293475"/>
            <a:ext cx="2971800" cy="59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1A1C822-C3F8-4525-9F9D-9D9656429F9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2641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B1E98A-6F7D-44AA-9C81-D6B84841997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745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0F2D89-848B-427E-8193-C49A014B1B2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4884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42AFF6-375E-46F5-B08A-3C32272A956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876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A428FF-3EB8-4C53-B9AA-90BA0061612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1538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3CF4F0-DCE1-4906-AF53-7B0641E432C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7433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9722A3-DFC9-4651-8703-5AD493AAD5C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0598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0B8A56-2AD8-472F-92C2-E2575A9FC72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9201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E1B175-DF2C-4F87-A29C-048BAAF143B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6571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8BF78C-8296-4887-9F00-335253B304E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0155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1BDA14-80EE-4842-B291-F2E5917C00A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3303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2EDDE1-77F6-45D9-A02E-2BA9C6E0489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181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3605B85-BCC6-417B-A80B-0D90309ECF36}" type="slidenum">
              <a:rPr lang="en-US">
                <a:solidFill>
                  <a:srgbClr val="000000"/>
                </a:solidFill>
                <a:latin typeface="Arial" charset="0"/>
              </a:rPr>
              <a:pPr/>
              <a:t>‹#›</a:t>
            </a:fld>
            <a:endParaRPr lang="en-US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3337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12" Type="http://schemas.openxmlformats.org/officeDocument/2006/relationships/image" Target="../media/image48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2.png"/><Relationship Id="rId11" Type="http://schemas.openxmlformats.org/officeDocument/2006/relationships/image" Target="../media/image47.png"/><Relationship Id="rId5" Type="http://schemas.openxmlformats.org/officeDocument/2006/relationships/image" Target="../media/image41.png"/><Relationship Id="rId10" Type="http://schemas.openxmlformats.org/officeDocument/2006/relationships/image" Target="../media/image46.png"/><Relationship Id="rId4" Type="http://schemas.openxmlformats.org/officeDocument/2006/relationships/image" Target="../media/image40.png"/><Relationship Id="rId9" Type="http://schemas.openxmlformats.org/officeDocument/2006/relationships/image" Target="../media/image45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png"/><Relationship Id="rId3" Type="http://schemas.openxmlformats.org/officeDocument/2006/relationships/image" Target="../media/image50.png"/><Relationship Id="rId7" Type="http://schemas.openxmlformats.org/officeDocument/2006/relationships/image" Target="../media/image54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3.png"/><Relationship Id="rId11" Type="http://schemas.openxmlformats.org/officeDocument/2006/relationships/image" Target="../media/image58.png"/><Relationship Id="rId5" Type="http://schemas.openxmlformats.org/officeDocument/2006/relationships/image" Target="../media/image52.png"/><Relationship Id="rId10" Type="http://schemas.openxmlformats.org/officeDocument/2006/relationships/image" Target="../media/image57.png"/><Relationship Id="rId4" Type="http://schemas.openxmlformats.org/officeDocument/2006/relationships/image" Target="../media/image51.png"/><Relationship Id="rId9" Type="http://schemas.openxmlformats.org/officeDocument/2006/relationships/image" Target="../media/image56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png"/><Relationship Id="rId13" Type="http://schemas.openxmlformats.org/officeDocument/2006/relationships/image" Target="../media/image70.png"/><Relationship Id="rId18" Type="http://schemas.openxmlformats.org/officeDocument/2006/relationships/image" Target="../media/image75.png"/><Relationship Id="rId3" Type="http://schemas.openxmlformats.org/officeDocument/2006/relationships/image" Target="../media/image60.png"/><Relationship Id="rId21" Type="http://schemas.openxmlformats.org/officeDocument/2006/relationships/image" Target="../media/image78.png"/><Relationship Id="rId7" Type="http://schemas.openxmlformats.org/officeDocument/2006/relationships/image" Target="../media/image64.png"/><Relationship Id="rId12" Type="http://schemas.openxmlformats.org/officeDocument/2006/relationships/image" Target="../media/image69.png"/><Relationship Id="rId17" Type="http://schemas.openxmlformats.org/officeDocument/2006/relationships/image" Target="../media/image74.png"/><Relationship Id="rId2" Type="http://schemas.openxmlformats.org/officeDocument/2006/relationships/image" Target="../media/image59.png"/><Relationship Id="rId16" Type="http://schemas.openxmlformats.org/officeDocument/2006/relationships/image" Target="../media/image73.png"/><Relationship Id="rId20" Type="http://schemas.openxmlformats.org/officeDocument/2006/relationships/image" Target="../media/image7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3.png"/><Relationship Id="rId11" Type="http://schemas.openxmlformats.org/officeDocument/2006/relationships/image" Target="../media/image68.png"/><Relationship Id="rId5" Type="http://schemas.openxmlformats.org/officeDocument/2006/relationships/image" Target="../media/image62.png"/><Relationship Id="rId15" Type="http://schemas.openxmlformats.org/officeDocument/2006/relationships/image" Target="../media/image72.png"/><Relationship Id="rId10" Type="http://schemas.openxmlformats.org/officeDocument/2006/relationships/image" Target="../media/image67.png"/><Relationship Id="rId19" Type="http://schemas.openxmlformats.org/officeDocument/2006/relationships/image" Target="../media/image76.png"/><Relationship Id="rId4" Type="http://schemas.openxmlformats.org/officeDocument/2006/relationships/image" Target="../media/image61.png"/><Relationship Id="rId9" Type="http://schemas.openxmlformats.org/officeDocument/2006/relationships/image" Target="../media/image66.png"/><Relationship Id="rId14" Type="http://schemas.openxmlformats.org/officeDocument/2006/relationships/image" Target="../media/image71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png"/><Relationship Id="rId13" Type="http://schemas.openxmlformats.org/officeDocument/2006/relationships/image" Target="../media/image74.png"/><Relationship Id="rId18" Type="http://schemas.openxmlformats.org/officeDocument/2006/relationships/image" Target="../media/image86.png"/><Relationship Id="rId3" Type="http://schemas.openxmlformats.org/officeDocument/2006/relationships/image" Target="../media/image65.png"/><Relationship Id="rId7" Type="http://schemas.openxmlformats.org/officeDocument/2006/relationships/image" Target="../media/image69.png"/><Relationship Id="rId12" Type="http://schemas.openxmlformats.org/officeDocument/2006/relationships/image" Target="../media/image81.png"/><Relationship Id="rId17" Type="http://schemas.openxmlformats.org/officeDocument/2006/relationships/image" Target="../media/image85.png"/><Relationship Id="rId2" Type="http://schemas.openxmlformats.org/officeDocument/2006/relationships/image" Target="../media/image64.png"/><Relationship Id="rId16" Type="http://schemas.openxmlformats.org/officeDocument/2006/relationships/image" Target="../media/image8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8.png"/><Relationship Id="rId11" Type="http://schemas.openxmlformats.org/officeDocument/2006/relationships/image" Target="../media/image80.png"/><Relationship Id="rId5" Type="http://schemas.openxmlformats.org/officeDocument/2006/relationships/image" Target="../media/image67.png"/><Relationship Id="rId15" Type="http://schemas.openxmlformats.org/officeDocument/2006/relationships/image" Target="../media/image83.png"/><Relationship Id="rId10" Type="http://schemas.openxmlformats.org/officeDocument/2006/relationships/image" Target="../media/image79.png"/><Relationship Id="rId19" Type="http://schemas.openxmlformats.org/officeDocument/2006/relationships/image" Target="../media/image87.png"/><Relationship Id="rId4" Type="http://schemas.openxmlformats.org/officeDocument/2006/relationships/image" Target="../media/image66.png"/><Relationship Id="rId9" Type="http://schemas.openxmlformats.org/officeDocument/2006/relationships/image" Target="../media/image71.png"/><Relationship Id="rId14" Type="http://schemas.openxmlformats.org/officeDocument/2006/relationships/image" Target="../media/image8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1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20.png"/><Relationship Id="rId2" Type="http://schemas.openxmlformats.org/officeDocument/2006/relationships/image" Target="../media/image10.png"/><Relationship Id="rId16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5" Type="http://schemas.openxmlformats.org/officeDocument/2006/relationships/image" Target="../media/image2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Relationship Id="rId14" Type="http://schemas.openxmlformats.org/officeDocument/2006/relationships/image" Target="../media/image2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Relationship Id="rId9" Type="http://schemas.openxmlformats.org/officeDocument/2006/relationships/image" Target="../media/image3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0.png"/><Relationship Id="rId3" Type="http://schemas.openxmlformats.org/officeDocument/2006/relationships/image" Target="../media/image210.png"/><Relationship Id="rId7" Type="http://schemas.openxmlformats.org/officeDocument/2006/relationships/image" Target="../media/image610.png"/><Relationship Id="rId12" Type="http://schemas.openxmlformats.org/officeDocument/2006/relationships/image" Target="../media/image111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10.png"/><Relationship Id="rId11" Type="http://schemas.openxmlformats.org/officeDocument/2006/relationships/image" Target="../media/image100.png"/><Relationship Id="rId5" Type="http://schemas.openxmlformats.org/officeDocument/2006/relationships/image" Target="../media/image410.png"/><Relationship Id="rId10" Type="http://schemas.openxmlformats.org/officeDocument/2006/relationships/image" Target="../media/image90.png"/><Relationship Id="rId4" Type="http://schemas.openxmlformats.org/officeDocument/2006/relationships/image" Target="../media/image310.png"/><Relationship Id="rId9" Type="http://schemas.openxmlformats.org/officeDocument/2006/relationships/image" Target="../media/image8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0.png"/><Relationship Id="rId13" Type="http://schemas.openxmlformats.org/officeDocument/2006/relationships/image" Target="../media/image230.png"/><Relationship Id="rId3" Type="http://schemas.openxmlformats.org/officeDocument/2006/relationships/image" Target="../media/image130.png"/><Relationship Id="rId7" Type="http://schemas.openxmlformats.org/officeDocument/2006/relationships/image" Target="../media/image170.png"/><Relationship Id="rId12" Type="http://schemas.openxmlformats.org/officeDocument/2006/relationships/image" Target="../media/image220.png"/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0.png"/><Relationship Id="rId11" Type="http://schemas.openxmlformats.org/officeDocument/2006/relationships/image" Target="../media/image211.png"/><Relationship Id="rId5" Type="http://schemas.openxmlformats.org/officeDocument/2006/relationships/image" Target="../media/image150.png"/><Relationship Id="rId10" Type="http://schemas.openxmlformats.org/officeDocument/2006/relationships/image" Target="../media/image200.png"/><Relationship Id="rId4" Type="http://schemas.openxmlformats.org/officeDocument/2006/relationships/image" Target="../media/image140.png"/><Relationship Id="rId9" Type="http://schemas.openxmlformats.org/officeDocument/2006/relationships/image" Target="../media/image190.png"/><Relationship Id="rId14" Type="http://schemas.openxmlformats.org/officeDocument/2006/relationships/image" Target="../media/image24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1.png"/><Relationship Id="rId13" Type="http://schemas.openxmlformats.org/officeDocument/2006/relationships/image" Target="../media/image36.png"/><Relationship Id="rId3" Type="http://schemas.openxmlformats.org/officeDocument/2006/relationships/image" Target="../media/image260.png"/><Relationship Id="rId7" Type="http://schemas.openxmlformats.org/officeDocument/2006/relationships/image" Target="../media/image300.png"/><Relationship Id="rId12" Type="http://schemas.openxmlformats.org/officeDocument/2006/relationships/image" Target="../media/image35.png"/><Relationship Id="rId2" Type="http://schemas.openxmlformats.org/officeDocument/2006/relationships/image" Target="../media/image25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90.png"/><Relationship Id="rId11" Type="http://schemas.openxmlformats.org/officeDocument/2006/relationships/image" Target="../media/image340.png"/><Relationship Id="rId5" Type="http://schemas.openxmlformats.org/officeDocument/2006/relationships/image" Target="../media/image280.png"/><Relationship Id="rId10" Type="http://schemas.openxmlformats.org/officeDocument/2006/relationships/image" Target="../media/image330.png"/><Relationship Id="rId4" Type="http://schemas.openxmlformats.org/officeDocument/2006/relationships/image" Target="../media/image270.png"/><Relationship Id="rId9" Type="http://schemas.openxmlformats.org/officeDocument/2006/relationships/image" Target="../media/image320.png"/><Relationship Id="rId14" Type="http://schemas.openxmlformats.org/officeDocument/2006/relationships/image" Target="../media/image3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  <a:cs typeface="Arial" charset="0"/>
              </a:rPr>
              <a:t>© </a:t>
            </a:r>
            <a:r>
              <a:rPr lang="en-US" sz="1400" dirty="0">
                <a:solidFill>
                  <a:srgbClr val="000000"/>
                </a:solidFill>
              </a:rPr>
              <a:t>Copyright Paul </a:t>
            </a:r>
            <a:r>
              <a:rPr lang="en-US" sz="1400" dirty="0" smtClean="0">
                <a:solidFill>
                  <a:srgbClr val="000000"/>
                </a:solidFill>
              </a:rPr>
              <a:t>Oh</a:t>
            </a:r>
            <a:endParaRPr lang="en-US" sz="1400" dirty="0">
              <a:solidFill>
                <a:srgbClr val="000000"/>
              </a:solidFill>
            </a:endParaRPr>
          </a:p>
        </p:txBody>
      </p:sp>
      <p:grpSp>
        <p:nvGrpSpPr>
          <p:cNvPr id="67" name="Group 66"/>
          <p:cNvGrpSpPr/>
          <p:nvPr/>
        </p:nvGrpSpPr>
        <p:grpSpPr>
          <a:xfrm>
            <a:off x="626556" y="985150"/>
            <a:ext cx="3849374" cy="1551466"/>
            <a:chOff x="626556" y="985150"/>
            <a:chExt cx="3849374" cy="1551466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" name="TextBox 7"/>
                <p:cNvSpPr txBox="1"/>
                <p:nvPr/>
              </p:nvSpPr>
              <p:spPr>
                <a:xfrm>
                  <a:off x="2138012" y="1138584"/>
                  <a:ext cx="78803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38012" y="1138584"/>
                  <a:ext cx="788036" cy="369332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" name="TextBox 8"/>
                <p:cNvSpPr txBox="1"/>
                <p:nvPr/>
              </p:nvSpPr>
              <p:spPr>
                <a:xfrm>
                  <a:off x="3781060" y="1354293"/>
                  <a:ext cx="69487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𝐶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9" name="Text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81060" y="1354293"/>
                  <a:ext cx="694870" cy="36933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1" name="TextBox 10"/>
                <p:cNvSpPr txBox="1"/>
                <p:nvPr/>
              </p:nvSpPr>
              <p:spPr>
                <a:xfrm>
                  <a:off x="626556" y="1354293"/>
                  <a:ext cx="70019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𝐸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11" name="TextBox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6556" y="1354293"/>
                  <a:ext cx="700192" cy="36933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2" name="Rectangle 11"/>
            <p:cNvSpPr/>
            <p:nvPr/>
          </p:nvSpPr>
          <p:spPr>
            <a:xfrm>
              <a:off x="2061534" y="985150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>
              <a:off x="3889237" y="1774692"/>
              <a:ext cx="478517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>
              <a:off x="1337634" y="2227155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Oval 14"/>
            <p:cNvSpPr/>
            <p:nvPr/>
          </p:nvSpPr>
          <p:spPr>
            <a:xfrm>
              <a:off x="3508237" y="1584192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>
              <a:off x="1346454" y="1322216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H="1">
              <a:off x="3065868" y="2227155"/>
              <a:ext cx="632869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V="1">
              <a:off x="3698737" y="1965192"/>
              <a:ext cx="0" cy="261963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3729578" y="1133777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1" name="TextBox 20"/>
                <p:cNvSpPr txBox="1"/>
                <p:nvPr/>
              </p:nvSpPr>
              <p:spPr>
                <a:xfrm>
                  <a:off x="2138012" y="2015918"/>
                  <a:ext cx="79335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21" name="TextBox 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38012" y="2015918"/>
                  <a:ext cx="793359" cy="3693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2" name="Rectangle 21"/>
            <p:cNvSpPr/>
            <p:nvPr/>
          </p:nvSpPr>
          <p:spPr>
            <a:xfrm>
              <a:off x="2061534" y="1862484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" name="Straight Connector 23"/>
            <p:cNvCxnSpPr/>
            <p:nvPr/>
          </p:nvCxnSpPr>
          <p:spPr>
            <a:xfrm flipH="1" flipV="1">
              <a:off x="3032558" y="1322216"/>
              <a:ext cx="666179" cy="103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endCxn id="15" idx="0"/>
            </p:cNvCxnSpPr>
            <p:nvPr/>
          </p:nvCxnSpPr>
          <p:spPr>
            <a:xfrm>
              <a:off x="3698737" y="1318443"/>
              <a:ext cx="0" cy="265749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3729578" y="1853016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cxnSp>
          <p:nvCxnSpPr>
            <p:cNvPr id="46" name="Straight Connector 45"/>
            <p:cNvCxnSpPr/>
            <p:nvPr/>
          </p:nvCxnSpPr>
          <p:spPr>
            <a:xfrm>
              <a:off x="1346454" y="1318443"/>
              <a:ext cx="0" cy="9087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flipH="1">
              <a:off x="762000" y="1772799"/>
              <a:ext cx="575634" cy="189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6" name="Group 65"/>
          <p:cNvGrpSpPr/>
          <p:nvPr/>
        </p:nvGrpSpPr>
        <p:grpSpPr>
          <a:xfrm>
            <a:off x="682489" y="3026375"/>
            <a:ext cx="4037235" cy="848157"/>
            <a:chOff x="682489" y="3026375"/>
            <a:chExt cx="4037235" cy="848157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4" name="TextBox 53"/>
                <p:cNvSpPr txBox="1"/>
                <p:nvPr/>
              </p:nvSpPr>
              <p:spPr>
                <a:xfrm>
                  <a:off x="1383990" y="3353834"/>
                  <a:ext cx="78803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54" name="TextBox 5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83990" y="3353834"/>
                  <a:ext cx="788036" cy="369332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5" name="Rectangle 54"/>
            <p:cNvSpPr/>
            <p:nvPr/>
          </p:nvSpPr>
          <p:spPr>
            <a:xfrm>
              <a:off x="1307512" y="3200400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6" name="TextBox 55"/>
                <p:cNvSpPr txBox="1"/>
                <p:nvPr/>
              </p:nvSpPr>
              <p:spPr>
                <a:xfrm>
                  <a:off x="3127481" y="3353834"/>
                  <a:ext cx="79335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56" name="TextBox 5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27481" y="3353834"/>
                  <a:ext cx="793359" cy="369332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7" name="Rectangle 56"/>
            <p:cNvSpPr/>
            <p:nvPr/>
          </p:nvSpPr>
          <p:spPr>
            <a:xfrm>
              <a:off x="3051003" y="3200400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8" name="Straight Arrow Connector 57"/>
            <p:cNvCxnSpPr>
              <a:stCxn id="55" idx="3"/>
              <a:endCxn id="57" idx="1"/>
            </p:cNvCxnSpPr>
            <p:nvPr/>
          </p:nvCxnSpPr>
          <p:spPr>
            <a:xfrm>
              <a:off x="2298112" y="3537466"/>
              <a:ext cx="752891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/>
            <p:nvPr/>
          </p:nvCxnSpPr>
          <p:spPr>
            <a:xfrm>
              <a:off x="4024854" y="3537787"/>
              <a:ext cx="478517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1" name="TextBox 60"/>
                <p:cNvSpPr txBox="1"/>
                <p:nvPr/>
              </p:nvSpPr>
              <p:spPr>
                <a:xfrm>
                  <a:off x="4024854" y="3026375"/>
                  <a:ext cx="69487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𝐶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61" name="TextBox 6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24854" y="3026375"/>
                  <a:ext cx="694870" cy="369332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2" name="TextBox 61"/>
                <p:cNvSpPr txBox="1"/>
                <p:nvPr/>
              </p:nvSpPr>
              <p:spPr>
                <a:xfrm>
                  <a:off x="682489" y="3026375"/>
                  <a:ext cx="70019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𝐸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62" name="TextBox 6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2489" y="3026375"/>
                  <a:ext cx="700192" cy="369332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63" name="Straight Arrow Connector 62"/>
            <p:cNvCxnSpPr>
              <a:endCxn id="55" idx="1"/>
            </p:cNvCxnSpPr>
            <p:nvPr/>
          </p:nvCxnSpPr>
          <p:spPr>
            <a:xfrm>
              <a:off x="797296" y="3537466"/>
              <a:ext cx="510216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4" name="TextBox 63"/>
                <p:cNvSpPr txBox="1"/>
                <p:nvPr/>
              </p:nvSpPr>
              <p:spPr>
                <a:xfrm>
                  <a:off x="2352114" y="3049425"/>
                  <a:ext cx="74969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𝑀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64" name="TextBox 6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52114" y="3049425"/>
                  <a:ext cx="749692" cy="369332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539436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  <a:cs typeface="Arial" charset="0"/>
              </a:rPr>
              <a:t>© </a:t>
            </a:r>
            <a:r>
              <a:rPr lang="en-US" sz="1400" dirty="0">
                <a:solidFill>
                  <a:srgbClr val="000000"/>
                </a:solidFill>
              </a:rPr>
              <a:t>Copyright Paul </a:t>
            </a:r>
            <a:r>
              <a:rPr lang="en-US" sz="1400" dirty="0" smtClean="0">
                <a:solidFill>
                  <a:srgbClr val="000000"/>
                </a:solidFill>
              </a:rPr>
              <a:t>Oh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36831" y="0"/>
            <a:ext cx="67083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Transfer Function of Cascaded Elements</a:t>
            </a:r>
            <a:endParaRPr lang="en-US" sz="2800" dirty="0"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128658" y="1212216"/>
                <a:ext cx="79335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/>
                            </a:rPr>
                            <m:t>𝐺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800" i="1">
                          <a:latin typeface="Cambria Math"/>
                        </a:rPr>
                        <m:t>(</m:t>
                      </m:r>
                      <m:r>
                        <a:rPr lang="en-US" sz="1800" i="1">
                          <a:latin typeface="Cambria Math"/>
                        </a:rPr>
                        <m:t>𝑠</m:t>
                      </m:r>
                      <m:r>
                        <a:rPr lang="en-US" sz="18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8658" y="1212216"/>
                <a:ext cx="793359" cy="369332"/>
              </a:xfrm>
              <a:prstGeom prst="rect">
                <a:avLst/>
              </a:prstGeom>
              <a:blipFill rotWithShape="1">
                <a:blip r:embed="rId2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1515283" y="1201920"/>
                <a:ext cx="78803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/>
                            </a:rPr>
                            <m:t>𝐺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1800" i="1">
                          <a:latin typeface="Cambria Math"/>
                        </a:rPr>
                        <m:t>(</m:t>
                      </m:r>
                      <m:r>
                        <a:rPr lang="en-US" sz="1800" i="1">
                          <a:latin typeface="Cambria Math"/>
                        </a:rPr>
                        <m:t>𝑠</m:t>
                      </m:r>
                      <m:r>
                        <a:rPr lang="en-US" sz="18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5283" y="1201920"/>
                <a:ext cx="788036" cy="369332"/>
              </a:xfrm>
              <a:prstGeom prst="rect">
                <a:avLst/>
              </a:prstGeom>
              <a:blipFill rotWithShape="1">
                <a:blip r:embed="rId3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2302467" y="874116"/>
                <a:ext cx="79316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/>
                            </a:rPr>
                            <m:t>𝑋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800" i="1">
                          <a:latin typeface="Cambria Math"/>
                        </a:rPr>
                        <m:t>(</m:t>
                      </m:r>
                      <m:r>
                        <a:rPr lang="en-US" sz="1800" i="1">
                          <a:latin typeface="Cambria Math"/>
                        </a:rPr>
                        <m:t>𝑠</m:t>
                      </m:r>
                      <m:r>
                        <a:rPr lang="en-US" sz="18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2467" y="874116"/>
                <a:ext cx="793166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3052180" y="1058782"/>
            <a:ext cx="990600" cy="6741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>
            <a:stCxn id="9" idx="3"/>
          </p:cNvCxnSpPr>
          <p:nvPr/>
        </p:nvCxnSpPr>
        <p:spPr>
          <a:xfrm>
            <a:off x="4042780" y="1395848"/>
            <a:ext cx="957035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2337100" y="1395848"/>
            <a:ext cx="723900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1336831" y="1086072"/>
            <a:ext cx="990600" cy="6741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>
            <a:stCxn id="38" idx="1"/>
          </p:cNvCxnSpPr>
          <p:nvPr/>
        </p:nvCxnSpPr>
        <p:spPr>
          <a:xfrm flipH="1">
            <a:off x="431251" y="1423138"/>
            <a:ext cx="905580" cy="1034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206649" y="865835"/>
                <a:ext cx="79316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/>
                            </a:rPr>
                            <m:t>𝑋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en-US" sz="1800" i="1">
                          <a:latin typeface="Cambria Math"/>
                        </a:rPr>
                        <m:t>(</m:t>
                      </m:r>
                      <m:r>
                        <a:rPr lang="en-US" sz="1800" i="1">
                          <a:latin typeface="Cambria Math"/>
                        </a:rPr>
                        <m:t>𝑠</m:t>
                      </m:r>
                      <m:r>
                        <a:rPr lang="en-US" sz="18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6649" y="865835"/>
                <a:ext cx="793166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31251" y="901406"/>
                <a:ext cx="7878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/>
                            </a:rPr>
                            <m:t>𝑋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1800" i="1">
                          <a:latin typeface="Cambria Math"/>
                        </a:rPr>
                        <m:t>(</m:t>
                      </m:r>
                      <m:r>
                        <a:rPr lang="en-US" sz="1800" i="1">
                          <a:latin typeface="Cambria Math"/>
                        </a:rPr>
                        <m:t>𝑠</m:t>
                      </m:r>
                      <m:r>
                        <a:rPr lang="en-US" sz="18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251" y="901406"/>
                <a:ext cx="787843" cy="369332"/>
              </a:xfrm>
              <a:prstGeom prst="rect">
                <a:avLst/>
              </a:prstGeom>
              <a:blipFill rotWithShape="1">
                <a:blip r:embed="rId6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257800" y="901406"/>
                <a:ext cx="2776658" cy="9706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174625" indent="-174625">
                  <a:buFont typeface="Arial" pitchFamily="34" charset="0"/>
                  <a:buChar char="•"/>
                </a:pPr>
                <a:r>
                  <a:rPr lang="en-US" sz="1400" dirty="0" smtClean="0">
                    <a:latin typeface="+mj-lt"/>
                  </a:rPr>
                  <a:t>Transfer function 1</a:t>
                </a:r>
                <a14:m>
                  <m:oMath xmlns:m="http://schemas.openxmlformats.org/officeDocument/2006/math">
                    <m:r>
                      <a:rPr lang="en-US" sz="1400" b="0" i="0" smtClean="0">
                        <a:latin typeface="Cambria Math"/>
                      </a:rPr>
                      <m:t>: </m:t>
                    </m:r>
                    <m:sSub>
                      <m:sSubPr>
                        <m:ctrlPr>
                          <a:rPr lang="en-US" sz="14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/>
                          </a:rPr>
                          <m:t>𝐺</m:t>
                        </m:r>
                      </m:e>
                      <m:sub>
                        <m:r>
                          <a:rPr lang="en-US" sz="1400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US" sz="14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/>
                          </a:rPr>
                          <m:t>𝑠</m:t>
                        </m:r>
                      </m:e>
                    </m:d>
                    <m:r>
                      <a:rPr lang="en-US" sz="14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4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14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endParaRPr lang="en-US" sz="1400" b="0" dirty="0" smtClean="0">
                  <a:latin typeface="+mj-lt"/>
                </a:endParaRPr>
              </a:p>
              <a:p>
                <a:pPr marL="174625" indent="-174625">
                  <a:buFont typeface="Arial" pitchFamily="34" charset="0"/>
                  <a:buChar char="•"/>
                </a:pPr>
                <a:r>
                  <a:rPr lang="en-US" sz="1400" dirty="0">
                    <a:latin typeface="Arial" pitchFamily="34" charset="0"/>
                    <a:cs typeface="Arial" pitchFamily="34" charset="0"/>
                  </a:rPr>
                  <a:t>Transfer function </a:t>
                </a:r>
                <a14:m>
                  <m:oMath xmlns:m="http://schemas.openxmlformats.org/officeDocument/2006/math">
                    <m:r>
                      <a:rPr lang="en-US" sz="1400" b="0" i="0" smtClean="0">
                        <a:latin typeface="Cambria Math"/>
                      </a:rPr>
                      <m:t>2</m:t>
                    </m:r>
                    <m:r>
                      <a:rPr lang="en-US" sz="1400">
                        <a:latin typeface="Cambria Math"/>
                      </a:rPr>
                      <m:t>: </m:t>
                    </m:r>
                    <m:sSub>
                      <m:sSubPr>
                        <m:ctrlPr>
                          <a:rPr lang="en-US" sz="1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400" i="1">
                            <a:latin typeface="Cambria Math"/>
                          </a:rPr>
                          <m:t>𝐺</m:t>
                        </m:r>
                      </m:e>
                      <m:sub>
                        <m:r>
                          <a:rPr lang="en-US" sz="1400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 i="1">
                            <a:latin typeface="Cambria Math"/>
                          </a:rPr>
                          <m:t>𝑠</m:t>
                        </m:r>
                      </m:e>
                    </m:d>
                    <m:r>
                      <a:rPr lang="en-US" sz="1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400" i="1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/>
                              </a:rPr>
                              <m:t>3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1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endParaRPr lang="en-US" sz="1400" dirty="0"/>
              </a:p>
              <a:p>
                <a:pPr marL="174625" indent="-174625">
                  <a:buFont typeface="Arial" pitchFamily="34" charset="0"/>
                  <a:buChar char="•"/>
                </a:pPr>
                <a:endParaRPr lang="en-US" sz="1400" dirty="0">
                  <a:latin typeface="+mj-lt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901406"/>
                <a:ext cx="2776658" cy="970650"/>
              </a:xfrm>
              <a:prstGeom prst="rect">
                <a:avLst/>
              </a:prstGeom>
              <a:blipFill rotWithShape="1">
                <a:blip r:embed="rId7"/>
                <a:stretch>
                  <a:fillRect l="-4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31251" y="2057400"/>
                <a:ext cx="6780446" cy="5184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 smtClean="0">
                    <a:latin typeface="+mj-lt"/>
                  </a:rPr>
                  <a:t>Then can say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𝐺</m:t>
                    </m:r>
                    <m:d>
                      <m:d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/>
                          </a:rPr>
                          <m:t>𝑠</m:t>
                        </m:r>
                      </m:e>
                    </m:d>
                    <m:r>
                      <a:rPr lang="en-US" sz="18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3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den>
                    </m:f>
                    <m:r>
                      <m:rPr>
                        <m:nor/>
                      </m:rPr>
                      <a:rPr lang="en-US" sz="1800" b="0" i="0" smtClean="0">
                        <a:latin typeface="Arial" pitchFamily="34" charset="0"/>
                        <a:cs typeface="Arial" pitchFamily="34" charset="0"/>
                      </a:rPr>
                      <m:t>now</m:t>
                    </m:r>
                    <m:r>
                      <m:rPr>
                        <m:nor/>
                      </m:rPr>
                      <a:rPr lang="en-US" sz="1800" b="0" i="0" smtClean="0">
                        <a:latin typeface="Arial" pitchFamily="34" charset="0"/>
                        <a:cs typeface="Arial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multiply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top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and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bottom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b</m:t>
                    </m:r>
                    <m:r>
                      <a:rPr lang="en-US" sz="1800" b="0" i="1" smtClean="0">
                        <a:latin typeface="Cambria Math"/>
                      </a:rPr>
                      <m:t>𝑦</m:t>
                    </m:r>
                    <m:r>
                      <a:rPr lang="en-US" sz="1800" b="0" i="1" smtClean="0"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sz="1800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yields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:</m:t>
                    </m:r>
                  </m:oMath>
                </a14:m>
                <a:endParaRPr lang="en-US" sz="1800" dirty="0">
                  <a:latin typeface="+mj-lt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251" y="2057400"/>
                <a:ext cx="6780446" cy="518475"/>
              </a:xfrm>
              <a:prstGeom prst="rect">
                <a:avLst/>
              </a:prstGeom>
              <a:blipFill rotWithShape="1">
                <a:blip r:embed="rId8"/>
                <a:stretch>
                  <a:fillRect l="-809" r="-2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94447" y="2992976"/>
                <a:ext cx="3053593" cy="6562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/>
                        </a:rPr>
                        <m:t>𝐺</m:t>
                      </m:r>
                      <m:d>
                        <m:d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/>
                            </a:rPr>
                            <m:t>𝑠</m:t>
                          </m:r>
                        </m:e>
                      </m:d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8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18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en-US" sz="18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𝐺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sz="18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</m:d>
                      <m:sSub>
                        <m:sSubPr>
                          <m:ctrlPr>
                            <a:rPr lang="en-US" sz="1800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𝐺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𝑠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447" y="2992976"/>
                <a:ext cx="3053593" cy="656205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1" name="Group 40"/>
          <p:cNvGrpSpPr/>
          <p:nvPr/>
        </p:nvGrpSpPr>
        <p:grpSpPr>
          <a:xfrm>
            <a:off x="5545127" y="2767032"/>
            <a:ext cx="3144148" cy="882149"/>
            <a:chOff x="4184873" y="3746082"/>
            <a:chExt cx="3144148" cy="88214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TextBox 41"/>
                <p:cNvSpPr txBox="1"/>
                <p:nvPr/>
              </p:nvSpPr>
              <p:spPr>
                <a:xfrm>
                  <a:off x="5106890" y="4088502"/>
                  <a:ext cx="133825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d>
                          <m:d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latin typeface="Cambria Math"/>
                              </a:rPr>
                              <m:t>𝑠</m:t>
                            </m:r>
                          </m:e>
                        </m:d>
                        <m:sSub>
                          <m:sSub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sz="1800" b="0" i="1" smtClean="0">
                            <a:latin typeface="Cambria Math"/>
                          </a:rPr>
                          <m:t>(</m:t>
                        </m:r>
                        <m:r>
                          <a:rPr lang="en-US" sz="1800" b="0" i="1" smtClean="0">
                            <a:latin typeface="Cambria Math"/>
                          </a:rPr>
                          <m:t>𝑠</m:t>
                        </m:r>
                        <m:r>
                          <a:rPr lang="en-US" sz="1800" b="0" i="1" smtClean="0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42" name="TextBox 4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06890" y="4088502"/>
                  <a:ext cx="1338251" cy="369332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5" name="TextBox 44"/>
                <p:cNvSpPr txBox="1"/>
                <p:nvPr/>
              </p:nvSpPr>
              <p:spPr>
                <a:xfrm>
                  <a:off x="6535855" y="3746082"/>
                  <a:ext cx="79316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3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45" name="TextBox 4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35855" y="3746082"/>
                  <a:ext cx="793166" cy="369332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6" name="TextBox 45"/>
                <p:cNvSpPr txBox="1"/>
                <p:nvPr/>
              </p:nvSpPr>
              <p:spPr>
                <a:xfrm>
                  <a:off x="4184873" y="3793803"/>
                  <a:ext cx="78784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46" name="TextBox 4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84873" y="3793803"/>
                  <a:ext cx="787843" cy="369332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7" name="Rectangle 46"/>
            <p:cNvSpPr/>
            <p:nvPr/>
          </p:nvSpPr>
          <p:spPr>
            <a:xfrm>
              <a:off x="5022997" y="3954099"/>
              <a:ext cx="1422144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8" name="Straight Arrow Connector 47"/>
            <p:cNvCxnSpPr/>
            <p:nvPr/>
          </p:nvCxnSpPr>
          <p:spPr>
            <a:xfrm>
              <a:off x="6445141" y="4311867"/>
              <a:ext cx="676224" cy="1034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/>
            <p:nvPr/>
          </p:nvCxnSpPr>
          <p:spPr>
            <a:xfrm>
              <a:off x="4262104" y="4311867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TextBox 49"/>
          <p:cNvSpPr txBox="1"/>
          <p:nvPr/>
        </p:nvSpPr>
        <p:spPr>
          <a:xfrm>
            <a:off x="3352803" y="3129921"/>
            <a:ext cx="2082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j-lt"/>
              </a:rPr>
              <a:t>Or, pictorially have</a:t>
            </a:r>
            <a:endParaRPr lang="en-US" sz="1800" dirty="0">
              <a:latin typeface="+mj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78183" y="4038600"/>
            <a:ext cx="86365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Assumes input impedance second element is infinite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Assumes output of first element is not affected by connecting to second element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Transfer function of whole systems is thus product of the transfer functions of the individual elements</a:t>
            </a: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803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  <a:cs typeface="Arial" charset="0"/>
              </a:rPr>
              <a:t>© </a:t>
            </a:r>
            <a:r>
              <a:rPr lang="en-US" sz="1400" dirty="0">
                <a:solidFill>
                  <a:srgbClr val="000000"/>
                </a:solidFill>
              </a:rPr>
              <a:t>Copyright Paul </a:t>
            </a:r>
            <a:r>
              <a:rPr lang="en-US" sz="1400" dirty="0" smtClean="0">
                <a:solidFill>
                  <a:srgbClr val="000000"/>
                </a:solidFill>
              </a:rPr>
              <a:t>Oh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10852" y="0"/>
            <a:ext cx="35221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Example: Kuo p. 105</a:t>
            </a:r>
            <a:endParaRPr lang="en-US" sz="2800" dirty="0"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0126" y="521341"/>
            <a:ext cx="5301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Example: Simplify the block diagram shown below</a:t>
            </a:r>
            <a:endParaRPr lang="en-US" sz="1800" dirty="0">
              <a:latin typeface="+mn-lt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91380" y="3310357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Solution: </a:t>
            </a:r>
            <a:endParaRPr lang="en-US" sz="1800" dirty="0">
              <a:latin typeface="+mn-lt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2092871" y="1007969"/>
            <a:ext cx="4843486" cy="2441496"/>
            <a:chOff x="2092871" y="1217519"/>
            <a:chExt cx="4843486" cy="244149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TextBox 29"/>
                <p:cNvSpPr txBox="1"/>
                <p:nvPr/>
              </p:nvSpPr>
              <p:spPr>
                <a:xfrm>
                  <a:off x="3989330" y="2260983"/>
                  <a:ext cx="70288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i="1">
                            <a:latin typeface="Cambria Math"/>
                          </a:rPr>
                          <m:t>𝐺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30" name="TextBox 2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89330" y="2260983"/>
                  <a:ext cx="702885" cy="369332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TextBox 30"/>
                <p:cNvSpPr txBox="1"/>
                <p:nvPr/>
              </p:nvSpPr>
              <p:spPr>
                <a:xfrm>
                  <a:off x="6241487" y="1891651"/>
                  <a:ext cx="69487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𝐶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31" name="TextBox 3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41487" y="1891651"/>
                  <a:ext cx="694870" cy="36933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TextBox 32"/>
                <p:cNvSpPr txBox="1"/>
                <p:nvPr/>
              </p:nvSpPr>
              <p:spPr>
                <a:xfrm>
                  <a:off x="2092871" y="1923917"/>
                  <a:ext cx="70108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𝑅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33" name="TextBox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92871" y="1923917"/>
                  <a:ext cx="701089" cy="36933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7" name="Rectangle 36"/>
            <p:cNvSpPr/>
            <p:nvPr/>
          </p:nvSpPr>
          <p:spPr>
            <a:xfrm>
              <a:off x="3912852" y="2107549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9" name="Straight Arrow Connector 38"/>
            <p:cNvCxnSpPr>
              <a:stCxn id="37" idx="3"/>
            </p:cNvCxnSpPr>
            <p:nvPr/>
          </p:nvCxnSpPr>
          <p:spPr>
            <a:xfrm>
              <a:off x="4903452" y="2444615"/>
              <a:ext cx="957035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/>
            <p:nvPr/>
          </p:nvCxnSpPr>
          <p:spPr>
            <a:xfrm>
              <a:off x="2092872" y="2465317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Oval 42"/>
            <p:cNvSpPr/>
            <p:nvPr/>
          </p:nvSpPr>
          <p:spPr>
            <a:xfrm>
              <a:off x="2816772" y="2260983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4" name="Straight Arrow Connector 43"/>
            <p:cNvCxnSpPr/>
            <p:nvPr/>
          </p:nvCxnSpPr>
          <p:spPr>
            <a:xfrm>
              <a:off x="3197772" y="2444615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>
              <a:off x="5381969" y="2444615"/>
              <a:ext cx="0" cy="88316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flipV="1">
              <a:off x="3007272" y="2641983"/>
              <a:ext cx="0" cy="68580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/>
            <p:cNvSpPr txBox="1"/>
            <p:nvPr/>
          </p:nvSpPr>
          <p:spPr>
            <a:xfrm>
              <a:off x="2617154" y="2076317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2663155" y="2519473"/>
              <a:ext cx="261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-</a:t>
              </a:r>
              <a:endParaRPr lang="en-US" sz="1800" dirty="0">
                <a:latin typeface="+mj-lt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5" name="TextBox 54"/>
                <p:cNvSpPr txBox="1"/>
                <p:nvPr/>
              </p:nvSpPr>
              <p:spPr>
                <a:xfrm>
                  <a:off x="3989330" y="3138317"/>
                  <a:ext cx="80900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𝐻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55" name="TextBox 5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89330" y="3138317"/>
                  <a:ext cx="809003" cy="3693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6" name="Rectangle 55"/>
            <p:cNvSpPr/>
            <p:nvPr/>
          </p:nvSpPr>
          <p:spPr>
            <a:xfrm>
              <a:off x="3912852" y="2984883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7" name="Straight Connector 56"/>
            <p:cNvCxnSpPr>
              <a:endCxn id="56" idx="3"/>
            </p:cNvCxnSpPr>
            <p:nvPr/>
          </p:nvCxnSpPr>
          <p:spPr>
            <a:xfrm flipH="1">
              <a:off x="4903452" y="3321949"/>
              <a:ext cx="478517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>
              <a:stCxn id="56" idx="1"/>
            </p:cNvCxnSpPr>
            <p:nvPr/>
          </p:nvCxnSpPr>
          <p:spPr>
            <a:xfrm flipH="1">
              <a:off x="3007272" y="3321949"/>
              <a:ext cx="905580" cy="103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Rectangle 59"/>
            <p:cNvSpPr/>
            <p:nvPr/>
          </p:nvSpPr>
          <p:spPr>
            <a:xfrm>
              <a:off x="3898531" y="1217519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1" name="TextBox 60"/>
                <p:cNvSpPr txBox="1"/>
                <p:nvPr/>
              </p:nvSpPr>
              <p:spPr>
                <a:xfrm>
                  <a:off x="3982630" y="1369919"/>
                  <a:ext cx="80368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𝐻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61" name="TextBox 6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82630" y="1369919"/>
                  <a:ext cx="803682" cy="369332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2" name="Oval 61"/>
            <p:cNvSpPr/>
            <p:nvPr/>
          </p:nvSpPr>
          <p:spPr>
            <a:xfrm>
              <a:off x="5860487" y="2249315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5541169" y="2044051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cxnSp>
          <p:nvCxnSpPr>
            <p:cNvPr id="64" name="Straight Connector 63"/>
            <p:cNvCxnSpPr/>
            <p:nvPr/>
          </p:nvCxnSpPr>
          <p:spPr>
            <a:xfrm flipH="1">
              <a:off x="4882630" y="1554585"/>
              <a:ext cx="1168357" cy="103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>
              <a:endCxn id="62" idx="0"/>
            </p:cNvCxnSpPr>
            <p:nvPr/>
          </p:nvCxnSpPr>
          <p:spPr>
            <a:xfrm>
              <a:off x="6050987" y="1555619"/>
              <a:ext cx="0" cy="693696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Box 65"/>
            <p:cNvSpPr txBox="1"/>
            <p:nvPr/>
          </p:nvSpPr>
          <p:spPr>
            <a:xfrm>
              <a:off x="5738189" y="1891651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cxnSp>
          <p:nvCxnSpPr>
            <p:cNvPr id="67" name="Straight Arrow Connector 66"/>
            <p:cNvCxnSpPr/>
            <p:nvPr/>
          </p:nvCxnSpPr>
          <p:spPr>
            <a:xfrm>
              <a:off x="6241487" y="2444615"/>
              <a:ext cx="578378" cy="20702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Arrow Connector 92"/>
            <p:cNvCxnSpPr/>
            <p:nvPr/>
          </p:nvCxnSpPr>
          <p:spPr>
            <a:xfrm>
              <a:off x="3460062" y="1555619"/>
              <a:ext cx="45279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>
              <a:off x="3460062" y="1554585"/>
              <a:ext cx="0" cy="88316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5" name="TextBox 94"/>
          <p:cNvSpPr txBox="1"/>
          <p:nvPr/>
        </p:nvSpPr>
        <p:spPr>
          <a:xfrm>
            <a:off x="191380" y="3687446"/>
            <a:ext cx="5506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Step 1: Look for parallel blocks to simplify structures</a:t>
            </a:r>
            <a:endParaRPr lang="en-US" sz="1800" dirty="0">
              <a:latin typeface="+mn-lt"/>
            </a:endParaRPr>
          </a:p>
        </p:txBody>
      </p:sp>
      <p:grpSp>
        <p:nvGrpSpPr>
          <p:cNvPr id="140" name="Group 139"/>
          <p:cNvGrpSpPr/>
          <p:nvPr/>
        </p:nvGrpSpPr>
        <p:grpSpPr>
          <a:xfrm>
            <a:off x="1597571" y="4112224"/>
            <a:ext cx="5922594" cy="2442504"/>
            <a:chOff x="1597571" y="4112224"/>
            <a:chExt cx="5922594" cy="244250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7" name="TextBox 96"/>
                <p:cNvSpPr txBox="1"/>
                <p:nvPr/>
              </p:nvSpPr>
              <p:spPr>
                <a:xfrm>
                  <a:off x="3494030" y="5156696"/>
                  <a:ext cx="70288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i="1">
                            <a:latin typeface="Cambria Math"/>
                          </a:rPr>
                          <m:t>𝐺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97" name="TextBox 9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94030" y="5156696"/>
                  <a:ext cx="702885" cy="369332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8" name="TextBox 97"/>
                <p:cNvSpPr txBox="1"/>
                <p:nvPr/>
              </p:nvSpPr>
              <p:spPr>
                <a:xfrm>
                  <a:off x="6825295" y="4799032"/>
                  <a:ext cx="69487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𝐶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98" name="TextBox 9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25295" y="4799032"/>
                  <a:ext cx="694870" cy="369332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9" name="TextBox 98"/>
                <p:cNvSpPr txBox="1"/>
                <p:nvPr/>
              </p:nvSpPr>
              <p:spPr>
                <a:xfrm>
                  <a:off x="1597571" y="4819630"/>
                  <a:ext cx="70108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𝑅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99" name="TextBox 9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97571" y="4819630"/>
                  <a:ext cx="701089" cy="369332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00" name="Rectangle 99"/>
            <p:cNvSpPr/>
            <p:nvPr/>
          </p:nvSpPr>
          <p:spPr>
            <a:xfrm>
              <a:off x="3417552" y="5003262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1" name="Straight Arrow Connector 100"/>
            <p:cNvCxnSpPr>
              <a:stCxn id="100" idx="3"/>
              <a:endCxn id="115" idx="2"/>
            </p:cNvCxnSpPr>
            <p:nvPr/>
          </p:nvCxnSpPr>
          <p:spPr>
            <a:xfrm>
              <a:off x="4408152" y="5340328"/>
              <a:ext cx="2036143" cy="6868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Arrow Connector 101"/>
            <p:cNvCxnSpPr/>
            <p:nvPr/>
          </p:nvCxnSpPr>
          <p:spPr>
            <a:xfrm>
              <a:off x="1597572" y="5361030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Oval 102"/>
            <p:cNvSpPr/>
            <p:nvPr/>
          </p:nvSpPr>
          <p:spPr>
            <a:xfrm>
              <a:off x="2321472" y="5156696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4" name="Straight Arrow Connector 103"/>
            <p:cNvCxnSpPr/>
            <p:nvPr/>
          </p:nvCxnSpPr>
          <p:spPr>
            <a:xfrm>
              <a:off x="2702472" y="5340328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>
              <a:off x="4886669" y="5340328"/>
              <a:ext cx="0" cy="88316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 flipV="1">
              <a:off x="2511972" y="5537696"/>
              <a:ext cx="0" cy="68580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7" name="TextBox 106"/>
            <p:cNvSpPr txBox="1"/>
            <p:nvPr/>
          </p:nvSpPr>
          <p:spPr>
            <a:xfrm>
              <a:off x="2121854" y="4972030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2167855" y="5415186"/>
              <a:ext cx="261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-</a:t>
              </a:r>
              <a:endParaRPr lang="en-US" sz="1800" dirty="0">
                <a:latin typeface="+mj-lt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9" name="TextBox 108"/>
                <p:cNvSpPr txBox="1"/>
                <p:nvPr/>
              </p:nvSpPr>
              <p:spPr>
                <a:xfrm>
                  <a:off x="3494030" y="6034030"/>
                  <a:ext cx="80900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𝐻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109" name="TextBox 10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94030" y="6034030"/>
                  <a:ext cx="809003" cy="369332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10" name="Rectangle 109"/>
            <p:cNvSpPr/>
            <p:nvPr/>
          </p:nvSpPr>
          <p:spPr>
            <a:xfrm>
              <a:off x="3417552" y="5880596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1" name="Straight Connector 110"/>
            <p:cNvCxnSpPr>
              <a:endCxn id="110" idx="3"/>
            </p:cNvCxnSpPr>
            <p:nvPr/>
          </p:nvCxnSpPr>
          <p:spPr>
            <a:xfrm flipH="1">
              <a:off x="4408152" y="6217662"/>
              <a:ext cx="478517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>
              <a:stCxn id="110" idx="1"/>
            </p:cNvCxnSpPr>
            <p:nvPr/>
          </p:nvCxnSpPr>
          <p:spPr>
            <a:xfrm flipH="1">
              <a:off x="2511972" y="6217662"/>
              <a:ext cx="905580" cy="103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3" name="Rectangle 112"/>
            <p:cNvSpPr/>
            <p:nvPr/>
          </p:nvSpPr>
          <p:spPr>
            <a:xfrm>
              <a:off x="5263198" y="4112224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Oval 114"/>
            <p:cNvSpPr/>
            <p:nvPr/>
          </p:nvSpPr>
          <p:spPr>
            <a:xfrm>
              <a:off x="6444295" y="5156696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6124977" y="495143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cxnSp>
          <p:nvCxnSpPr>
            <p:cNvPr id="117" name="Straight Connector 116"/>
            <p:cNvCxnSpPr/>
            <p:nvPr/>
          </p:nvCxnSpPr>
          <p:spPr>
            <a:xfrm flipH="1" flipV="1">
              <a:off x="6279147" y="4464200"/>
              <a:ext cx="362168" cy="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>
              <a:endCxn id="115" idx="0"/>
            </p:cNvCxnSpPr>
            <p:nvPr/>
          </p:nvCxnSpPr>
          <p:spPr>
            <a:xfrm>
              <a:off x="6634795" y="4463000"/>
              <a:ext cx="0" cy="693696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9" name="TextBox 118"/>
            <p:cNvSpPr txBox="1"/>
            <p:nvPr/>
          </p:nvSpPr>
          <p:spPr>
            <a:xfrm>
              <a:off x="6321997" y="479903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cxnSp>
          <p:nvCxnSpPr>
            <p:cNvPr id="120" name="Straight Arrow Connector 119"/>
            <p:cNvCxnSpPr/>
            <p:nvPr/>
          </p:nvCxnSpPr>
          <p:spPr>
            <a:xfrm>
              <a:off x="6825295" y="5351996"/>
              <a:ext cx="553782" cy="1034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Arrow Connector 120"/>
            <p:cNvCxnSpPr/>
            <p:nvPr/>
          </p:nvCxnSpPr>
          <p:spPr>
            <a:xfrm>
              <a:off x="4886669" y="4464618"/>
              <a:ext cx="376529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/>
            <p:cNvCxnSpPr/>
            <p:nvPr/>
          </p:nvCxnSpPr>
          <p:spPr>
            <a:xfrm>
              <a:off x="4886669" y="4450298"/>
              <a:ext cx="0" cy="88316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5" name="TextBox 134"/>
                <p:cNvSpPr txBox="1"/>
                <p:nvPr/>
              </p:nvSpPr>
              <p:spPr>
                <a:xfrm>
                  <a:off x="5366788" y="4160481"/>
                  <a:ext cx="783420" cy="60503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1600" i="1" smtClean="0">
                                <a:latin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16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en-US" sz="1600" i="1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1600" i="1">
                                <a:latin typeface="Cambria Math"/>
                              </a:rPr>
                              <m:t>(</m:t>
                            </m:r>
                            <m:r>
                              <a:rPr lang="en-US" sz="1600" i="1">
                                <a:latin typeface="Cambria Math"/>
                              </a:rPr>
                              <m:t>𝑠</m:t>
                            </m:r>
                            <m:r>
                              <a:rPr lang="en-US" sz="1600" i="1">
                                <a:latin typeface="Cambria Math"/>
                              </a:rPr>
                              <m:t>)</m:t>
                            </m:r>
                            <m:r>
                              <m:rPr>
                                <m:nor/>
                              </m:rPr>
                              <a:rPr lang="en-US" sz="1600" dirty="0"/>
                              <m:t> </m:t>
                            </m:r>
                          </m:num>
                          <m:den>
                            <m:r>
                              <a:rPr lang="en-US" sz="1600" b="0" i="1" smtClean="0">
                                <a:latin typeface="Cambria Math"/>
                              </a:rPr>
                              <m:t>𝐺</m:t>
                            </m:r>
                            <m:r>
                              <a:rPr lang="en-US" sz="1600" b="0" i="1" smtClean="0">
                                <a:latin typeface="Cambria Math"/>
                              </a:rPr>
                              <m:t>(</m:t>
                            </m:r>
                            <m:r>
                              <a:rPr lang="en-US" sz="1600" b="0" i="1" smtClean="0">
                                <a:latin typeface="Cambria Math"/>
                              </a:rPr>
                              <m:t>𝑠</m:t>
                            </m:r>
                            <m:r>
                              <a:rPr lang="en-US" sz="1600" b="0" i="1" smtClean="0">
                                <a:latin typeface="Cambria Math"/>
                              </a:rPr>
                              <m:t>)</m:t>
                            </m:r>
                          </m:den>
                        </m:f>
                      </m:oMath>
                    </m:oMathPara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135" name="TextBox 13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66788" y="4160481"/>
                  <a:ext cx="783420" cy="605037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822073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  <a:cs typeface="Arial" charset="0"/>
              </a:rPr>
              <a:t>© </a:t>
            </a:r>
            <a:r>
              <a:rPr lang="en-US" sz="1400" dirty="0">
                <a:solidFill>
                  <a:srgbClr val="000000"/>
                </a:solidFill>
              </a:rPr>
              <a:t>Copyright Paul </a:t>
            </a:r>
            <a:r>
              <a:rPr lang="en-US" sz="1400" dirty="0" smtClean="0">
                <a:solidFill>
                  <a:srgbClr val="000000"/>
                </a:solidFill>
              </a:rPr>
              <a:t>Oh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10852" y="0"/>
            <a:ext cx="35221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Example: Kuo p. 105</a:t>
            </a:r>
            <a:endParaRPr lang="en-US" sz="2800" dirty="0">
              <a:latin typeface="+mj-lt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154801" y="619009"/>
            <a:ext cx="46089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Step 2 Recognize closed-loop relationships</a:t>
            </a:r>
            <a:endParaRPr lang="en-US" sz="18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9" name="TextBox 98"/>
              <p:cNvSpPr txBox="1"/>
              <p:nvPr/>
            </p:nvSpPr>
            <p:spPr>
              <a:xfrm>
                <a:off x="1222492" y="5388343"/>
                <a:ext cx="70108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/>
                        </a:rPr>
                        <m:t>𝑅</m:t>
                      </m:r>
                      <m:r>
                        <a:rPr lang="en-US" sz="1800" i="1">
                          <a:latin typeface="Cambria Math"/>
                        </a:rPr>
                        <m:t>(</m:t>
                      </m:r>
                      <m:r>
                        <a:rPr lang="en-US" sz="1800" i="1">
                          <a:latin typeface="Cambria Math"/>
                        </a:rPr>
                        <m:t>𝑠</m:t>
                      </m:r>
                      <m:r>
                        <a:rPr lang="en-US" sz="18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99" name="TextBox 9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2492" y="5388343"/>
                <a:ext cx="701089" cy="369332"/>
              </a:xfrm>
              <a:prstGeom prst="rect">
                <a:avLst/>
              </a:prstGeom>
              <a:blipFill rotWithShape="1">
                <a:blip r:embed="rId2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0" name="Rectangle 99"/>
          <p:cNvSpPr/>
          <p:nvPr/>
        </p:nvSpPr>
        <p:spPr>
          <a:xfrm>
            <a:off x="1946394" y="5571975"/>
            <a:ext cx="1230416" cy="6741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1" name="Straight Arrow Connector 100"/>
          <p:cNvCxnSpPr>
            <a:stCxn id="100" idx="3"/>
          </p:cNvCxnSpPr>
          <p:nvPr/>
        </p:nvCxnSpPr>
        <p:spPr>
          <a:xfrm>
            <a:off x="3176810" y="5909041"/>
            <a:ext cx="463807" cy="336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/>
          <p:nvPr/>
        </p:nvCxnSpPr>
        <p:spPr>
          <a:xfrm>
            <a:off x="1222493" y="5929743"/>
            <a:ext cx="723900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2010671" y="5580008"/>
                <a:ext cx="1064459" cy="6580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8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i="1">
                              <a:latin typeface="Cambria Math"/>
                            </a:rPr>
                            <m:t>𝐺</m:t>
                          </m:r>
                        </m:num>
                        <m:den>
                          <m:r>
                            <a:rPr lang="en-US" sz="1800" i="1">
                              <a:latin typeface="Cambria Math"/>
                            </a:rPr>
                            <m:t>1+</m:t>
                          </m:r>
                          <m:r>
                            <a:rPr lang="en-US" sz="1800" i="1">
                              <a:latin typeface="Cambria Math"/>
                            </a:rPr>
                            <m:t>𝐺</m:t>
                          </m:r>
                          <m:sSub>
                            <m:sSubPr>
                              <m:ctrlPr>
                                <a:rPr lang="en-US" sz="18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latin typeface="Cambria Math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8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0671" y="5580008"/>
                <a:ext cx="1064459" cy="65806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5" name="TextBox 194"/>
              <p:cNvSpPr txBox="1"/>
              <p:nvPr/>
            </p:nvSpPr>
            <p:spPr>
              <a:xfrm>
                <a:off x="208452" y="3844281"/>
                <a:ext cx="365786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800" i="1" smtClean="0">
                          <a:latin typeface="Cambria Math"/>
                          <a:ea typeface="Cambria Math"/>
                        </a:rPr>
                        <m:t>β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𝐺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𝐺</m:t>
                      </m:r>
                      <m:d>
                        <m:dPr>
                          <m:ctrlPr>
                            <a:rPr lang="en-US" sz="18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𝑅</m:t>
                          </m:r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𝛾</m:t>
                          </m:r>
                        </m:e>
                      </m:d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𝐺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𝑅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−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𝐻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𝛽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95" name="TextBox 1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452" y="3844281"/>
                <a:ext cx="3657860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6" name="TextBox 195"/>
              <p:cNvSpPr txBox="1"/>
              <p:nvPr/>
            </p:nvSpPr>
            <p:spPr>
              <a:xfrm>
                <a:off x="1963171" y="4234092"/>
                <a:ext cx="20039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smtClean="0">
                          <a:latin typeface="Cambria Math"/>
                          <a:ea typeface="Cambria Math"/>
                        </a:rPr>
                        <m:t>𝛽</m:t>
                      </m:r>
                      <m:d>
                        <m:dPr>
                          <m:ctrlPr>
                            <a:rPr lang="en-US" sz="18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1+</m:t>
                          </m:r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𝐺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𝐺𝑅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96" name="TextBox 19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3171" y="4234092"/>
                <a:ext cx="2003946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7" name="TextBox 196"/>
          <p:cNvSpPr txBox="1"/>
          <p:nvPr/>
        </p:nvSpPr>
        <p:spPr>
          <a:xfrm>
            <a:off x="235826" y="4248466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Factoring, have</a:t>
            </a:r>
            <a:endParaRPr lang="en-US" sz="1800" dirty="0">
              <a:latin typeface="+mn-lt"/>
            </a:endParaRPr>
          </a:p>
        </p:txBody>
      </p:sp>
      <p:sp>
        <p:nvSpPr>
          <p:cNvPr id="198" name="TextBox 197"/>
          <p:cNvSpPr txBox="1"/>
          <p:nvPr/>
        </p:nvSpPr>
        <p:spPr>
          <a:xfrm>
            <a:off x="242880" y="4736449"/>
            <a:ext cx="1441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Alternatively</a:t>
            </a:r>
            <a:endParaRPr lang="en-US" sz="18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9" name="TextBox 198"/>
              <p:cNvSpPr txBox="1"/>
              <p:nvPr/>
            </p:nvSpPr>
            <p:spPr>
              <a:xfrm>
                <a:off x="1778423" y="4589293"/>
                <a:ext cx="1520031" cy="6636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i="1" smtClean="0">
                              <a:latin typeface="Cambria Math"/>
                              <a:ea typeface="Cambria Math"/>
                            </a:rPr>
                            <m:t>𝛽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/>
                            </a:rPr>
                            <m:t>𝑅</m:t>
                          </m:r>
                        </m:den>
                      </m:f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/>
                            </a:rPr>
                            <m:t>𝐺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/>
                            </a:rPr>
                            <m:t>1+</m:t>
                          </m:r>
                          <m:r>
                            <a:rPr lang="en-US" sz="1800" b="0" i="1" smtClean="0">
                              <a:latin typeface="Cambria Math"/>
                            </a:rPr>
                            <m:t>𝐺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99" name="TextBox 19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8423" y="4589293"/>
                <a:ext cx="1520031" cy="663643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00" name="Group 199"/>
          <p:cNvGrpSpPr/>
          <p:nvPr/>
        </p:nvGrpSpPr>
        <p:grpSpPr>
          <a:xfrm>
            <a:off x="1509179" y="1061965"/>
            <a:ext cx="5922594" cy="2442504"/>
            <a:chOff x="1597571" y="4112224"/>
            <a:chExt cx="5922594" cy="244250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1" name="TextBox 200"/>
                <p:cNvSpPr txBox="1"/>
                <p:nvPr/>
              </p:nvSpPr>
              <p:spPr>
                <a:xfrm>
                  <a:off x="3494030" y="5156696"/>
                  <a:ext cx="70288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i="1">
                            <a:latin typeface="Cambria Math"/>
                          </a:rPr>
                          <m:t>𝐺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201" name="TextBox 20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94030" y="5156696"/>
                  <a:ext cx="702885" cy="369332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2" name="TextBox 201"/>
                <p:cNvSpPr txBox="1"/>
                <p:nvPr/>
              </p:nvSpPr>
              <p:spPr>
                <a:xfrm>
                  <a:off x="6825295" y="4799032"/>
                  <a:ext cx="69487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𝐶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202" name="TextBox 20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25295" y="4799032"/>
                  <a:ext cx="694870" cy="369332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3" name="TextBox 202"/>
                <p:cNvSpPr txBox="1"/>
                <p:nvPr/>
              </p:nvSpPr>
              <p:spPr>
                <a:xfrm>
                  <a:off x="1597571" y="4819630"/>
                  <a:ext cx="70108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𝑅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203" name="TextBox 20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97571" y="4819630"/>
                  <a:ext cx="701089" cy="369332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04" name="Rectangle 203"/>
            <p:cNvSpPr/>
            <p:nvPr/>
          </p:nvSpPr>
          <p:spPr>
            <a:xfrm>
              <a:off x="3417552" y="5003262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5" name="Straight Arrow Connector 204"/>
            <p:cNvCxnSpPr>
              <a:stCxn id="204" idx="3"/>
              <a:endCxn id="218" idx="2"/>
            </p:cNvCxnSpPr>
            <p:nvPr/>
          </p:nvCxnSpPr>
          <p:spPr>
            <a:xfrm>
              <a:off x="4408152" y="5340328"/>
              <a:ext cx="2036143" cy="6868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Straight Arrow Connector 205"/>
            <p:cNvCxnSpPr/>
            <p:nvPr/>
          </p:nvCxnSpPr>
          <p:spPr>
            <a:xfrm>
              <a:off x="1597572" y="5361030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7" name="Oval 206"/>
            <p:cNvSpPr/>
            <p:nvPr/>
          </p:nvSpPr>
          <p:spPr>
            <a:xfrm>
              <a:off x="2321472" y="5156696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8" name="Straight Arrow Connector 207"/>
            <p:cNvCxnSpPr/>
            <p:nvPr/>
          </p:nvCxnSpPr>
          <p:spPr>
            <a:xfrm>
              <a:off x="2702472" y="5340328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>
              <a:off x="4886669" y="5340328"/>
              <a:ext cx="0" cy="88316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flipV="1">
              <a:off x="2511972" y="5537696"/>
              <a:ext cx="0" cy="68580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1" name="TextBox 210"/>
            <p:cNvSpPr txBox="1"/>
            <p:nvPr/>
          </p:nvSpPr>
          <p:spPr>
            <a:xfrm>
              <a:off x="2121854" y="4972030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sp>
          <p:nvSpPr>
            <p:cNvPr id="212" name="TextBox 211"/>
            <p:cNvSpPr txBox="1"/>
            <p:nvPr/>
          </p:nvSpPr>
          <p:spPr>
            <a:xfrm>
              <a:off x="2167855" y="5415186"/>
              <a:ext cx="261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-</a:t>
              </a:r>
              <a:endParaRPr lang="en-US" sz="1800" dirty="0">
                <a:latin typeface="+mj-lt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3" name="TextBox 212"/>
                <p:cNvSpPr txBox="1"/>
                <p:nvPr/>
              </p:nvSpPr>
              <p:spPr>
                <a:xfrm>
                  <a:off x="3494030" y="6034030"/>
                  <a:ext cx="80900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𝐻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213" name="TextBox 2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94030" y="6034030"/>
                  <a:ext cx="809003" cy="369332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14" name="Rectangle 213"/>
            <p:cNvSpPr/>
            <p:nvPr/>
          </p:nvSpPr>
          <p:spPr>
            <a:xfrm>
              <a:off x="3417552" y="5880596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5" name="Straight Connector 214"/>
            <p:cNvCxnSpPr>
              <a:endCxn id="214" idx="3"/>
            </p:cNvCxnSpPr>
            <p:nvPr/>
          </p:nvCxnSpPr>
          <p:spPr>
            <a:xfrm flipH="1">
              <a:off x="4408152" y="6217662"/>
              <a:ext cx="478517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>
              <a:stCxn id="214" idx="1"/>
            </p:cNvCxnSpPr>
            <p:nvPr/>
          </p:nvCxnSpPr>
          <p:spPr>
            <a:xfrm flipH="1">
              <a:off x="2511972" y="6217662"/>
              <a:ext cx="905580" cy="103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7" name="Rectangle 216"/>
            <p:cNvSpPr/>
            <p:nvPr/>
          </p:nvSpPr>
          <p:spPr>
            <a:xfrm>
              <a:off x="5263198" y="4112224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8" name="Oval 217"/>
            <p:cNvSpPr/>
            <p:nvPr/>
          </p:nvSpPr>
          <p:spPr>
            <a:xfrm>
              <a:off x="6444295" y="5156696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9" name="TextBox 218"/>
            <p:cNvSpPr txBox="1"/>
            <p:nvPr/>
          </p:nvSpPr>
          <p:spPr>
            <a:xfrm>
              <a:off x="6124977" y="495143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cxnSp>
          <p:nvCxnSpPr>
            <p:cNvPr id="220" name="Straight Connector 219"/>
            <p:cNvCxnSpPr/>
            <p:nvPr/>
          </p:nvCxnSpPr>
          <p:spPr>
            <a:xfrm flipH="1" flipV="1">
              <a:off x="6279147" y="4464200"/>
              <a:ext cx="362168" cy="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>
              <a:endCxn id="218" idx="0"/>
            </p:cNvCxnSpPr>
            <p:nvPr/>
          </p:nvCxnSpPr>
          <p:spPr>
            <a:xfrm>
              <a:off x="6634795" y="4463000"/>
              <a:ext cx="0" cy="693696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2" name="TextBox 221"/>
            <p:cNvSpPr txBox="1"/>
            <p:nvPr/>
          </p:nvSpPr>
          <p:spPr>
            <a:xfrm>
              <a:off x="6321997" y="479903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cxnSp>
          <p:nvCxnSpPr>
            <p:cNvPr id="223" name="Straight Arrow Connector 222"/>
            <p:cNvCxnSpPr/>
            <p:nvPr/>
          </p:nvCxnSpPr>
          <p:spPr>
            <a:xfrm>
              <a:off x="6825295" y="5351996"/>
              <a:ext cx="553782" cy="1034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Arrow Connector 223"/>
            <p:cNvCxnSpPr/>
            <p:nvPr/>
          </p:nvCxnSpPr>
          <p:spPr>
            <a:xfrm>
              <a:off x="4886669" y="4464618"/>
              <a:ext cx="376529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>
              <a:off x="4886669" y="4450298"/>
              <a:ext cx="0" cy="88316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6" name="TextBox 225"/>
                <p:cNvSpPr txBox="1"/>
                <p:nvPr/>
              </p:nvSpPr>
              <p:spPr>
                <a:xfrm>
                  <a:off x="5366788" y="4160481"/>
                  <a:ext cx="783420" cy="60503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1600" i="1" smtClean="0">
                                <a:latin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16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en-US" sz="1600" i="1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1600" i="1">
                                <a:latin typeface="Cambria Math"/>
                              </a:rPr>
                              <m:t>(</m:t>
                            </m:r>
                            <m:r>
                              <a:rPr lang="en-US" sz="1600" i="1">
                                <a:latin typeface="Cambria Math"/>
                              </a:rPr>
                              <m:t>𝑠</m:t>
                            </m:r>
                            <m:r>
                              <a:rPr lang="en-US" sz="1600" i="1">
                                <a:latin typeface="Cambria Math"/>
                              </a:rPr>
                              <m:t>)</m:t>
                            </m:r>
                            <m:r>
                              <m:rPr>
                                <m:nor/>
                              </m:rPr>
                              <a:rPr lang="en-US" sz="1600" dirty="0"/>
                              <m:t> </m:t>
                            </m:r>
                          </m:num>
                          <m:den>
                            <m:r>
                              <a:rPr lang="en-US" sz="1600" b="0" i="1" smtClean="0">
                                <a:latin typeface="Cambria Math"/>
                              </a:rPr>
                              <m:t>𝐺</m:t>
                            </m:r>
                            <m:r>
                              <a:rPr lang="en-US" sz="1600" b="0" i="1" smtClean="0">
                                <a:latin typeface="Cambria Math"/>
                              </a:rPr>
                              <m:t>(</m:t>
                            </m:r>
                            <m:r>
                              <a:rPr lang="en-US" sz="1600" b="0" i="1" smtClean="0">
                                <a:latin typeface="Cambria Math"/>
                              </a:rPr>
                              <m:t>𝑠</m:t>
                            </m:r>
                            <m:r>
                              <a:rPr lang="en-US" sz="1600" b="0" i="1" smtClean="0">
                                <a:latin typeface="Cambria Math"/>
                              </a:rPr>
                              <m:t>)</m:t>
                            </m:r>
                          </m:den>
                        </m:f>
                      </m:oMath>
                    </m:oMathPara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226" name="TextBox 2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66788" y="4160481"/>
                  <a:ext cx="783420" cy="605037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3" name="Rectangle 12"/>
          <p:cNvSpPr/>
          <p:nvPr/>
        </p:nvSpPr>
        <p:spPr>
          <a:xfrm>
            <a:off x="2033462" y="1715259"/>
            <a:ext cx="2568853" cy="2017873"/>
          </a:xfrm>
          <a:prstGeom prst="rect">
            <a:avLst/>
          </a:prstGeom>
          <a:noFill/>
          <a:ln w="127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7" name="TextBox 226"/>
              <p:cNvSpPr txBox="1"/>
              <p:nvPr/>
            </p:nvSpPr>
            <p:spPr>
              <a:xfrm>
                <a:off x="2737517" y="1828404"/>
                <a:ext cx="45525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𝛼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7" name="TextBox 2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7517" y="1828404"/>
                <a:ext cx="455253" cy="461665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8" name="TextBox 227"/>
              <p:cNvSpPr txBox="1"/>
              <p:nvPr/>
            </p:nvSpPr>
            <p:spPr>
              <a:xfrm>
                <a:off x="4834086" y="1808840"/>
                <a:ext cx="45685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𝛽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8" name="TextBox 2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4086" y="1808840"/>
                <a:ext cx="456856" cy="461665"/>
              </a:xfrm>
              <a:prstGeom prst="rect">
                <a:avLst/>
              </a:prstGeom>
              <a:blipFill rotWithShape="1">
                <a:blip r:embed="rId13"/>
                <a:stretch>
                  <a:fillRect l="-2667"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739097" y="2752938"/>
                <a:ext cx="43178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𝛾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9097" y="2752938"/>
                <a:ext cx="431785" cy="461665"/>
              </a:xfrm>
              <a:prstGeom prst="rect">
                <a:avLst/>
              </a:prstGeom>
              <a:blipFill rotWithShape="1">
                <a:blip r:embed="rId14"/>
                <a:stretch>
                  <a:fillRect b="-1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9" name="TextBox 228"/>
              <p:cNvSpPr txBox="1"/>
              <p:nvPr/>
            </p:nvSpPr>
            <p:spPr>
              <a:xfrm>
                <a:off x="3272086" y="5330365"/>
                <a:ext cx="45685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𝛽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9" name="TextBox 2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2086" y="5330365"/>
                <a:ext cx="456856" cy="461665"/>
              </a:xfrm>
              <a:prstGeom prst="rect">
                <a:avLst/>
              </a:prstGeom>
              <a:blipFill rotWithShape="1">
                <a:blip r:embed="rId15"/>
                <a:stretch>
                  <a:fillRect l="-2667" b="-184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062514" y="2734259"/>
                <a:ext cx="3761030" cy="5068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𝐶</m:t>
                    </m:r>
                    <m:r>
                      <a:rPr lang="en-US" sz="1800" b="0" i="1" smtClean="0">
                        <a:latin typeface="Cambria Math"/>
                      </a:rPr>
                      <m:t>=</m:t>
                    </m:r>
                    <m:r>
                      <a:rPr lang="en-US" sz="1800" b="0" i="1" smtClean="0">
                        <a:latin typeface="Cambria Math"/>
                        <a:ea typeface="Cambria Math"/>
                      </a:rPr>
                      <m:t>𝛽</m:t>
                    </m:r>
                    <m:r>
                      <a:rPr lang="en-US" sz="1800" b="0" i="1" smtClean="0">
                        <a:latin typeface="Cambria Math"/>
                        <a:ea typeface="Cambria Math"/>
                      </a:rPr>
                      <m:t>+</m:t>
                    </m:r>
                    <m:r>
                      <a:rPr lang="en-US" sz="1800" b="0" i="1" smtClean="0">
                        <a:latin typeface="Cambria Math"/>
                        <a:ea typeface="Cambria Math"/>
                      </a:rPr>
                      <m:t>𝛿</m:t>
                    </m:r>
                    <m:r>
                      <a:rPr lang="en-US" sz="1800" b="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1800" b="0" i="1" smtClean="0">
                        <a:latin typeface="Cambria Math"/>
                        <a:ea typeface="Cambria Math"/>
                      </a:rPr>
                      <m:t>𝛽</m:t>
                    </m:r>
                    <m:r>
                      <a:rPr lang="en-US" sz="1800" b="0" i="1" smtClean="0">
                        <a:latin typeface="Cambria Math"/>
                        <a:ea typeface="Cambria Math"/>
                      </a:rPr>
                      <m:t>+</m:t>
                    </m:r>
                    <m:d>
                      <m:dPr>
                        <m:ctrlPr>
                          <a:rPr lang="en-US" sz="1800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800" b="0" i="1" smtClean="0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1800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800" b="0" i="1" smtClean="0">
                                    <a:latin typeface="Cambria Math"/>
                                    <a:ea typeface="Cambria Math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en-US" sz="1800" b="0" i="1" smtClean="0">
                                    <a:latin typeface="Cambria Math"/>
                                    <a:ea typeface="Cambria Math"/>
                                  </a:rPr>
                                  <m:t>1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1800" b="0" i="1" smtClean="0">
                                <a:latin typeface="Cambria Math"/>
                                <a:ea typeface="Cambria Math"/>
                              </a:rPr>
                              <m:t>𝐺</m:t>
                            </m:r>
                          </m:den>
                        </m:f>
                      </m:e>
                    </m:d>
                    <m:r>
                      <a:rPr lang="en-US" sz="1800" b="0" i="1" smtClean="0">
                        <a:latin typeface="Cambria Math"/>
                        <a:ea typeface="Cambria Math"/>
                      </a:rPr>
                      <m:t>𝛽</m:t>
                    </m:r>
                    <m:r>
                      <a:rPr lang="en-US" sz="1800" b="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1800" b="0" i="1" smtClean="0">
                        <a:latin typeface="Cambria Math"/>
                        <a:ea typeface="Cambria Math"/>
                      </a:rPr>
                      <m:t>𝛽</m:t>
                    </m:r>
                    <m:r>
                      <a:rPr lang="en-US" sz="1800" b="0" i="1" smtClean="0">
                        <a:latin typeface="Cambria Math"/>
                        <a:ea typeface="Cambria Math"/>
                      </a:rPr>
                      <m:t>(1+</m:t>
                    </m:r>
                    <m:f>
                      <m:fPr>
                        <m:ctrlPr>
                          <a:rPr lang="en-US" sz="1800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800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latin typeface="Cambria Math"/>
                                <a:ea typeface="Cambria Math"/>
                              </a:rPr>
                              <m:t>𝐻</m:t>
                            </m:r>
                          </m:e>
                          <m:sub>
                            <m:r>
                              <a:rPr lang="en-US" sz="1800" i="1"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a:rPr lang="en-US" sz="1800" i="1">
                            <a:latin typeface="Cambria Math"/>
                            <a:ea typeface="Cambria Math"/>
                          </a:rPr>
                          <m:t>𝐺</m:t>
                        </m:r>
                      </m:den>
                    </m:f>
                  </m:oMath>
                </a14:m>
                <a:r>
                  <a:rPr lang="en-US" sz="1800" dirty="0" smtClean="0"/>
                  <a:t>)</a:t>
                </a:r>
                <a:endParaRPr lang="en-US" sz="18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2514" y="2734259"/>
                <a:ext cx="3761030" cy="506870"/>
              </a:xfrm>
              <a:prstGeom prst="rect">
                <a:avLst/>
              </a:prstGeom>
              <a:blipFill rotWithShape="1">
                <a:blip r:embed="rId16"/>
                <a:stretch>
                  <a:fillRect r="-648" b="-48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233605" y="879389"/>
                <a:ext cx="43877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𝛿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3605" y="879389"/>
                <a:ext cx="438774" cy="461665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0" name="TextBox 229"/>
          <p:cNvSpPr txBox="1"/>
          <p:nvPr/>
        </p:nvSpPr>
        <p:spPr>
          <a:xfrm>
            <a:off x="5062514" y="3319803"/>
            <a:ext cx="1441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Alternatively</a:t>
            </a:r>
            <a:endParaRPr lang="en-US" sz="18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668325" y="3214603"/>
                <a:ext cx="1352485" cy="6594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/>
                            </a:rPr>
                            <m:t>𝐶</m:t>
                          </m:r>
                        </m:num>
                        <m:den>
                          <m:r>
                            <a:rPr lang="en-US" sz="1800" i="1" smtClean="0">
                              <a:latin typeface="Cambria Math"/>
                              <a:ea typeface="Cambria Math"/>
                            </a:rPr>
                            <m:t>𝛽</m:t>
                          </m:r>
                        </m:den>
                      </m:f>
                      <m:r>
                        <a:rPr lang="en-US" sz="1800" b="0" i="1" smtClean="0">
                          <a:latin typeface="Cambria Math"/>
                        </a:rPr>
                        <m:t>=1+</m:t>
                      </m:r>
                      <m:f>
                        <m:fPr>
                          <m:ctrlPr>
                            <a:rPr lang="en-US" sz="1800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800" i="1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latin typeface="Cambria Math"/>
                                  <a:ea typeface="Cambria Math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800" i="1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n-US" sz="1800" i="1">
                              <a:latin typeface="Cambria Math"/>
                              <a:ea typeface="Cambria Math"/>
                            </a:rPr>
                            <m:t>𝐺</m:t>
                          </m:r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8325" y="3214603"/>
                <a:ext cx="1352485" cy="659411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18"/>
          <p:cNvSpPr/>
          <p:nvPr/>
        </p:nvSpPr>
        <p:spPr>
          <a:xfrm>
            <a:off x="4698707" y="879389"/>
            <a:ext cx="2144486" cy="1670204"/>
          </a:xfrm>
          <a:prstGeom prst="rect">
            <a:avLst/>
          </a:prstGeom>
          <a:noFill/>
          <a:ln w="12700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2" name="TextBox 231"/>
              <p:cNvSpPr txBox="1"/>
              <p:nvPr/>
            </p:nvSpPr>
            <p:spPr>
              <a:xfrm>
                <a:off x="7516671" y="3949935"/>
                <a:ext cx="6948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/>
                        </a:rPr>
                        <m:t>𝐶</m:t>
                      </m:r>
                      <m:r>
                        <a:rPr lang="en-US" sz="1800" i="1">
                          <a:latin typeface="Cambria Math"/>
                        </a:rPr>
                        <m:t>(</m:t>
                      </m:r>
                      <m:r>
                        <a:rPr lang="en-US" sz="1800" i="1">
                          <a:latin typeface="Cambria Math"/>
                        </a:rPr>
                        <m:t>𝑠</m:t>
                      </m:r>
                      <m:r>
                        <a:rPr lang="en-US" sz="18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232" name="TextBox 2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6671" y="3949935"/>
                <a:ext cx="694869" cy="369332"/>
              </a:xfrm>
              <a:prstGeom prst="rect">
                <a:avLst/>
              </a:prstGeom>
              <a:blipFill rotWithShape="1">
                <a:blip r:embed="rId19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3" name="Rectangle 232"/>
          <p:cNvSpPr/>
          <p:nvPr/>
        </p:nvSpPr>
        <p:spPr>
          <a:xfrm>
            <a:off x="6169328" y="4098003"/>
            <a:ext cx="1230416" cy="6741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4" name="Straight Arrow Connector 233"/>
          <p:cNvCxnSpPr>
            <a:stCxn id="233" idx="3"/>
          </p:cNvCxnSpPr>
          <p:nvPr/>
        </p:nvCxnSpPr>
        <p:spPr>
          <a:xfrm>
            <a:off x="7399744" y="4435069"/>
            <a:ext cx="463807" cy="336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Straight Arrow Connector 234"/>
          <p:cNvCxnSpPr/>
          <p:nvPr/>
        </p:nvCxnSpPr>
        <p:spPr>
          <a:xfrm>
            <a:off x="5445427" y="4455771"/>
            <a:ext cx="723900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7" name="TextBox 236"/>
              <p:cNvSpPr txBox="1"/>
              <p:nvPr/>
            </p:nvSpPr>
            <p:spPr>
              <a:xfrm>
                <a:off x="5496957" y="3903769"/>
                <a:ext cx="45685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𝛽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37" name="TextBox 2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6957" y="3903769"/>
                <a:ext cx="456856" cy="461665"/>
              </a:xfrm>
              <a:prstGeom prst="rect">
                <a:avLst/>
              </a:prstGeom>
              <a:blipFill rotWithShape="1">
                <a:blip r:embed="rId20"/>
                <a:stretch>
                  <a:fillRect l="-2667" b="-184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6332970" y="4113885"/>
                <a:ext cx="903132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>
                          <a:latin typeface="Cambria Math"/>
                        </a:rPr>
                        <m:t>1+</m:t>
                      </m:r>
                      <m:f>
                        <m:fPr>
                          <m:ctrlPr>
                            <a:rPr lang="en-US" sz="1800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800" i="1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latin typeface="Cambria Math"/>
                                  <a:ea typeface="Cambria Math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800" i="1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n-US" sz="1800" i="1">
                              <a:latin typeface="Cambria Math"/>
                              <a:ea typeface="Cambria Math"/>
                            </a:rPr>
                            <m:t>𝐺</m:t>
                          </m:r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2970" y="4113885"/>
                <a:ext cx="903132" cy="610936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3009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  <a:cs typeface="Arial" charset="0"/>
              </a:rPr>
              <a:t>© </a:t>
            </a:r>
            <a:r>
              <a:rPr lang="en-US" sz="1400" dirty="0">
                <a:solidFill>
                  <a:srgbClr val="000000"/>
                </a:solidFill>
              </a:rPr>
              <a:t>Copyright Paul </a:t>
            </a:r>
            <a:r>
              <a:rPr lang="en-US" sz="1400" dirty="0" smtClean="0">
                <a:solidFill>
                  <a:srgbClr val="000000"/>
                </a:solidFill>
              </a:rPr>
              <a:t>Oh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10852" y="0"/>
            <a:ext cx="35221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Example: Kuo p. 105</a:t>
            </a:r>
            <a:endParaRPr lang="en-US" sz="2800" dirty="0">
              <a:latin typeface="+mj-lt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154801" y="619009"/>
            <a:ext cx="2557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Step 3 Combine blocks</a:t>
            </a:r>
            <a:endParaRPr lang="en-US" sz="1800" dirty="0">
              <a:latin typeface="+mn-lt"/>
            </a:endParaRPr>
          </a:p>
        </p:txBody>
      </p:sp>
      <p:grpSp>
        <p:nvGrpSpPr>
          <p:cNvPr id="200" name="Group 199"/>
          <p:cNvGrpSpPr/>
          <p:nvPr/>
        </p:nvGrpSpPr>
        <p:grpSpPr>
          <a:xfrm>
            <a:off x="1509179" y="1061965"/>
            <a:ext cx="5922594" cy="2442504"/>
            <a:chOff x="1597571" y="4112224"/>
            <a:chExt cx="5922594" cy="244250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1" name="TextBox 200"/>
                <p:cNvSpPr txBox="1"/>
                <p:nvPr/>
              </p:nvSpPr>
              <p:spPr>
                <a:xfrm>
                  <a:off x="3494030" y="5156696"/>
                  <a:ext cx="70288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i="1">
                            <a:latin typeface="Cambria Math"/>
                          </a:rPr>
                          <m:t>𝐺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201" name="TextBox 20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94030" y="5156696"/>
                  <a:ext cx="702885" cy="369332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2" name="TextBox 201"/>
                <p:cNvSpPr txBox="1"/>
                <p:nvPr/>
              </p:nvSpPr>
              <p:spPr>
                <a:xfrm>
                  <a:off x="6825295" y="4799032"/>
                  <a:ext cx="69487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𝐶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202" name="TextBox 20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25295" y="4799032"/>
                  <a:ext cx="694870" cy="36933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3" name="TextBox 202"/>
                <p:cNvSpPr txBox="1"/>
                <p:nvPr/>
              </p:nvSpPr>
              <p:spPr>
                <a:xfrm>
                  <a:off x="1597571" y="4819630"/>
                  <a:ext cx="70108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𝑅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203" name="TextBox 20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97571" y="4819630"/>
                  <a:ext cx="701089" cy="36933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04" name="Rectangle 203"/>
            <p:cNvSpPr/>
            <p:nvPr/>
          </p:nvSpPr>
          <p:spPr>
            <a:xfrm>
              <a:off x="3417552" y="5003262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5" name="Straight Arrow Connector 204"/>
            <p:cNvCxnSpPr>
              <a:stCxn id="204" idx="3"/>
              <a:endCxn id="218" idx="2"/>
            </p:cNvCxnSpPr>
            <p:nvPr/>
          </p:nvCxnSpPr>
          <p:spPr>
            <a:xfrm>
              <a:off x="4408152" y="5340328"/>
              <a:ext cx="2036143" cy="6868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Straight Arrow Connector 205"/>
            <p:cNvCxnSpPr/>
            <p:nvPr/>
          </p:nvCxnSpPr>
          <p:spPr>
            <a:xfrm>
              <a:off x="1597572" y="5361030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7" name="Oval 206"/>
            <p:cNvSpPr/>
            <p:nvPr/>
          </p:nvSpPr>
          <p:spPr>
            <a:xfrm>
              <a:off x="2321472" y="5156696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8" name="Straight Arrow Connector 207"/>
            <p:cNvCxnSpPr/>
            <p:nvPr/>
          </p:nvCxnSpPr>
          <p:spPr>
            <a:xfrm>
              <a:off x="2702472" y="5340328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>
              <a:off x="4886669" y="5340328"/>
              <a:ext cx="0" cy="88316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flipV="1">
              <a:off x="2511972" y="5537696"/>
              <a:ext cx="0" cy="68580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1" name="TextBox 210"/>
            <p:cNvSpPr txBox="1"/>
            <p:nvPr/>
          </p:nvSpPr>
          <p:spPr>
            <a:xfrm>
              <a:off x="2121854" y="4972030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sp>
          <p:nvSpPr>
            <p:cNvPr id="212" name="TextBox 211"/>
            <p:cNvSpPr txBox="1"/>
            <p:nvPr/>
          </p:nvSpPr>
          <p:spPr>
            <a:xfrm>
              <a:off x="2167855" y="5415186"/>
              <a:ext cx="261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-</a:t>
              </a:r>
              <a:endParaRPr lang="en-US" sz="1800" dirty="0">
                <a:latin typeface="+mj-lt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3" name="TextBox 212"/>
                <p:cNvSpPr txBox="1"/>
                <p:nvPr/>
              </p:nvSpPr>
              <p:spPr>
                <a:xfrm>
                  <a:off x="3494030" y="6034030"/>
                  <a:ext cx="80900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𝐻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213" name="TextBox 2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94030" y="6034030"/>
                  <a:ext cx="809003" cy="3693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14" name="Rectangle 213"/>
            <p:cNvSpPr/>
            <p:nvPr/>
          </p:nvSpPr>
          <p:spPr>
            <a:xfrm>
              <a:off x="3417552" y="5880596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5" name="Straight Connector 214"/>
            <p:cNvCxnSpPr>
              <a:endCxn id="214" idx="3"/>
            </p:cNvCxnSpPr>
            <p:nvPr/>
          </p:nvCxnSpPr>
          <p:spPr>
            <a:xfrm flipH="1">
              <a:off x="4408152" y="6217662"/>
              <a:ext cx="478517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>
              <a:stCxn id="214" idx="1"/>
            </p:cNvCxnSpPr>
            <p:nvPr/>
          </p:nvCxnSpPr>
          <p:spPr>
            <a:xfrm flipH="1">
              <a:off x="2511972" y="6217662"/>
              <a:ext cx="905580" cy="103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7" name="Rectangle 216"/>
            <p:cNvSpPr/>
            <p:nvPr/>
          </p:nvSpPr>
          <p:spPr>
            <a:xfrm>
              <a:off x="5263198" y="4112224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8" name="Oval 217"/>
            <p:cNvSpPr/>
            <p:nvPr/>
          </p:nvSpPr>
          <p:spPr>
            <a:xfrm>
              <a:off x="6444295" y="5156696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9" name="TextBox 218"/>
            <p:cNvSpPr txBox="1"/>
            <p:nvPr/>
          </p:nvSpPr>
          <p:spPr>
            <a:xfrm>
              <a:off x="6124977" y="495143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cxnSp>
          <p:nvCxnSpPr>
            <p:cNvPr id="220" name="Straight Connector 219"/>
            <p:cNvCxnSpPr/>
            <p:nvPr/>
          </p:nvCxnSpPr>
          <p:spPr>
            <a:xfrm flipH="1" flipV="1">
              <a:off x="6279147" y="4464200"/>
              <a:ext cx="362168" cy="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>
              <a:endCxn id="218" idx="0"/>
            </p:cNvCxnSpPr>
            <p:nvPr/>
          </p:nvCxnSpPr>
          <p:spPr>
            <a:xfrm>
              <a:off x="6634795" y="4463000"/>
              <a:ext cx="0" cy="693696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2" name="TextBox 221"/>
            <p:cNvSpPr txBox="1"/>
            <p:nvPr/>
          </p:nvSpPr>
          <p:spPr>
            <a:xfrm>
              <a:off x="6321997" y="479903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cxnSp>
          <p:nvCxnSpPr>
            <p:cNvPr id="223" name="Straight Arrow Connector 222"/>
            <p:cNvCxnSpPr/>
            <p:nvPr/>
          </p:nvCxnSpPr>
          <p:spPr>
            <a:xfrm>
              <a:off x="6825295" y="5351996"/>
              <a:ext cx="553782" cy="1034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Arrow Connector 223"/>
            <p:cNvCxnSpPr/>
            <p:nvPr/>
          </p:nvCxnSpPr>
          <p:spPr>
            <a:xfrm>
              <a:off x="4886669" y="4464618"/>
              <a:ext cx="376529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>
              <a:off x="4886669" y="4450298"/>
              <a:ext cx="0" cy="88316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6" name="TextBox 225"/>
                <p:cNvSpPr txBox="1"/>
                <p:nvPr/>
              </p:nvSpPr>
              <p:spPr>
                <a:xfrm>
                  <a:off x="5366788" y="4160481"/>
                  <a:ext cx="783420" cy="60503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1600" i="1" smtClean="0">
                                <a:latin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16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en-US" sz="1600" i="1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1600" i="1">
                                <a:latin typeface="Cambria Math"/>
                              </a:rPr>
                              <m:t>(</m:t>
                            </m:r>
                            <m:r>
                              <a:rPr lang="en-US" sz="1600" i="1">
                                <a:latin typeface="Cambria Math"/>
                              </a:rPr>
                              <m:t>𝑠</m:t>
                            </m:r>
                            <m:r>
                              <a:rPr lang="en-US" sz="1600" i="1">
                                <a:latin typeface="Cambria Math"/>
                              </a:rPr>
                              <m:t>)</m:t>
                            </m:r>
                            <m:r>
                              <m:rPr>
                                <m:nor/>
                              </m:rPr>
                              <a:rPr lang="en-US" sz="1600" dirty="0"/>
                              <m:t> </m:t>
                            </m:r>
                          </m:num>
                          <m:den>
                            <m:r>
                              <a:rPr lang="en-US" sz="1600" b="0" i="1" smtClean="0">
                                <a:latin typeface="Cambria Math"/>
                              </a:rPr>
                              <m:t>𝐺</m:t>
                            </m:r>
                            <m:r>
                              <a:rPr lang="en-US" sz="1600" b="0" i="1" smtClean="0">
                                <a:latin typeface="Cambria Math"/>
                              </a:rPr>
                              <m:t>(</m:t>
                            </m:r>
                            <m:r>
                              <a:rPr lang="en-US" sz="1600" b="0" i="1" smtClean="0">
                                <a:latin typeface="Cambria Math"/>
                              </a:rPr>
                              <m:t>𝑠</m:t>
                            </m:r>
                            <m:r>
                              <a:rPr lang="en-US" sz="1600" b="0" i="1" smtClean="0">
                                <a:latin typeface="Cambria Math"/>
                              </a:rPr>
                              <m:t>)</m:t>
                            </m:r>
                          </m:den>
                        </m:f>
                      </m:oMath>
                    </m:oMathPara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226" name="TextBox 2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66788" y="4160481"/>
                  <a:ext cx="783420" cy="605037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3" name="Rectangle 12"/>
          <p:cNvSpPr/>
          <p:nvPr/>
        </p:nvSpPr>
        <p:spPr>
          <a:xfrm>
            <a:off x="2033462" y="1715259"/>
            <a:ext cx="2568853" cy="2017873"/>
          </a:xfrm>
          <a:prstGeom prst="rect">
            <a:avLst/>
          </a:prstGeom>
          <a:noFill/>
          <a:ln w="127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7" name="TextBox 226"/>
              <p:cNvSpPr txBox="1"/>
              <p:nvPr/>
            </p:nvSpPr>
            <p:spPr>
              <a:xfrm>
                <a:off x="2737517" y="1828404"/>
                <a:ext cx="45525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𝛼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7" name="TextBox 2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7517" y="1828404"/>
                <a:ext cx="455253" cy="46166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8" name="TextBox 227"/>
              <p:cNvSpPr txBox="1"/>
              <p:nvPr/>
            </p:nvSpPr>
            <p:spPr>
              <a:xfrm>
                <a:off x="4834086" y="1808840"/>
                <a:ext cx="45685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𝛽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8" name="TextBox 2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4086" y="1808840"/>
                <a:ext cx="456856" cy="461665"/>
              </a:xfrm>
              <a:prstGeom prst="rect">
                <a:avLst/>
              </a:prstGeom>
              <a:blipFill rotWithShape="1">
                <a:blip r:embed="rId8"/>
                <a:stretch>
                  <a:fillRect l="-2667"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739097" y="2752938"/>
                <a:ext cx="43178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𝛾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9097" y="2752938"/>
                <a:ext cx="431785" cy="461665"/>
              </a:xfrm>
              <a:prstGeom prst="rect">
                <a:avLst/>
              </a:prstGeom>
              <a:blipFill rotWithShape="1">
                <a:blip r:embed="rId9"/>
                <a:stretch>
                  <a:fillRect b="-1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Group 1"/>
          <p:cNvGrpSpPr/>
          <p:nvPr/>
        </p:nvGrpSpPr>
        <p:grpSpPr>
          <a:xfrm>
            <a:off x="1908532" y="3924629"/>
            <a:ext cx="3056026" cy="915742"/>
            <a:chOff x="1222492" y="5330365"/>
            <a:chExt cx="3056026" cy="91574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9" name="TextBox 98"/>
                <p:cNvSpPr txBox="1"/>
                <p:nvPr/>
              </p:nvSpPr>
              <p:spPr>
                <a:xfrm>
                  <a:off x="1222492" y="5388343"/>
                  <a:ext cx="70108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𝑅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99" name="TextBox 9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22492" y="5388343"/>
                  <a:ext cx="701089" cy="369332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00" name="Rectangle 99"/>
            <p:cNvSpPr/>
            <p:nvPr/>
          </p:nvSpPr>
          <p:spPr>
            <a:xfrm>
              <a:off x="1946394" y="5571975"/>
              <a:ext cx="1230416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1" name="Straight Arrow Connector 100"/>
            <p:cNvCxnSpPr>
              <a:stCxn id="100" idx="3"/>
            </p:cNvCxnSpPr>
            <p:nvPr/>
          </p:nvCxnSpPr>
          <p:spPr>
            <a:xfrm>
              <a:off x="3176810" y="5909041"/>
              <a:ext cx="1101708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Arrow Connector 101"/>
            <p:cNvCxnSpPr/>
            <p:nvPr/>
          </p:nvCxnSpPr>
          <p:spPr>
            <a:xfrm>
              <a:off x="1222493" y="5929743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Rectangle 3"/>
                <p:cNvSpPr/>
                <p:nvPr/>
              </p:nvSpPr>
              <p:spPr>
                <a:xfrm>
                  <a:off x="2010671" y="5580008"/>
                  <a:ext cx="1064459" cy="6580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18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1800" i="1">
                                <a:latin typeface="Cambria Math"/>
                              </a:rPr>
                              <m:t>𝐺</m:t>
                            </m:r>
                          </m:num>
                          <m:den>
                            <m:r>
                              <a:rPr lang="en-US" sz="1800" i="1">
                                <a:latin typeface="Cambria Math"/>
                              </a:rPr>
                              <m:t>1+</m:t>
                            </m:r>
                            <m:r>
                              <a:rPr lang="en-US" sz="1800" i="1">
                                <a:latin typeface="Cambria Math"/>
                              </a:rPr>
                              <m:t>𝐺</m:t>
                            </m:r>
                            <m:sSub>
                              <m:sSubPr>
                                <m:ctrlPr>
                                  <a:rPr lang="en-US" sz="18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800" i="1">
                                    <a:latin typeface="Cambria Math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en-US" sz="1800" i="1"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</m:den>
                        </m:f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4" name="Rectangle 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10671" y="5580008"/>
                  <a:ext cx="1064459" cy="658065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9" name="TextBox 228"/>
                <p:cNvSpPr txBox="1"/>
                <p:nvPr/>
              </p:nvSpPr>
              <p:spPr>
                <a:xfrm>
                  <a:off x="3272086" y="5330365"/>
                  <a:ext cx="456856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𝛽</m:t>
                        </m:r>
                      </m:oMath>
                    </m:oMathPara>
                  </a14:m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229" name="TextBox 22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72086" y="5330365"/>
                  <a:ext cx="456856" cy="461665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 l="-1333" r="-1333" b="-1842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233605" y="879389"/>
                <a:ext cx="43877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𝛿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3605" y="879389"/>
                <a:ext cx="438774" cy="461665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18"/>
          <p:cNvSpPr/>
          <p:nvPr/>
        </p:nvSpPr>
        <p:spPr>
          <a:xfrm>
            <a:off x="4698707" y="879389"/>
            <a:ext cx="2144486" cy="1670204"/>
          </a:xfrm>
          <a:prstGeom prst="rect">
            <a:avLst/>
          </a:prstGeom>
          <a:noFill/>
          <a:ln w="12700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2" name="TextBox 231"/>
              <p:cNvSpPr txBox="1"/>
              <p:nvPr/>
            </p:nvSpPr>
            <p:spPr>
              <a:xfrm>
                <a:off x="6311924" y="3991511"/>
                <a:ext cx="6948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/>
                        </a:rPr>
                        <m:t>𝐶</m:t>
                      </m:r>
                      <m:r>
                        <a:rPr lang="en-US" sz="1800" i="1">
                          <a:latin typeface="Cambria Math"/>
                        </a:rPr>
                        <m:t>(</m:t>
                      </m:r>
                      <m:r>
                        <a:rPr lang="en-US" sz="1800" i="1">
                          <a:latin typeface="Cambria Math"/>
                        </a:rPr>
                        <m:t>𝑠</m:t>
                      </m:r>
                      <m:r>
                        <a:rPr lang="en-US" sz="18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232" name="TextBox 2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1924" y="3991511"/>
                <a:ext cx="694869" cy="369332"/>
              </a:xfrm>
              <a:prstGeom prst="rect">
                <a:avLst/>
              </a:prstGeom>
              <a:blipFill rotWithShape="1">
                <a:blip r:embed="rId14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3" name="Rectangle 232"/>
          <p:cNvSpPr/>
          <p:nvPr/>
        </p:nvSpPr>
        <p:spPr>
          <a:xfrm>
            <a:off x="4964581" y="4139579"/>
            <a:ext cx="1230416" cy="6741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4" name="Straight Arrow Connector 233"/>
          <p:cNvCxnSpPr>
            <a:stCxn id="233" idx="3"/>
          </p:cNvCxnSpPr>
          <p:nvPr/>
        </p:nvCxnSpPr>
        <p:spPr>
          <a:xfrm>
            <a:off x="6194997" y="4476645"/>
            <a:ext cx="463807" cy="336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5128223" y="4155461"/>
                <a:ext cx="903132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>
                          <a:latin typeface="Cambria Math"/>
                        </a:rPr>
                        <m:t>1+</m:t>
                      </m:r>
                      <m:f>
                        <m:fPr>
                          <m:ctrlPr>
                            <a:rPr lang="en-US" sz="1800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800" i="1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latin typeface="Cambria Math"/>
                                  <a:ea typeface="Cambria Math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800" i="1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n-US" sz="1800" i="1">
                              <a:latin typeface="Cambria Math"/>
                              <a:ea typeface="Cambria Math"/>
                            </a:rPr>
                            <m:t>𝐺</m:t>
                          </m:r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8223" y="4155461"/>
                <a:ext cx="903132" cy="610936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163577" y="5028012"/>
                <a:ext cx="930896" cy="6127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/>
                            </a:rPr>
                            <m:t>𝐺</m:t>
                          </m:r>
                          <m:r>
                            <a:rPr lang="en-US" sz="1800" b="0" i="1" smtClean="0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n-US" sz="1800" b="0" i="1" smtClean="0">
                              <a:latin typeface="Cambria Math"/>
                            </a:rPr>
                            <m:t>𝐺</m:t>
                          </m:r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3577" y="5028012"/>
                <a:ext cx="930896" cy="612796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3" name="Group 62"/>
          <p:cNvGrpSpPr/>
          <p:nvPr/>
        </p:nvGrpSpPr>
        <p:grpSpPr>
          <a:xfrm>
            <a:off x="2248101" y="5586402"/>
            <a:ext cx="2634328" cy="873583"/>
            <a:chOff x="1222492" y="5388343"/>
            <a:chExt cx="2634328" cy="87358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4" name="TextBox 63"/>
                <p:cNvSpPr txBox="1"/>
                <p:nvPr/>
              </p:nvSpPr>
              <p:spPr>
                <a:xfrm>
                  <a:off x="1222492" y="5388343"/>
                  <a:ext cx="70108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𝑅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64" name="TextBox 6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22492" y="5388343"/>
                  <a:ext cx="701089" cy="369332"/>
                </a:xfrm>
                <a:prstGeom prst="rect">
                  <a:avLst/>
                </a:prstGeom>
                <a:blipFill rotWithShape="1">
                  <a:blip r:embed="rId17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5" name="Rectangle 64"/>
            <p:cNvSpPr/>
            <p:nvPr/>
          </p:nvSpPr>
          <p:spPr>
            <a:xfrm>
              <a:off x="1946394" y="5571975"/>
              <a:ext cx="1230416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6" name="Straight Arrow Connector 65"/>
            <p:cNvCxnSpPr>
              <a:stCxn id="65" idx="3"/>
            </p:cNvCxnSpPr>
            <p:nvPr/>
          </p:nvCxnSpPr>
          <p:spPr>
            <a:xfrm>
              <a:off x="3176810" y="5909041"/>
              <a:ext cx="68001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Arrow Connector 66"/>
            <p:cNvCxnSpPr/>
            <p:nvPr/>
          </p:nvCxnSpPr>
          <p:spPr>
            <a:xfrm>
              <a:off x="1222493" y="5929743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8" name="Rectangle 67"/>
                <p:cNvSpPr/>
                <p:nvPr/>
              </p:nvSpPr>
              <p:spPr>
                <a:xfrm>
                  <a:off x="2010671" y="5580008"/>
                  <a:ext cx="1064458" cy="681918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1800" i="1">
                                <a:latin typeface="Cambria Math"/>
                              </a:rPr>
                              <m:t>𝐺</m:t>
                            </m:r>
                            <m:r>
                              <a:rPr lang="en-US" sz="1800" b="0" i="1" smtClean="0">
                                <a:latin typeface="Cambria Math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sz="1800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800" b="0" i="1" smtClean="0">
                                    <a:latin typeface="Cambria Math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en-US" sz="1800" b="0" i="1" smtClean="0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1800" i="1">
                                <a:latin typeface="Cambria Math"/>
                              </a:rPr>
                              <m:t>1+</m:t>
                            </m:r>
                            <m:r>
                              <a:rPr lang="en-US" sz="1800" i="1">
                                <a:latin typeface="Cambria Math"/>
                              </a:rPr>
                              <m:t>𝐺</m:t>
                            </m:r>
                            <m:sSub>
                              <m:sSubPr>
                                <m:ctrlPr>
                                  <a:rPr lang="en-US" sz="18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800" i="1">
                                    <a:latin typeface="Cambria Math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en-US" sz="1800" i="1"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</m:den>
                        </m:f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68" name="Rectangle 6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10671" y="5580008"/>
                  <a:ext cx="1064458" cy="681918"/>
                </a:xfrm>
                <a:prstGeom prst="rect">
                  <a:avLst/>
                </a:prstGeom>
                <a:blipFill rotWithShape="1">
                  <a:blip r:embed="rId1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4323316" y="5585368"/>
                <a:ext cx="6948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/>
                        </a:rPr>
                        <m:t>𝐶</m:t>
                      </m:r>
                      <m:r>
                        <a:rPr lang="en-US" sz="1800" i="1">
                          <a:latin typeface="Cambria Math"/>
                        </a:rPr>
                        <m:t>(</m:t>
                      </m:r>
                      <m:r>
                        <a:rPr lang="en-US" sz="1800" i="1">
                          <a:latin typeface="Cambria Math"/>
                        </a:rPr>
                        <m:t>𝑠</m:t>
                      </m:r>
                      <m:r>
                        <a:rPr lang="en-US" sz="18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3316" y="5585368"/>
                <a:ext cx="694869" cy="369332"/>
              </a:xfrm>
              <a:prstGeom prst="rect">
                <a:avLst/>
              </a:prstGeom>
              <a:blipFill rotWithShape="1">
                <a:blip r:embed="rId19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257323" y="5416521"/>
            <a:ext cx="1505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Final Answer</a:t>
            </a:r>
            <a:endParaRPr lang="en-US" sz="1800" dirty="0">
              <a:latin typeface="+mn-lt"/>
            </a:endParaRPr>
          </a:p>
        </p:txBody>
      </p:sp>
      <p:sp>
        <p:nvSpPr>
          <p:cNvPr id="11" name="Right Brace 10"/>
          <p:cNvSpPr/>
          <p:nvPr/>
        </p:nvSpPr>
        <p:spPr>
          <a:xfrm>
            <a:off x="5525769" y="4460929"/>
            <a:ext cx="192773" cy="1017519"/>
          </a:xfrm>
          <a:prstGeom prst="rightBrace">
            <a:avLst/>
          </a:prstGeom>
          <a:ln w="12700">
            <a:solidFill>
              <a:schemeClr val="tx1"/>
            </a:solidFill>
          </a:ln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801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  <a:cs typeface="Arial" charset="0"/>
              </a:rPr>
              <a:t>© </a:t>
            </a:r>
            <a:r>
              <a:rPr lang="en-US" sz="1400" dirty="0">
                <a:solidFill>
                  <a:srgbClr val="000000"/>
                </a:solidFill>
              </a:rPr>
              <a:t>Copyright Paul </a:t>
            </a:r>
            <a:r>
              <a:rPr lang="en-US" sz="1400" dirty="0" smtClean="0">
                <a:solidFill>
                  <a:srgbClr val="000000"/>
                </a:solidFill>
              </a:rPr>
              <a:t>Oh</a:t>
            </a:r>
            <a:endParaRPr lang="en-US" sz="1400" dirty="0">
              <a:solidFill>
                <a:srgbClr val="000000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413306" y="379753"/>
            <a:ext cx="5516416" cy="1740932"/>
            <a:chOff x="512547" y="565379"/>
            <a:chExt cx="5516416" cy="1740932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5" name="TextBox 34"/>
                <p:cNvSpPr txBox="1"/>
                <p:nvPr/>
              </p:nvSpPr>
              <p:spPr>
                <a:xfrm>
                  <a:off x="2409006" y="902445"/>
                  <a:ext cx="77905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𝑐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35" name="TextBox 3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09006" y="902445"/>
                  <a:ext cx="779059" cy="369332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6" name="TextBox 35"/>
                <p:cNvSpPr txBox="1"/>
                <p:nvPr/>
              </p:nvSpPr>
              <p:spPr>
                <a:xfrm>
                  <a:off x="5203010" y="566693"/>
                  <a:ext cx="69487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𝐶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36" name="TextBox 3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03010" y="566693"/>
                  <a:ext cx="694870" cy="36933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7" name="TextBox 36"/>
                <p:cNvSpPr txBox="1"/>
                <p:nvPr/>
              </p:nvSpPr>
              <p:spPr>
                <a:xfrm>
                  <a:off x="512547" y="565379"/>
                  <a:ext cx="70108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𝑅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37" name="TextBox 3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2547" y="565379"/>
                  <a:ext cx="701089" cy="36933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8" name="TextBox 37"/>
                <p:cNvSpPr txBox="1"/>
                <p:nvPr/>
              </p:nvSpPr>
              <p:spPr>
                <a:xfrm>
                  <a:off x="1559833" y="566050"/>
                  <a:ext cx="70019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𝐸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38" name="TextBox 3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59833" y="566050"/>
                  <a:ext cx="700192" cy="3693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9" name="Rectangle 38"/>
            <p:cNvSpPr/>
            <p:nvPr/>
          </p:nvSpPr>
          <p:spPr>
            <a:xfrm>
              <a:off x="2332528" y="749011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0" name="Straight Arrow Connector 39"/>
            <p:cNvCxnSpPr/>
            <p:nvPr/>
          </p:nvCxnSpPr>
          <p:spPr>
            <a:xfrm>
              <a:off x="5071928" y="1070964"/>
              <a:ext cx="957035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/>
            <p:nvPr/>
          </p:nvCxnSpPr>
          <p:spPr>
            <a:xfrm>
              <a:off x="512548" y="1106779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Oval 41"/>
            <p:cNvSpPr/>
            <p:nvPr/>
          </p:nvSpPr>
          <p:spPr>
            <a:xfrm>
              <a:off x="1236448" y="902445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" name="Straight Arrow Connector 42"/>
            <p:cNvCxnSpPr/>
            <p:nvPr/>
          </p:nvCxnSpPr>
          <p:spPr>
            <a:xfrm>
              <a:off x="1617448" y="1086077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5557990" y="1070964"/>
              <a:ext cx="0" cy="88316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flipV="1">
              <a:off x="1426948" y="1283445"/>
              <a:ext cx="0" cy="68580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>
              <a:off x="1036830" y="717779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1082831" y="1160935"/>
              <a:ext cx="261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-</a:t>
              </a:r>
              <a:endParaRPr lang="en-US" sz="1800" dirty="0">
                <a:latin typeface="+mj-lt"/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0" name="TextBox 49"/>
                <p:cNvSpPr txBox="1"/>
                <p:nvPr/>
              </p:nvSpPr>
              <p:spPr>
                <a:xfrm>
                  <a:off x="3270219" y="1785613"/>
                  <a:ext cx="72192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𝐻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50" name="TextBox 4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70219" y="1785613"/>
                  <a:ext cx="721929" cy="369332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1" name="Rectangle 50"/>
            <p:cNvSpPr/>
            <p:nvPr/>
          </p:nvSpPr>
          <p:spPr>
            <a:xfrm>
              <a:off x="3193741" y="1632179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2" name="Straight Connector 51"/>
            <p:cNvCxnSpPr>
              <a:endCxn id="51" idx="3"/>
            </p:cNvCxnSpPr>
            <p:nvPr/>
          </p:nvCxnSpPr>
          <p:spPr>
            <a:xfrm flipH="1" flipV="1">
              <a:off x="4184341" y="1969245"/>
              <a:ext cx="1373649" cy="1034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>
              <a:stCxn id="51" idx="1"/>
            </p:cNvCxnSpPr>
            <p:nvPr/>
          </p:nvCxnSpPr>
          <p:spPr>
            <a:xfrm flipH="1">
              <a:off x="1426948" y="1969245"/>
              <a:ext cx="1766793" cy="103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8" name="TextBox 67"/>
                <p:cNvSpPr txBox="1"/>
                <p:nvPr/>
              </p:nvSpPr>
              <p:spPr>
                <a:xfrm>
                  <a:off x="4184341" y="859471"/>
                  <a:ext cx="796628" cy="39074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𝑝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68" name="TextBox 6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84341" y="859471"/>
                  <a:ext cx="796628" cy="390748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b="-781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9" name="Rectangle 68"/>
            <p:cNvSpPr/>
            <p:nvPr/>
          </p:nvSpPr>
          <p:spPr>
            <a:xfrm>
              <a:off x="4082777" y="717779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0" name="TextBox 69"/>
                <p:cNvSpPr txBox="1"/>
                <p:nvPr/>
              </p:nvSpPr>
              <p:spPr>
                <a:xfrm>
                  <a:off x="3354215" y="566693"/>
                  <a:ext cx="74969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𝑀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70" name="TextBox 6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54215" y="566693"/>
                  <a:ext cx="749692" cy="369332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71" name="Straight Arrow Connector 70"/>
            <p:cNvCxnSpPr/>
            <p:nvPr/>
          </p:nvCxnSpPr>
          <p:spPr>
            <a:xfrm>
              <a:off x="3323128" y="1087111"/>
              <a:ext cx="752891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219505" y="2362200"/>
            <a:ext cx="6753302" cy="2539927"/>
            <a:chOff x="219505" y="2362200"/>
            <a:chExt cx="6753302" cy="2539927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4" name="TextBox 73"/>
                <p:cNvSpPr txBox="1"/>
                <p:nvPr/>
              </p:nvSpPr>
              <p:spPr>
                <a:xfrm>
                  <a:off x="6230078" y="3179802"/>
                  <a:ext cx="69487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𝐶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74" name="TextBox 7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30078" y="3179802"/>
                  <a:ext cx="694870" cy="369332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5" name="TextBox 74"/>
                <p:cNvSpPr txBox="1"/>
                <p:nvPr/>
              </p:nvSpPr>
              <p:spPr>
                <a:xfrm>
                  <a:off x="219505" y="3181737"/>
                  <a:ext cx="70108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𝑅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75" name="TextBox 7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9505" y="3181737"/>
                  <a:ext cx="701089" cy="369332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6" name="TextBox 75"/>
                <p:cNvSpPr txBox="1"/>
                <p:nvPr/>
              </p:nvSpPr>
              <p:spPr>
                <a:xfrm>
                  <a:off x="1544862" y="3161866"/>
                  <a:ext cx="70019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𝐸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76" name="TextBox 7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44862" y="3161866"/>
                  <a:ext cx="700192" cy="369332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7" name="Rectangle 76"/>
            <p:cNvSpPr/>
            <p:nvPr/>
          </p:nvSpPr>
          <p:spPr>
            <a:xfrm>
              <a:off x="2317557" y="3344827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8" name="Straight Arrow Connector 77"/>
            <p:cNvCxnSpPr/>
            <p:nvPr/>
          </p:nvCxnSpPr>
          <p:spPr>
            <a:xfrm>
              <a:off x="6015772" y="3622033"/>
              <a:ext cx="957035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Arrow Connector 78"/>
            <p:cNvCxnSpPr/>
            <p:nvPr/>
          </p:nvCxnSpPr>
          <p:spPr>
            <a:xfrm>
              <a:off x="497577" y="3702595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Oval 79"/>
            <p:cNvSpPr/>
            <p:nvPr/>
          </p:nvSpPr>
          <p:spPr>
            <a:xfrm>
              <a:off x="1221477" y="3498261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1" name="Straight Arrow Connector 80"/>
            <p:cNvCxnSpPr/>
            <p:nvPr/>
          </p:nvCxnSpPr>
          <p:spPr>
            <a:xfrm>
              <a:off x="1602477" y="3681893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>
              <a:off x="6386395" y="3646784"/>
              <a:ext cx="0" cy="88316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flipV="1">
              <a:off x="1411977" y="3879261"/>
              <a:ext cx="0" cy="68580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TextBox 83"/>
            <p:cNvSpPr txBox="1"/>
            <p:nvPr/>
          </p:nvSpPr>
          <p:spPr>
            <a:xfrm>
              <a:off x="1021859" y="3313595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1067860" y="3756751"/>
              <a:ext cx="261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-</a:t>
              </a:r>
              <a:endParaRPr lang="en-US" sz="1800" dirty="0">
                <a:latin typeface="+mj-lt"/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6" name="TextBox 85"/>
                <p:cNvSpPr txBox="1"/>
                <p:nvPr/>
              </p:nvSpPr>
              <p:spPr>
                <a:xfrm>
                  <a:off x="3255248" y="4381429"/>
                  <a:ext cx="72192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𝐻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86" name="TextBox 8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55248" y="4381429"/>
                  <a:ext cx="721929" cy="369332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87" name="Rectangle 86"/>
            <p:cNvSpPr/>
            <p:nvPr/>
          </p:nvSpPr>
          <p:spPr>
            <a:xfrm>
              <a:off x="3178770" y="4227995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8" name="Straight Connector 87"/>
            <p:cNvCxnSpPr>
              <a:endCxn id="87" idx="3"/>
            </p:cNvCxnSpPr>
            <p:nvPr/>
          </p:nvCxnSpPr>
          <p:spPr>
            <a:xfrm flipH="1">
              <a:off x="4169370" y="4565061"/>
              <a:ext cx="2217025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>
              <a:stCxn id="87" idx="1"/>
            </p:cNvCxnSpPr>
            <p:nvPr/>
          </p:nvCxnSpPr>
          <p:spPr>
            <a:xfrm flipH="1">
              <a:off x="1411977" y="4565061"/>
              <a:ext cx="1766793" cy="103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0" name="TextBox 89"/>
                <p:cNvSpPr txBox="1"/>
                <p:nvPr/>
              </p:nvSpPr>
              <p:spPr>
                <a:xfrm>
                  <a:off x="5144705" y="3426659"/>
                  <a:ext cx="79335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3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90" name="TextBox 8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44705" y="3426659"/>
                  <a:ext cx="793359" cy="369332"/>
                </a:xfrm>
                <a:prstGeom prst="rect">
                  <a:avLst/>
                </a:prstGeom>
                <a:blipFill rotWithShape="1">
                  <a:blip r:embed="rId13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1" name="Rectangle 90"/>
            <p:cNvSpPr/>
            <p:nvPr/>
          </p:nvSpPr>
          <p:spPr>
            <a:xfrm>
              <a:off x="5004863" y="3275377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2" name="TextBox 91"/>
                <p:cNvSpPr txBox="1"/>
                <p:nvPr/>
              </p:nvSpPr>
              <p:spPr>
                <a:xfrm>
                  <a:off x="4303535" y="3210845"/>
                  <a:ext cx="74969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𝑀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92" name="TextBox 9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03535" y="3210845"/>
                  <a:ext cx="749692" cy="369332"/>
                </a:xfrm>
                <a:prstGeom prst="rect">
                  <a:avLst/>
                </a:prstGeom>
                <a:blipFill rotWithShape="1">
                  <a:blip r:embed="rId14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93" name="Straight Arrow Connector 92"/>
            <p:cNvCxnSpPr/>
            <p:nvPr/>
          </p:nvCxnSpPr>
          <p:spPr>
            <a:xfrm>
              <a:off x="3308157" y="3682927"/>
              <a:ext cx="752891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4" name="TextBox 93"/>
                <p:cNvSpPr txBox="1"/>
                <p:nvPr/>
              </p:nvSpPr>
              <p:spPr>
                <a:xfrm>
                  <a:off x="2435851" y="3482114"/>
                  <a:ext cx="78803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94" name="TextBox 9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35851" y="3482114"/>
                  <a:ext cx="788036" cy="369332"/>
                </a:xfrm>
                <a:prstGeom prst="rect">
                  <a:avLst/>
                </a:prstGeom>
                <a:blipFill rotWithShape="1">
                  <a:blip r:embed="rId15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5" name="Oval 94"/>
            <p:cNvSpPr/>
            <p:nvPr/>
          </p:nvSpPr>
          <p:spPr>
            <a:xfrm>
              <a:off x="4061084" y="3482819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3733248" y="3252701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sp>
          <p:nvSpPr>
            <p:cNvPr id="97" name="Rectangle 96"/>
            <p:cNvSpPr/>
            <p:nvPr/>
          </p:nvSpPr>
          <p:spPr>
            <a:xfrm>
              <a:off x="1981190" y="2362200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8" name="TextBox 97"/>
                <p:cNvSpPr txBox="1"/>
                <p:nvPr/>
              </p:nvSpPr>
              <p:spPr>
                <a:xfrm>
                  <a:off x="2099484" y="2499487"/>
                  <a:ext cx="79335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98" name="TextBox 9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99484" y="2499487"/>
                  <a:ext cx="793359" cy="369332"/>
                </a:xfrm>
                <a:prstGeom prst="rect">
                  <a:avLst/>
                </a:prstGeom>
                <a:blipFill rotWithShape="1">
                  <a:blip r:embed="rId16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99" name="Straight Arrow Connector 98"/>
            <p:cNvCxnSpPr/>
            <p:nvPr/>
          </p:nvCxnSpPr>
          <p:spPr>
            <a:xfrm>
              <a:off x="983590" y="2700312"/>
              <a:ext cx="101313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>
              <a:off x="983590" y="2699266"/>
              <a:ext cx="0" cy="97793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flipH="1" flipV="1">
              <a:off x="2971791" y="2680894"/>
              <a:ext cx="1279793" cy="325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>
              <a:off x="4251584" y="2699266"/>
              <a:ext cx="0" cy="783553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TextBox 102"/>
            <p:cNvSpPr txBox="1"/>
            <p:nvPr/>
          </p:nvSpPr>
          <p:spPr>
            <a:xfrm>
              <a:off x="3932266" y="3042531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cxnSp>
          <p:nvCxnSpPr>
            <p:cNvPr id="104" name="Straight Arrow Connector 103"/>
            <p:cNvCxnSpPr/>
            <p:nvPr/>
          </p:nvCxnSpPr>
          <p:spPr>
            <a:xfrm flipV="1">
              <a:off x="4434554" y="3679902"/>
              <a:ext cx="550041" cy="3026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4666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  <a:cs typeface="Arial" charset="0"/>
              </a:rPr>
              <a:t>© </a:t>
            </a:r>
            <a:r>
              <a:rPr lang="en-US" sz="1400" dirty="0">
                <a:solidFill>
                  <a:srgbClr val="000000"/>
                </a:solidFill>
              </a:rPr>
              <a:t>Copyright Paul </a:t>
            </a:r>
            <a:r>
              <a:rPr lang="en-US" sz="1400" dirty="0" smtClean="0">
                <a:solidFill>
                  <a:srgbClr val="000000"/>
                </a:solidFill>
              </a:rPr>
              <a:t>Oh</a:t>
            </a:r>
            <a:endParaRPr lang="en-US" sz="1400" dirty="0">
              <a:solidFill>
                <a:srgbClr val="000000"/>
              </a:solidFill>
            </a:endParaRPr>
          </a:p>
        </p:txBody>
      </p:sp>
      <p:grpSp>
        <p:nvGrpSpPr>
          <p:cNvPr id="89" name="Group 88"/>
          <p:cNvGrpSpPr/>
          <p:nvPr/>
        </p:nvGrpSpPr>
        <p:grpSpPr>
          <a:xfrm>
            <a:off x="373222" y="454426"/>
            <a:ext cx="7457835" cy="3007770"/>
            <a:chOff x="373222" y="1128558"/>
            <a:chExt cx="7457835" cy="3007770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5" name="TextBox 34"/>
                <p:cNvSpPr txBox="1"/>
                <p:nvPr/>
              </p:nvSpPr>
              <p:spPr>
                <a:xfrm>
                  <a:off x="7024882" y="1154925"/>
                  <a:ext cx="69487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𝐶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35" name="TextBox 3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24882" y="1154925"/>
                  <a:ext cx="694870" cy="369332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6" name="TextBox 35"/>
                <p:cNvSpPr txBox="1"/>
                <p:nvPr/>
              </p:nvSpPr>
              <p:spPr>
                <a:xfrm>
                  <a:off x="373222" y="1147555"/>
                  <a:ext cx="70108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𝑅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36" name="TextBox 3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3222" y="1147555"/>
                  <a:ext cx="701089" cy="36933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7" name="TextBox 36"/>
                <p:cNvSpPr txBox="1"/>
                <p:nvPr/>
              </p:nvSpPr>
              <p:spPr>
                <a:xfrm>
                  <a:off x="1580967" y="1128558"/>
                  <a:ext cx="70019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𝐸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37" name="TextBox 3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80967" y="1128558"/>
                  <a:ext cx="700192" cy="36933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8" name="Rectangle 37"/>
            <p:cNvSpPr/>
            <p:nvPr/>
          </p:nvSpPr>
          <p:spPr>
            <a:xfrm>
              <a:off x="2353662" y="1311519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9" name="Straight Arrow Connector 38"/>
            <p:cNvCxnSpPr/>
            <p:nvPr/>
          </p:nvCxnSpPr>
          <p:spPr>
            <a:xfrm>
              <a:off x="6874022" y="1668657"/>
              <a:ext cx="957035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/>
            <p:nvPr/>
          </p:nvCxnSpPr>
          <p:spPr>
            <a:xfrm>
              <a:off x="533682" y="1669287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Oval 40"/>
            <p:cNvSpPr/>
            <p:nvPr/>
          </p:nvSpPr>
          <p:spPr>
            <a:xfrm>
              <a:off x="1257582" y="1464953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2" name="Straight Arrow Connector 41"/>
            <p:cNvCxnSpPr/>
            <p:nvPr/>
          </p:nvCxnSpPr>
          <p:spPr>
            <a:xfrm>
              <a:off x="1638582" y="1648585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5375584" y="1669287"/>
              <a:ext cx="0" cy="115332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flipV="1">
              <a:off x="1448082" y="1845954"/>
              <a:ext cx="0" cy="1953308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Box 44"/>
            <p:cNvSpPr txBox="1"/>
            <p:nvPr/>
          </p:nvSpPr>
          <p:spPr>
            <a:xfrm>
              <a:off x="1057964" y="1280287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1103965" y="1723443"/>
              <a:ext cx="261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-</a:t>
              </a:r>
              <a:endParaRPr lang="en-US" sz="1800" dirty="0">
                <a:latin typeface="+mj-lt"/>
              </a:endParaRPr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4495424" y="3462196"/>
              <a:ext cx="990600" cy="674132"/>
              <a:chOff x="3214875" y="2194687"/>
              <a:chExt cx="990600" cy="674132"/>
            </a:xfrm>
          </p:grpSpPr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49" name="TextBox 48"/>
                  <p:cNvSpPr txBox="1"/>
                  <p:nvPr/>
                </p:nvSpPr>
                <p:spPr>
                  <a:xfrm>
                    <a:off x="3291353" y="2348121"/>
                    <a:ext cx="80368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18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800" i="1">
                              <a:latin typeface="Cambria Math"/>
                            </a:rPr>
                            <m:t>(</m:t>
                          </m:r>
                          <m:r>
                            <a:rPr lang="en-US" sz="1800" i="1">
                              <a:latin typeface="Cambria Math"/>
                            </a:rPr>
                            <m:t>𝑠</m:t>
                          </m:r>
                          <m:r>
                            <a:rPr lang="en-US" sz="1800" i="1">
                              <a:latin typeface="Cambria Math"/>
                            </a:rPr>
                            <m:t>)</m:t>
                          </m:r>
                        </m:oMath>
                      </m:oMathPara>
                    </a14:m>
                    <a:endParaRPr lang="en-US" sz="1800" dirty="0"/>
                  </a:p>
                </p:txBody>
              </p:sp>
            </mc:Choice>
            <mc:Fallback>
              <p:sp>
                <p:nvSpPr>
                  <p:cNvPr id="49" name="TextBox 4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291353" y="2348121"/>
                    <a:ext cx="803682" cy="369332"/>
                  </a:xfrm>
                  <a:prstGeom prst="rect">
                    <a:avLst/>
                  </a:prstGeom>
                  <a:blipFill rotWithShape="1">
                    <a:blip r:embed="rId5"/>
                    <a:stretch>
                      <a:fillRect b="-15000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50" name="Rectangle 49"/>
              <p:cNvSpPr/>
              <p:nvPr/>
            </p:nvSpPr>
            <p:spPr>
              <a:xfrm>
                <a:off x="3214875" y="2194687"/>
                <a:ext cx="990600" cy="674132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51" name="Straight Connector 50"/>
            <p:cNvCxnSpPr/>
            <p:nvPr/>
          </p:nvCxnSpPr>
          <p:spPr>
            <a:xfrm flipH="1">
              <a:off x="5484056" y="3793428"/>
              <a:ext cx="1826817" cy="5834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flipH="1">
              <a:off x="1416178" y="3801330"/>
              <a:ext cx="1811911" cy="103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5" name="TextBox 64"/>
                <p:cNvSpPr txBox="1"/>
                <p:nvPr/>
              </p:nvSpPr>
              <p:spPr>
                <a:xfrm>
                  <a:off x="4024747" y="1154925"/>
                  <a:ext cx="74969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𝑀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65" name="TextBox 6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24747" y="1154925"/>
                  <a:ext cx="749692" cy="369332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9" name="TextBox 68"/>
                <p:cNvSpPr txBox="1"/>
                <p:nvPr/>
              </p:nvSpPr>
              <p:spPr>
                <a:xfrm>
                  <a:off x="2471956" y="1448806"/>
                  <a:ext cx="78803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69" name="TextBox 6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71956" y="1448806"/>
                  <a:ext cx="788036" cy="369332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0" name="Oval 69"/>
            <p:cNvSpPr/>
            <p:nvPr/>
          </p:nvSpPr>
          <p:spPr>
            <a:xfrm>
              <a:off x="3240566" y="3608762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3613952" y="3424096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5874987" y="1332221"/>
              <a:ext cx="990600" cy="674132"/>
              <a:chOff x="2017295" y="328892"/>
              <a:chExt cx="990600" cy="674132"/>
            </a:xfrm>
          </p:grpSpPr>
          <p:sp>
            <p:nvSpPr>
              <p:cNvPr id="72" name="Rectangle 71"/>
              <p:cNvSpPr/>
              <p:nvPr/>
            </p:nvSpPr>
            <p:spPr>
              <a:xfrm>
                <a:off x="2017295" y="328892"/>
                <a:ext cx="990600" cy="674132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73" name="TextBox 72"/>
                  <p:cNvSpPr txBox="1"/>
                  <p:nvPr/>
                </p:nvSpPr>
                <p:spPr>
                  <a:xfrm>
                    <a:off x="2135589" y="466179"/>
                    <a:ext cx="793359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18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/>
                                </a:rPr>
                                <m:t>𝐺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800" i="1">
                              <a:latin typeface="Cambria Math"/>
                            </a:rPr>
                            <m:t>(</m:t>
                          </m:r>
                          <m:r>
                            <a:rPr lang="en-US" sz="1800" i="1">
                              <a:latin typeface="Cambria Math"/>
                            </a:rPr>
                            <m:t>𝑠</m:t>
                          </m:r>
                          <m:r>
                            <a:rPr lang="en-US" sz="1800" i="1">
                              <a:latin typeface="Cambria Math"/>
                            </a:rPr>
                            <m:t>)</m:t>
                          </m:r>
                        </m:oMath>
                      </m:oMathPara>
                    </a14:m>
                    <a:endParaRPr lang="en-US" sz="1800" dirty="0"/>
                  </a:p>
                </p:txBody>
              </p:sp>
            </mc:Choice>
            <mc:Fallback>
              <p:sp>
                <p:nvSpPr>
                  <p:cNvPr id="73" name="TextBox 7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135589" y="466179"/>
                    <a:ext cx="793359" cy="369332"/>
                  </a:xfrm>
                  <a:prstGeom prst="rect">
                    <a:avLst/>
                  </a:prstGeom>
                  <a:blipFill rotWithShape="1">
                    <a:blip r:embed="rId8"/>
                    <a:stretch>
                      <a:fillRect b="-13115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74" name="Straight Arrow Connector 73"/>
            <p:cNvCxnSpPr>
              <a:endCxn id="72" idx="1"/>
            </p:cNvCxnSpPr>
            <p:nvPr/>
          </p:nvCxnSpPr>
          <p:spPr>
            <a:xfrm>
              <a:off x="3352800" y="1665514"/>
              <a:ext cx="2522187" cy="3773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>
              <a:off x="7310873" y="1669287"/>
              <a:ext cx="0" cy="213307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>
              <a:off x="3431066" y="2822608"/>
              <a:ext cx="0" cy="783553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2876867" y="3352944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cxnSp>
          <p:nvCxnSpPr>
            <p:cNvPr id="80" name="Straight Connector 79"/>
            <p:cNvCxnSpPr/>
            <p:nvPr/>
          </p:nvCxnSpPr>
          <p:spPr>
            <a:xfrm flipH="1">
              <a:off x="3613952" y="3800296"/>
              <a:ext cx="886233" cy="1034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1" name="Group 80"/>
            <p:cNvGrpSpPr/>
            <p:nvPr/>
          </p:nvGrpSpPr>
          <p:grpSpPr>
            <a:xfrm>
              <a:off x="3773611" y="2400268"/>
              <a:ext cx="990600" cy="674132"/>
              <a:chOff x="3214875" y="2194687"/>
              <a:chExt cx="990600" cy="674132"/>
            </a:xfrm>
          </p:grpSpPr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82" name="TextBox 81"/>
                  <p:cNvSpPr txBox="1"/>
                  <p:nvPr/>
                </p:nvSpPr>
                <p:spPr>
                  <a:xfrm>
                    <a:off x="3291353" y="2348121"/>
                    <a:ext cx="809003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18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800" i="1">
                              <a:latin typeface="Cambria Math"/>
                            </a:rPr>
                            <m:t>(</m:t>
                          </m:r>
                          <m:r>
                            <a:rPr lang="en-US" sz="1800" i="1">
                              <a:latin typeface="Cambria Math"/>
                            </a:rPr>
                            <m:t>𝑠</m:t>
                          </m:r>
                          <m:r>
                            <a:rPr lang="en-US" sz="1800" i="1">
                              <a:latin typeface="Cambria Math"/>
                            </a:rPr>
                            <m:t>)</m:t>
                          </m:r>
                        </m:oMath>
                      </m:oMathPara>
                    </a14:m>
                    <a:endParaRPr lang="en-US" sz="1800" dirty="0"/>
                  </a:p>
                </p:txBody>
              </p:sp>
            </mc:Choice>
            <mc:Fallback>
              <p:sp>
                <p:nvSpPr>
                  <p:cNvPr id="82" name="TextBox 8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291353" y="2348121"/>
                    <a:ext cx="809003" cy="369332"/>
                  </a:xfrm>
                  <a:prstGeom prst="rect">
                    <a:avLst/>
                  </a:prstGeom>
                  <a:blipFill rotWithShape="1">
                    <a:blip r:embed="rId9"/>
                    <a:stretch>
                      <a:fillRect b="-13115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83" name="Rectangle 82"/>
              <p:cNvSpPr/>
              <p:nvPr/>
            </p:nvSpPr>
            <p:spPr>
              <a:xfrm>
                <a:off x="3214875" y="2194687"/>
                <a:ext cx="990600" cy="674132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84" name="Straight Connector 83"/>
            <p:cNvCxnSpPr/>
            <p:nvPr/>
          </p:nvCxnSpPr>
          <p:spPr>
            <a:xfrm flipH="1">
              <a:off x="4776075" y="2822608"/>
              <a:ext cx="599509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flipH="1">
              <a:off x="3431066" y="2824135"/>
              <a:ext cx="335289" cy="189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4666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  <a:cs typeface="Arial" charset="0"/>
              </a:rPr>
              <a:t>© </a:t>
            </a:r>
            <a:r>
              <a:rPr lang="en-US" sz="1400" dirty="0">
                <a:solidFill>
                  <a:srgbClr val="000000"/>
                </a:solidFill>
              </a:rPr>
              <a:t>Copyright Paul </a:t>
            </a:r>
            <a:r>
              <a:rPr lang="en-US" sz="1400" dirty="0" smtClean="0">
                <a:solidFill>
                  <a:srgbClr val="000000"/>
                </a:solidFill>
              </a:rPr>
              <a:t>Oh</a:t>
            </a:r>
            <a:endParaRPr lang="en-US" sz="1400" dirty="0">
              <a:solidFill>
                <a:srgbClr val="000000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413306" y="379753"/>
            <a:ext cx="5516416" cy="1740932"/>
            <a:chOff x="413306" y="379753"/>
            <a:chExt cx="5516416" cy="1740932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5" name="TextBox 34"/>
                <p:cNvSpPr txBox="1"/>
                <p:nvPr/>
              </p:nvSpPr>
              <p:spPr>
                <a:xfrm>
                  <a:off x="2331536" y="793019"/>
                  <a:ext cx="77905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𝑐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35" name="TextBox 3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31536" y="793019"/>
                  <a:ext cx="779059" cy="369332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6" name="TextBox 35"/>
                <p:cNvSpPr txBox="1"/>
                <p:nvPr/>
              </p:nvSpPr>
              <p:spPr>
                <a:xfrm>
                  <a:off x="5103769" y="381067"/>
                  <a:ext cx="69487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𝐶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36" name="TextBox 3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03769" y="381067"/>
                  <a:ext cx="694870" cy="36933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7" name="TextBox 36"/>
                <p:cNvSpPr txBox="1"/>
                <p:nvPr/>
              </p:nvSpPr>
              <p:spPr>
                <a:xfrm>
                  <a:off x="413306" y="379753"/>
                  <a:ext cx="70108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𝑅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37" name="TextBox 3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3306" y="379753"/>
                  <a:ext cx="701089" cy="36933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8" name="TextBox 37"/>
                <p:cNvSpPr txBox="1"/>
                <p:nvPr/>
              </p:nvSpPr>
              <p:spPr>
                <a:xfrm>
                  <a:off x="1460592" y="380424"/>
                  <a:ext cx="70019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𝐸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38" name="TextBox 3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60592" y="380424"/>
                  <a:ext cx="700192" cy="3693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9" name="Rectangle 38"/>
            <p:cNvSpPr/>
            <p:nvPr/>
          </p:nvSpPr>
          <p:spPr>
            <a:xfrm>
              <a:off x="2233287" y="563385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0" name="Straight Arrow Connector 39"/>
            <p:cNvCxnSpPr/>
            <p:nvPr/>
          </p:nvCxnSpPr>
          <p:spPr>
            <a:xfrm>
              <a:off x="4972687" y="885338"/>
              <a:ext cx="957035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/>
            <p:nvPr/>
          </p:nvCxnSpPr>
          <p:spPr>
            <a:xfrm>
              <a:off x="413307" y="921153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Oval 41"/>
            <p:cNvSpPr/>
            <p:nvPr/>
          </p:nvSpPr>
          <p:spPr>
            <a:xfrm>
              <a:off x="1137207" y="716819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" name="Straight Arrow Connector 42"/>
            <p:cNvCxnSpPr/>
            <p:nvPr/>
          </p:nvCxnSpPr>
          <p:spPr>
            <a:xfrm>
              <a:off x="1518207" y="900451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5458749" y="885338"/>
              <a:ext cx="0" cy="88316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flipV="1">
              <a:off x="1327707" y="1097819"/>
              <a:ext cx="0" cy="68580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>
              <a:off x="937589" y="532153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983590" y="975309"/>
              <a:ext cx="261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-</a:t>
              </a:r>
              <a:endParaRPr lang="en-US" sz="1800" dirty="0">
                <a:latin typeface="+mj-lt"/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0" name="TextBox 49"/>
                <p:cNvSpPr txBox="1"/>
                <p:nvPr/>
              </p:nvSpPr>
              <p:spPr>
                <a:xfrm>
                  <a:off x="3217596" y="1658588"/>
                  <a:ext cx="72192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𝐻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50" name="TextBox 4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17596" y="1658588"/>
                  <a:ext cx="721929" cy="369332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1" name="Rectangle 50"/>
            <p:cNvSpPr/>
            <p:nvPr/>
          </p:nvSpPr>
          <p:spPr>
            <a:xfrm>
              <a:off x="3094500" y="1446553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2" name="Straight Connector 51"/>
            <p:cNvCxnSpPr>
              <a:endCxn id="51" idx="3"/>
            </p:cNvCxnSpPr>
            <p:nvPr/>
          </p:nvCxnSpPr>
          <p:spPr>
            <a:xfrm flipH="1" flipV="1">
              <a:off x="4085100" y="1783619"/>
              <a:ext cx="1373649" cy="1034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>
              <a:stCxn id="51" idx="1"/>
            </p:cNvCxnSpPr>
            <p:nvPr/>
          </p:nvCxnSpPr>
          <p:spPr>
            <a:xfrm flipH="1">
              <a:off x="1327707" y="1783619"/>
              <a:ext cx="1766793" cy="103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9" name="TextBox 58"/>
                <p:cNvSpPr txBox="1"/>
                <p:nvPr/>
              </p:nvSpPr>
              <p:spPr>
                <a:xfrm>
                  <a:off x="4085100" y="673845"/>
                  <a:ext cx="796628" cy="39074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𝑝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59" name="TextBox 5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85100" y="673845"/>
                  <a:ext cx="796628" cy="390748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b="-781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5" name="Rectangle 64"/>
            <p:cNvSpPr/>
            <p:nvPr/>
          </p:nvSpPr>
          <p:spPr>
            <a:xfrm>
              <a:off x="3983536" y="532153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8" name="TextBox 67"/>
                <p:cNvSpPr txBox="1"/>
                <p:nvPr/>
              </p:nvSpPr>
              <p:spPr>
                <a:xfrm>
                  <a:off x="3254974" y="381067"/>
                  <a:ext cx="74969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𝑀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68" name="TextBox 6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54974" y="381067"/>
                  <a:ext cx="749692" cy="369332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69" name="Straight Arrow Connector 68"/>
            <p:cNvCxnSpPr/>
            <p:nvPr/>
          </p:nvCxnSpPr>
          <p:spPr>
            <a:xfrm>
              <a:off x="3223887" y="901485"/>
              <a:ext cx="752891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" name="TextBox 1"/>
            <p:cNvSpPr txBox="1"/>
            <p:nvPr/>
          </p:nvSpPr>
          <p:spPr>
            <a:xfrm>
              <a:off x="2173525" y="569414"/>
              <a:ext cx="110479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+mn-lt"/>
                </a:rPr>
                <a:t>Compensator</a:t>
              </a:r>
              <a:endParaRPr lang="en-US" sz="1200" dirty="0">
                <a:latin typeface="+mn-lt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3265144" y="1436018"/>
              <a:ext cx="67037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+mn-lt"/>
                </a:rPr>
                <a:t>Sensor</a:t>
              </a:r>
              <a:endParaRPr lang="en-US" sz="1200" dirty="0"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4666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  <a:cs typeface="Arial" charset="0"/>
              </a:rPr>
              <a:t>© </a:t>
            </a:r>
            <a:r>
              <a:rPr lang="en-US" sz="1400" dirty="0">
                <a:solidFill>
                  <a:srgbClr val="000000"/>
                </a:solidFill>
              </a:rPr>
              <a:t>Copyright Paul </a:t>
            </a:r>
            <a:r>
              <a:rPr lang="en-US" sz="1400" dirty="0" smtClean="0">
                <a:solidFill>
                  <a:srgbClr val="000000"/>
                </a:solidFill>
              </a:rPr>
              <a:t>Oh</a:t>
            </a:r>
            <a:endParaRPr lang="en-US" sz="1400" dirty="0">
              <a:solidFill>
                <a:srgbClr val="000000"/>
              </a:solidFill>
            </a:endParaRPr>
          </a:p>
        </p:txBody>
      </p:sp>
      <p:grpSp>
        <p:nvGrpSpPr>
          <p:cNvPr id="67" name="Group 66"/>
          <p:cNvGrpSpPr/>
          <p:nvPr/>
        </p:nvGrpSpPr>
        <p:grpSpPr>
          <a:xfrm>
            <a:off x="626556" y="985150"/>
            <a:ext cx="3849374" cy="1551466"/>
            <a:chOff x="626556" y="985150"/>
            <a:chExt cx="3849374" cy="1551466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" name="TextBox 7"/>
                <p:cNvSpPr txBox="1"/>
                <p:nvPr/>
              </p:nvSpPr>
              <p:spPr>
                <a:xfrm>
                  <a:off x="2138012" y="1138584"/>
                  <a:ext cx="78803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38012" y="1138584"/>
                  <a:ext cx="788036" cy="369332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" name="TextBox 8"/>
                <p:cNvSpPr txBox="1"/>
                <p:nvPr/>
              </p:nvSpPr>
              <p:spPr>
                <a:xfrm>
                  <a:off x="3781060" y="1354293"/>
                  <a:ext cx="69487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𝐶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9" name="Text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81060" y="1354293"/>
                  <a:ext cx="694870" cy="36933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1" name="TextBox 10"/>
                <p:cNvSpPr txBox="1"/>
                <p:nvPr/>
              </p:nvSpPr>
              <p:spPr>
                <a:xfrm>
                  <a:off x="626556" y="1354293"/>
                  <a:ext cx="70019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𝐸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11" name="TextBox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6556" y="1354293"/>
                  <a:ext cx="700192" cy="36933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2" name="Rectangle 11"/>
            <p:cNvSpPr/>
            <p:nvPr/>
          </p:nvSpPr>
          <p:spPr>
            <a:xfrm>
              <a:off x="2061534" y="985150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>
              <a:off x="3889237" y="1774692"/>
              <a:ext cx="478517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>
              <a:off x="1337634" y="2227155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Oval 14"/>
            <p:cNvSpPr/>
            <p:nvPr/>
          </p:nvSpPr>
          <p:spPr>
            <a:xfrm>
              <a:off x="3508237" y="1584192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>
              <a:off x="1346454" y="1322216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H="1">
              <a:off x="3065868" y="2227155"/>
              <a:ext cx="632869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V="1">
              <a:off x="3698737" y="1965192"/>
              <a:ext cx="0" cy="261963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3729578" y="1133777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1" name="TextBox 20"/>
                <p:cNvSpPr txBox="1"/>
                <p:nvPr/>
              </p:nvSpPr>
              <p:spPr>
                <a:xfrm>
                  <a:off x="2138012" y="2015918"/>
                  <a:ext cx="79335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21" name="TextBox 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38012" y="2015918"/>
                  <a:ext cx="793359" cy="3693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2" name="Rectangle 21"/>
            <p:cNvSpPr/>
            <p:nvPr/>
          </p:nvSpPr>
          <p:spPr>
            <a:xfrm>
              <a:off x="2061534" y="1862484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" name="Straight Connector 23"/>
            <p:cNvCxnSpPr/>
            <p:nvPr/>
          </p:nvCxnSpPr>
          <p:spPr>
            <a:xfrm flipH="1" flipV="1">
              <a:off x="3032558" y="1322216"/>
              <a:ext cx="666179" cy="103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endCxn id="15" idx="0"/>
            </p:cNvCxnSpPr>
            <p:nvPr/>
          </p:nvCxnSpPr>
          <p:spPr>
            <a:xfrm>
              <a:off x="3698737" y="1318443"/>
              <a:ext cx="0" cy="265749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3729578" y="1853016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cxnSp>
          <p:nvCxnSpPr>
            <p:cNvPr id="46" name="Straight Connector 45"/>
            <p:cNvCxnSpPr/>
            <p:nvPr/>
          </p:nvCxnSpPr>
          <p:spPr>
            <a:xfrm>
              <a:off x="1346454" y="1318443"/>
              <a:ext cx="0" cy="9087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flipH="1">
              <a:off x="762000" y="1772799"/>
              <a:ext cx="575634" cy="189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6" name="Group 65"/>
          <p:cNvGrpSpPr/>
          <p:nvPr/>
        </p:nvGrpSpPr>
        <p:grpSpPr>
          <a:xfrm>
            <a:off x="682489" y="3026375"/>
            <a:ext cx="4037235" cy="848157"/>
            <a:chOff x="682489" y="3026375"/>
            <a:chExt cx="4037235" cy="848157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4" name="TextBox 53"/>
                <p:cNvSpPr txBox="1"/>
                <p:nvPr/>
              </p:nvSpPr>
              <p:spPr>
                <a:xfrm>
                  <a:off x="1383990" y="3353834"/>
                  <a:ext cx="78803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54" name="TextBox 5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83990" y="3353834"/>
                  <a:ext cx="788036" cy="369332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5" name="Rectangle 54"/>
            <p:cNvSpPr/>
            <p:nvPr/>
          </p:nvSpPr>
          <p:spPr>
            <a:xfrm>
              <a:off x="1307512" y="3200400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6" name="TextBox 55"/>
                <p:cNvSpPr txBox="1"/>
                <p:nvPr/>
              </p:nvSpPr>
              <p:spPr>
                <a:xfrm>
                  <a:off x="3127481" y="3353834"/>
                  <a:ext cx="79335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56" name="TextBox 5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27481" y="3353834"/>
                  <a:ext cx="793359" cy="369332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7" name="Rectangle 56"/>
            <p:cNvSpPr/>
            <p:nvPr/>
          </p:nvSpPr>
          <p:spPr>
            <a:xfrm>
              <a:off x="3051003" y="3200400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8" name="Straight Arrow Connector 57"/>
            <p:cNvCxnSpPr>
              <a:stCxn id="55" idx="3"/>
              <a:endCxn id="57" idx="1"/>
            </p:cNvCxnSpPr>
            <p:nvPr/>
          </p:nvCxnSpPr>
          <p:spPr>
            <a:xfrm>
              <a:off x="2298112" y="3537466"/>
              <a:ext cx="752891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/>
            <p:nvPr/>
          </p:nvCxnSpPr>
          <p:spPr>
            <a:xfrm>
              <a:off x="4024854" y="3537787"/>
              <a:ext cx="478517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1" name="TextBox 60"/>
                <p:cNvSpPr txBox="1"/>
                <p:nvPr/>
              </p:nvSpPr>
              <p:spPr>
                <a:xfrm>
                  <a:off x="4024854" y="3026375"/>
                  <a:ext cx="69487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𝐶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61" name="TextBox 6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24854" y="3026375"/>
                  <a:ext cx="694870" cy="369332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2" name="TextBox 61"/>
                <p:cNvSpPr txBox="1"/>
                <p:nvPr/>
              </p:nvSpPr>
              <p:spPr>
                <a:xfrm>
                  <a:off x="682489" y="3026375"/>
                  <a:ext cx="70019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𝐸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62" name="TextBox 6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2489" y="3026375"/>
                  <a:ext cx="700192" cy="369332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63" name="Straight Arrow Connector 62"/>
            <p:cNvCxnSpPr>
              <a:endCxn id="55" idx="1"/>
            </p:cNvCxnSpPr>
            <p:nvPr/>
          </p:nvCxnSpPr>
          <p:spPr>
            <a:xfrm>
              <a:off x="797296" y="3537466"/>
              <a:ext cx="510216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4" name="TextBox 63"/>
                <p:cNvSpPr txBox="1"/>
                <p:nvPr/>
              </p:nvSpPr>
              <p:spPr>
                <a:xfrm>
                  <a:off x="2352114" y="3049425"/>
                  <a:ext cx="74969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𝑀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64" name="TextBox 6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52114" y="3049425"/>
                  <a:ext cx="749692" cy="369332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64666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3276600" y="-2"/>
            <a:ext cx="2438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Arial" charset="0"/>
              </a:rPr>
              <a:t>Block Diagram</a:t>
            </a:r>
            <a:r>
              <a:rPr lang="en-US" dirty="0">
                <a:latin typeface="Arial" charset="0"/>
              </a:rPr>
              <a:t>s</a:t>
            </a:r>
          </a:p>
        </p:txBody>
      </p:sp>
      <p:sp>
        <p:nvSpPr>
          <p:cNvPr id="7192" name="Rectangle 24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2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  <a:cs typeface="Arial" charset="0"/>
              </a:rPr>
              <a:t>© </a:t>
            </a:r>
            <a:r>
              <a:rPr lang="en-US" sz="1400" dirty="0">
                <a:solidFill>
                  <a:srgbClr val="000000"/>
                </a:solidFill>
              </a:rPr>
              <a:t>Copyright Paul </a:t>
            </a:r>
            <a:r>
              <a:rPr lang="en-US" sz="1400" dirty="0" smtClean="0">
                <a:solidFill>
                  <a:srgbClr val="000000"/>
                </a:solidFill>
              </a:rPr>
              <a:t>Oh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7714" y="621268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j-lt"/>
              </a:rPr>
              <a:t>Definition:</a:t>
            </a:r>
            <a:endParaRPr lang="en-US" sz="1800" dirty="0">
              <a:latin typeface="+mj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580702" y="621268"/>
            <a:ext cx="71060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+mj-lt"/>
              </a:rPr>
              <a:t>A block diagram of a system is a pictorial representation of the functions performed by each component and of the flow of signals</a:t>
            </a:r>
            <a:endParaRPr lang="en-US" sz="1800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1" y="1524000"/>
            <a:ext cx="8305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+mj-lt"/>
              </a:rPr>
              <a:t>All system variables are linked to each other thru functional blocks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+mj-lt"/>
              </a:rPr>
              <a:t>Functional block (or simply blocks) is a symbol for the mathematical operation on the input signal to the block that produces the output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+mj-lt"/>
              </a:rPr>
              <a:t>The transfer function of a component is usually entered in the block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+mj-lt"/>
              </a:rPr>
              <a:t>Blocks are connected by arrows to indicate signal flow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+mj-lt"/>
              </a:rPr>
              <a:t>Dimensions of the output signal from the block are the dimensions of the input multiplied by the dimensions of the transfer function in that block</a:t>
            </a:r>
            <a:endParaRPr lang="en-US"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51894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  <a:cs typeface="Arial" charset="0"/>
              </a:rPr>
              <a:t>© </a:t>
            </a:r>
            <a:r>
              <a:rPr lang="en-US" sz="1400" dirty="0">
                <a:solidFill>
                  <a:srgbClr val="000000"/>
                </a:solidFill>
              </a:rPr>
              <a:t>Copyright Paul </a:t>
            </a:r>
            <a:r>
              <a:rPr lang="en-US" sz="1400" dirty="0" smtClean="0">
                <a:solidFill>
                  <a:srgbClr val="000000"/>
                </a:solidFill>
              </a:rPr>
              <a:t>Oh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05435" y="0"/>
            <a:ext cx="66800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Block Diagram of a Closed Loop system </a:t>
            </a:r>
            <a:endParaRPr lang="en-US" sz="2800" dirty="0">
              <a:latin typeface="+mj-lt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217714" y="1147178"/>
            <a:ext cx="3767616" cy="1436132"/>
            <a:chOff x="2285999" y="3669268"/>
            <a:chExt cx="3767616" cy="143613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/>
                <p:cNvSpPr txBox="1"/>
                <p:nvPr/>
              </p:nvSpPr>
              <p:spPr>
                <a:xfrm>
                  <a:off x="4182458" y="4038600"/>
                  <a:ext cx="70288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i="1">
                            <a:latin typeface="Cambria Math"/>
                          </a:rPr>
                          <m:t>𝐺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82458" y="4038600"/>
                  <a:ext cx="702885" cy="369332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Box 19"/>
                <p:cNvSpPr txBox="1"/>
                <p:nvPr/>
              </p:nvSpPr>
              <p:spPr>
                <a:xfrm>
                  <a:off x="5238813" y="3669268"/>
                  <a:ext cx="69487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𝐶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20" name="TextBox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38813" y="3669268"/>
                  <a:ext cx="694870" cy="36933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TextBox 20"/>
                <p:cNvSpPr txBox="1"/>
                <p:nvPr/>
              </p:nvSpPr>
              <p:spPr>
                <a:xfrm>
                  <a:off x="2285999" y="3701534"/>
                  <a:ext cx="70108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𝑅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21" name="TextBox 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85999" y="3701534"/>
                  <a:ext cx="701089" cy="36933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21"/>
                <p:cNvSpPr txBox="1"/>
                <p:nvPr/>
              </p:nvSpPr>
              <p:spPr>
                <a:xfrm>
                  <a:off x="3333285" y="3702205"/>
                  <a:ext cx="70019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𝐸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22" name="TextBox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33285" y="3702205"/>
                  <a:ext cx="700192" cy="3693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" name="Rectangle 8"/>
            <p:cNvSpPr/>
            <p:nvPr/>
          </p:nvSpPr>
          <p:spPr>
            <a:xfrm>
              <a:off x="4105980" y="3885166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Arrow Connector 10"/>
            <p:cNvCxnSpPr>
              <a:stCxn id="9" idx="3"/>
            </p:cNvCxnSpPr>
            <p:nvPr/>
          </p:nvCxnSpPr>
          <p:spPr>
            <a:xfrm>
              <a:off x="5096580" y="4222232"/>
              <a:ext cx="957035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>
              <a:off x="2286000" y="4242934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Oval 11"/>
            <p:cNvSpPr/>
            <p:nvPr/>
          </p:nvSpPr>
          <p:spPr>
            <a:xfrm>
              <a:off x="3009900" y="4038600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9" name="Straight Arrow Connector 28"/>
            <p:cNvCxnSpPr/>
            <p:nvPr/>
          </p:nvCxnSpPr>
          <p:spPr>
            <a:xfrm>
              <a:off x="3390900" y="4222232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5575097" y="4222232"/>
              <a:ext cx="0" cy="88316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3200400" y="5105400"/>
              <a:ext cx="237469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V="1">
              <a:off x="3200400" y="4419600"/>
              <a:ext cx="0" cy="68580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2810282" y="3853934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2856283" y="4297090"/>
              <a:ext cx="261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-</a:t>
              </a:r>
              <a:endParaRPr lang="en-US" sz="1800" dirty="0">
                <a:latin typeface="+mj-lt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149205" y="1411705"/>
                <a:ext cx="4743606" cy="7386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174625" indent="-174625">
                  <a:buFont typeface="Arial" pitchFamily="34" charset="0"/>
                  <a:buChar char="•"/>
                </a:pPr>
                <a:r>
                  <a:rPr lang="en-US" sz="1400" dirty="0" smtClean="0">
                    <a:latin typeface="+mj-lt"/>
                  </a:rPr>
                  <a:t>Output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𝐶</m:t>
                    </m:r>
                    <m:r>
                      <a:rPr lang="en-US" sz="1400" b="0" i="1" smtClean="0">
                        <a:latin typeface="Cambria Math"/>
                      </a:rPr>
                      <m:t>(</m:t>
                    </m:r>
                    <m:r>
                      <a:rPr lang="en-US" sz="1400" b="0" i="1" smtClean="0">
                        <a:latin typeface="Cambria Math"/>
                      </a:rPr>
                      <m:t>𝑠</m:t>
                    </m:r>
                    <m:r>
                      <a:rPr lang="en-US" sz="14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1400" dirty="0" smtClean="0">
                    <a:latin typeface="+mj-lt"/>
                  </a:rPr>
                  <a:t> fed back to the summation point</a:t>
                </a:r>
              </a:p>
              <a:p>
                <a:pPr marL="174625" indent="-174625"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𝐶</m:t>
                    </m:r>
                    <m:r>
                      <a:rPr lang="en-US" sz="1400" b="0" i="1" smtClean="0">
                        <a:latin typeface="Cambria Math"/>
                      </a:rPr>
                      <m:t>(</m:t>
                    </m:r>
                    <m:r>
                      <a:rPr lang="en-US" sz="1400" b="0" i="1" smtClean="0">
                        <a:latin typeface="Cambria Math"/>
                      </a:rPr>
                      <m:t>𝑠</m:t>
                    </m:r>
                    <m:r>
                      <a:rPr lang="en-US" sz="14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1400" dirty="0" smtClean="0">
                    <a:latin typeface="+mj-lt"/>
                  </a:rPr>
                  <a:t> is compared to reference input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𝑅</m:t>
                    </m:r>
                    <m:r>
                      <a:rPr lang="en-US" sz="1400" b="0" i="1" smtClean="0">
                        <a:latin typeface="Cambria Math"/>
                      </a:rPr>
                      <m:t>(</m:t>
                    </m:r>
                    <m:r>
                      <a:rPr lang="en-US" sz="1400" b="0" i="1" smtClean="0">
                        <a:latin typeface="Cambria Math"/>
                      </a:rPr>
                      <m:t>𝑠</m:t>
                    </m:r>
                    <m:r>
                      <a:rPr lang="en-US" sz="1400" b="0" i="1" smtClean="0">
                        <a:latin typeface="Cambria Math"/>
                      </a:rPr>
                      <m:t>)</m:t>
                    </m:r>
                  </m:oMath>
                </a14:m>
                <a:endParaRPr lang="en-US" sz="1400" dirty="0" smtClean="0">
                  <a:latin typeface="+mj-lt"/>
                </a:endParaRPr>
              </a:p>
              <a:p>
                <a:pPr marL="174625" indent="-174625"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𝐶</m:t>
                    </m:r>
                    <m:r>
                      <a:rPr lang="en-US" sz="1400" b="0" i="1" smtClean="0">
                        <a:latin typeface="Cambria Math"/>
                      </a:rPr>
                      <m:t>(</m:t>
                    </m:r>
                    <m:r>
                      <a:rPr lang="en-US" sz="1400" b="0" i="1" smtClean="0">
                        <a:latin typeface="Cambria Math"/>
                      </a:rPr>
                      <m:t>𝑠</m:t>
                    </m:r>
                    <m:r>
                      <a:rPr lang="en-US" sz="14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1400" dirty="0" smtClean="0">
                    <a:latin typeface="+mj-lt"/>
                  </a:rPr>
                  <a:t> is product of transfer function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𝐺</m:t>
                    </m:r>
                    <m:r>
                      <a:rPr lang="en-US" sz="1400" b="0" i="1" smtClean="0">
                        <a:latin typeface="Cambria Math"/>
                      </a:rPr>
                      <m:t>(</m:t>
                    </m:r>
                    <m:r>
                      <a:rPr lang="en-US" sz="1400" b="0" i="1" smtClean="0">
                        <a:latin typeface="Cambria Math"/>
                      </a:rPr>
                      <m:t>𝑠</m:t>
                    </m:r>
                    <m:r>
                      <a:rPr lang="en-US" sz="14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1400" dirty="0" smtClean="0">
                    <a:latin typeface="+mj-lt"/>
                  </a:rPr>
                  <a:t> and signal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𝐸</m:t>
                    </m:r>
                    <m:d>
                      <m:dPr>
                        <m:ctrlPr>
                          <a:rPr lang="en-US" sz="14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/>
                          </a:rPr>
                          <m:t>𝑠</m:t>
                        </m:r>
                      </m:e>
                    </m:d>
                  </m:oMath>
                </a14:m>
                <a:endParaRPr lang="en-US" sz="1400" b="0" dirty="0" smtClean="0">
                  <a:latin typeface="+mj-lt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9205" y="1411705"/>
                <a:ext cx="4743606" cy="738664"/>
              </a:xfrm>
              <a:prstGeom prst="rect">
                <a:avLst/>
              </a:prstGeom>
              <a:blipFill rotWithShape="1">
                <a:blip r:embed="rId6"/>
                <a:stretch>
                  <a:fillRect l="-257" t="-826" b="-74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30244" y="2979025"/>
                <a:ext cx="647401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/>
                        </a:rPr>
                        <m:t>𝐸</m:t>
                      </m:r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r>
                        <a:rPr lang="en-US" sz="1800" b="0" i="1" smtClean="0">
                          <a:latin typeface="Cambria Math"/>
                        </a:rPr>
                        <m:t>𝑅</m:t>
                      </m:r>
                      <m:r>
                        <a:rPr lang="en-US" sz="1800" b="0" i="1" smtClean="0">
                          <a:latin typeface="Cambria Math"/>
                        </a:rPr>
                        <m:t>−</m:t>
                      </m:r>
                      <m:r>
                        <a:rPr lang="en-US" sz="1800" b="0" i="1" smtClean="0">
                          <a:latin typeface="Cambria Math"/>
                        </a:rPr>
                        <m:t>𝐶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but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also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have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that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 </m:t>
                      </m:r>
                      <m:r>
                        <a:rPr lang="en-US" sz="1800" b="0" i="1" smtClean="0">
                          <a:latin typeface="Cambria Math"/>
                        </a:rPr>
                        <m:t>𝐶</m:t>
                      </m:r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r>
                        <a:rPr lang="en-US" sz="1800" b="0" i="1" smtClean="0">
                          <a:latin typeface="Cambria Math"/>
                        </a:rPr>
                        <m:t>𝐺𝐸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Arial" pitchFamily="34" charset="0"/>
                          <a:cs typeface="Arial" pitchFamily="34" charset="0"/>
                        </a:rPr>
                        <m:t>hence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Arial" pitchFamily="34" charset="0"/>
                          <a:cs typeface="Arial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Arial" pitchFamily="34" charset="0"/>
                          <a:cs typeface="Arial" pitchFamily="34" charset="0"/>
                        </a:rPr>
                        <m:t>say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Cambria Math"/>
                        </a:rPr>
                        <m:t> </m:t>
                      </m:r>
                      <m:r>
                        <a:rPr lang="en-US" sz="1800" b="0" i="1" smtClean="0">
                          <a:latin typeface="Cambria Math"/>
                        </a:rPr>
                        <m:t>𝐶</m:t>
                      </m:r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r>
                        <a:rPr lang="en-US" sz="1800" b="0" i="1" smtClean="0">
                          <a:latin typeface="Cambria Math"/>
                        </a:rPr>
                        <m:t>𝐺</m:t>
                      </m:r>
                      <m:r>
                        <a:rPr lang="en-US" sz="1800" b="0" i="1" smtClean="0">
                          <a:latin typeface="Cambria Math"/>
                        </a:rPr>
                        <m:t>(</m:t>
                      </m:r>
                      <m:r>
                        <a:rPr lang="en-US" sz="1800" b="0" i="1" smtClean="0">
                          <a:latin typeface="Cambria Math"/>
                        </a:rPr>
                        <m:t>𝑅</m:t>
                      </m:r>
                      <m:r>
                        <a:rPr lang="en-US" sz="1800" b="0" i="1" smtClean="0">
                          <a:latin typeface="Cambria Math"/>
                        </a:rPr>
                        <m:t>−</m:t>
                      </m:r>
                      <m:r>
                        <a:rPr lang="en-US" sz="1800" b="0" i="1" smtClean="0">
                          <a:latin typeface="Cambria Math"/>
                        </a:rPr>
                        <m:t>𝐶</m:t>
                      </m:r>
                      <m:r>
                        <a:rPr lang="en-US" sz="18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800" dirty="0">
                  <a:latin typeface="+mj-lt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244" y="2979025"/>
                <a:ext cx="6474015" cy="369332"/>
              </a:xfrm>
              <a:prstGeom prst="rect">
                <a:avLst/>
              </a:prstGeom>
              <a:blipFill rotWithShape="1">
                <a:blip r:embed="rId7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61328" y="3383377"/>
                <a:ext cx="7585410" cy="4031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 smtClean="0">
                    <a:latin typeface="+mj-lt"/>
                  </a:rPr>
                  <a:t>Thus have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𝐶</m:t>
                    </m:r>
                    <m:r>
                      <a:rPr lang="en-US" sz="1800" b="0" i="1" smtClean="0">
                        <a:latin typeface="Cambria Math"/>
                      </a:rPr>
                      <m:t>+</m:t>
                    </m:r>
                    <m:r>
                      <a:rPr lang="en-US" sz="1800" b="0" i="1" smtClean="0">
                        <a:latin typeface="Cambria Math"/>
                      </a:rPr>
                      <m:t>𝐺𝐶</m:t>
                    </m:r>
                    <m:r>
                      <a:rPr lang="en-US" sz="1800" b="0" i="1" smtClean="0">
                        <a:latin typeface="Cambria Math"/>
                      </a:rPr>
                      <m:t>=</m:t>
                    </m:r>
                    <m:r>
                      <a:rPr lang="en-US" sz="1800" b="0" i="1" smtClean="0">
                        <a:latin typeface="Cambria Math"/>
                      </a:rPr>
                      <m:t>𝐺𝑅</m:t>
                    </m:r>
                    <m:r>
                      <m:rPr>
                        <m:nor/>
                      </m:rPr>
                      <a:rPr lang="en-US" sz="1800" b="0" i="0" smtClean="0">
                        <a:latin typeface="Cambria Math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or</m:t>
                    </m:r>
                    <m:r>
                      <m:rPr>
                        <m:nor/>
                      </m:rPr>
                      <a:rPr lang="en-US" sz="1800" b="0" i="0" smtClean="0">
                        <a:latin typeface="Cambria Math"/>
                      </a:rPr>
                      <m:t> </m:t>
                    </m:r>
                    <m:r>
                      <a:rPr lang="en-US" sz="1800" b="0" i="1" smtClean="0">
                        <a:latin typeface="Cambria Math"/>
                      </a:rPr>
                      <m:t>𝐶</m:t>
                    </m:r>
                    <m:d>
                      <m:d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/>
                          </a:rPr>
                          <m:t>1+</m:t>
                        </m:r>
                        <m:r>
                          <a:rPr lang="en-US" sz="1800" b="0" i="1" smtClean="0">
                            <a:latin typeface="Cambria Math"/>
                          </a:rPr>
                          <m:t>𝐺</m:t>
                        </m:r>
                      </m:e>
                    </m:d>
                    <m:r>
                      <a:rPr lang="en-US" sz="1800" b="0" i="1" smtClean="0">
                        <a:latin typeface="Cambria Math"/>
                      </a:rPr>
                      <m:t>=</m:t>
                    </m:r>
                    <m:r>
                      <a:rPr lang="en-US" sz="1800" b="0" i="1" smtClean="0">
                        <a:latin typeface="Cambria Math"/>
                      </a:rPr>
                      <m:t>𝐺𝑅</m:t>
                    </m:r>
                    <m:r>
                      <m:rPr>
                        <m:nor/>
                      </m:rPr>
                      <a:rPr lang="en-US" sz="1800" b="0" i="0" smtClean="0">
                        <a:latin typeface="Cambria Math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thus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closed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−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loop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relationship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is</m:t>
                    </m:r>
                  </m:oMath>
                </a14:m>
                <a:endParaRPr lang="en-US" sz="1800" dirty="0">
                  <a:latin typeface="+mj-lt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328" y="3383377"/>
                <a:ext cx="7585410" cy="403124"/>
              </a:xfrm>
              <a:prstGeom prst="rect">
                <a:avLst/>
              </a:prstGeom>
              <a:blipFill rotWithShape="1">
                <a:blip r:embed="rId8"/>
                <a:stretch>
                  <a:fillRect l="-643" b="-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88212" y="4131135"/>
                <a:ext cx="2860014" cy="6593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/>
                            </a:rPr>
                            <m:t>𝐺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/>
                            </a:rPr>
                            <m:t>𝐶𝐿</m:t>
                          </m:r>
                        </m:sub>
                      </m:sSub>
                      <m:r>
                        <a:rPr lang="en-US" sz="1800" i="1">
                          <a:latin typeface="Cambria Math"/>
                          <a:ea typeface="Cambria Math"/>
                        </a:rPr>
                        <m:t>≜</m:t>
                      </m:r>
                      <m:f>
                        <m:fPr>
                          <m:ctrlPr>
                            <a:rPr lang="en-US" sz="180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1800" b="0" i="0" smtClean="0">
                              <a:latin typeface="Cambria Math"/>
                              <a:ea typeface="Cambria Math"/>
                            </a:rPr>
                            <m:t>output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1800" b="0" i="0" smtClean="0">
                              <a:latin typeface="Cambria Math"/>
                              <a:ea typeface="Cambria Math"/>
                            </a:rPr>
                            <m:t>input</m:t>
                          </m:r>
                        </m:den>
                      </m:f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/>
                            </a:rPr>
                            <m:t>𝐶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/>
                            </a:rPr>
                            <m:t>𝑅</m:t>
                          </m:r>
                        </m:den>
                      </m:f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/>
                            </a:rPr>
                            <m:t>𝐺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/>
                            </a:rPr>
                            <m:t>1+</m:t>
                          </m:r>
                          <m:r>
                            <a:rPr lang="en-US" sz="1800" b="0" i="1" smtClean="0">
                              <a:latin typeface="Cambria Math"/>
                            </a:rPr>
                            <m:t>𝐺</m:t>
                          </m:r>
                        </m:den>
                      </m:f>
                    </m:oMath>
                  </m:oMathPara>
                </a14:m>
                <a:endParaRPr lang="en-US" sz="1800" dirty="0">
                  <a:latin typeface="+mj-lt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212" y="4131135"/>
                <a:ext cx="2860014" cy="659348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" name="Group 14"/>
          <p:cNvGrpSpPr/>
          <p:nvPr/>
        </p:nvGrpSpPr>
        <p:grpSpPr>
          <a:xfrm>
            <a:off x="5847490" y="3900453"/>
            <a:ext cx="2585414" cy="890030"/>
            <a:chOff x="3514853" y="4953000"/>
            <a:chExt cx="2585414" cy="89003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TextBox 29"/>
                <p:cNvSpPr txBox="1"/>
                <p:nvPr/>
              </p:nvSpPr>
              <p:spPr>
                <a:xfrm>
                  <a:off x="4429454" y="5322332"/>
                  <a:ext cx="89402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𝐶𝐿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30" name="TextBox 2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29454" y="5322332"/>
                  <a:ext cx="894026" cy="369332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TextBox 30"/>
                <p:cNvSpPr txBox="1"/>
                <p:nvPr/>
              </p:nvSpPr>
              <p:spPr>
                <a:xfrm>
                  <a:off x="5405397" y="4953000"/>
                  <a:ext cx="69487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𝐶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31" name="TextBox 3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05397" y="4953000"/>
                  <a:ext cx="694870" cy="369332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TextBox 32"/>
                <p:cNvSpPr txBox="1"/>
                <p:nvPr/>
              </p:nvSpPr>
              <p:spPr>
                <a:xfrm>
                  <a:off x="3514853" y="4953000"/>
                  <a:ext cx="70108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𝑅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33" name="TextBox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14853" y="4953000"/>
                  <a:ext cx="701089" cy="369332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5" name="Rectangle 34"/>
            <p:cNvSpPr/>
            <p:nvPr/>
          </p:nvSpPr>
          <p:spPr>
            <a:xfrm>
              <a:off x="4352976" y="5168898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6" name="Straight Arrow Connector 35"/>
            <p:cNvCxnSpPr>
              <a:stCxn id="35" idx="3"/>
            </p:cNvCxnSpPr>
            <p:nvPr/>
          </p:nvCxnSpPr>
          <p:spPr>
            <a:xfrm>
              <a:off x="5343576" y="5505964"/>
              <a:ext cx="676224" cy="1034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>
              <a:off x="3592083" y="5526666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extBox 17"/>
          <p:cNvSpPr txBox="1"/>
          <p:nvPr/>
        </p:nvSpPr>
        <p:spPr>
          <a:xfrm>
            <a:off x="3341231" y="4254092"/>
            <a:ext cx="2082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j-lt"/>
              </a:rPr>
              <a:t>Or, pictorially have</a:t>
            </a:r>
            <a:endParaRPr lang="en-US"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68629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  <a:cs typeface="Arial" charset="0"/>
              </a:rPr>
              <a:t>© </a:t>
            </a:r>
            <a:r>
              <a:rPr lang="en-US" sz="1400" dirty="0">
                <a:solidFill>
                  <a:srgbClr val="000000"/>
                </a:solidFill>
              </a:rPr>
              <a:t>Copyright Paul </a:t>
            </a:r>
            <a:r>
              <a:rPr lang="en-US" sz="1400" dirty="0" smtClean="0">
                <a:solidFill>
                  <a:srgbClr val="000000"/>
                </a:solidFill>
              </a:rPr>
              <a:t>Oh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36831" y="0"/>
            <a:ext cx="61173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Open-Loop Transfer Function (OLTF)</a:t>
            </a:r>
            <a:endParaRPr lang="en-US" sz="2800" dirty="0">
              <a:latin typeface="+mj-lt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241553" y="769252"/>
            <a:ext cx="3767616" cy="1767364"/>
            <a:chOff x="217714" y="1147178"/>
            <a:chExt cx="3767616" cy="176736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/>
                <p:cNvSpPr txBox="1"/>
                <p:nvPr/>
              </p:nvSpPr>
              <p:spPr>
                <a:xfrm>
                  <a:off x="2114173" y="1516510"/>
                  <a:ext cx="70288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i="1">
                            <a:latin typeface="Cambria Math"/>
                          </a:rPr>
                          <m:t>𝐺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14173" y="1516510"/>
                  <a:ext cx="702885" cy="369332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Box 19"/>
                <p:cNvSpPr txBox="1"/>
                <p:nvPr/>
              </p:nvSpPr>
              <p:spPr>
                <a:xfrm>
                  <a:off x="3170528" y="1147178"/>
                  <a:ext cx="69487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𝐶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20" name="TextBox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70528" y="1147178"/>
                  <a:ext cx="694870" cy="36933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TextBox 20"/>
                <p:cNvSpPr txBox="1"/>
                <p:nvPr/>
              </p:nvSpPr>
              <p:spPr>
                <a:xfrm>
                  <a:off x="217714" y="1179444"/>
                  <a:ext cx="70108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𝑅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21" name="TextBox 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7714" y="1179444"/>
                  <a:ext cx="701089" cy="36933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21"/>
                <p:cNvSpPr txBox="1"/>
                <p:nvPr/>
              </p:nvSpPr>
              <p:spPr>
                <a:xfrm>
                  <a:off x="1265000" y="1180115"/>
                  <a:ext cx="70019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𝐸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22" name="TextBox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65000" y="1180115"/>
                  <a:ext cx="700192" cy="3693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" name="Rectangle 8"/>
            <p:cNvSpPr/>
            <p:nvPr/>
          </p:nvSpPr>
          <p:spPr>
            <a:xfrm>
              <a:off x="2037695" y="1363076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Arrow Connector 10"/>
            <p:cNvCxnSpPr>
              <a:stCxn id="9" idx="3"/>
            </p:cNvCxnSpPr>
            <p:nvPr/>
          </p:nvCxnSpPr>
          <p:spPr>
            <a:xfrm>
              <a:off x="3028295" y="1700142"/>
              <a:ext cx="957035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>
              <a:off x="217715" y="1720844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Oval 11"/>
            <p:cNvSpPr/>
            <p:nvPr/>
          </p:nvSpPr>
          <p:spPr>
            <a:xfrm>
              <a:off x="941615" y="1516510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9" name="Straight Arrow Connector 28"/>
            <p:cNvCxnSpPr/>
            <p:nvPr/>
          </p:nvCxnSpPr>
          <p:spPr>
            <a:xfrm>
              <a:off x="1322615" y="1700142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3506812" y="1700142"/>
              <a:ext cx="0" cy="88316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V="1">
              <a:off x="1132115" y="1897510"/>
              <a:ext cx="0" cy="68580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741997" y="1331844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787998" y="1775000"/>
              <a:ext cx="261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-</a:t>
              </a:r>
              <a:endParaRPr lang="en-US" sz="1800" dirty="0">
                <a:latin typeface="+mj-lt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TextBox 33"/>
                <p:cNvSpPr txBox="1"/>
                <p:nvPr/>
              </p:nvSpPr>
              <p:spPr>
                <a:xfrm>
                  <a:off x="2114173" y="2393844"/>
                  <a:ext cx="72192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𝐻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34" name="TextBox 3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14173" y="2393844"/>
                  <a:ext cx="721929" cy="369332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8" name="Rectangle 37"/>
            <p:cNvSpPr/>
            <p:nvPr/>
          </p:nvSpPr>
          <p:spPr>
            <a:xfrm>
              <a:off x="2037695" y="2240410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>
              <a:endCxn id="38" idx="3"/>
            </p:cNvCxnSpPr>
            <p:nvPr/>
          </p:nvCxnSpPr>
          <p:spPr>
            <a:xfrm flipH="1">
              <a:off x="3028295" y="2577476"/>
              <a:ext cx="478517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stCxn id="38" idx="1"/>
            </p:cNvCxnSpPr>
            <p:nvPr/>
          </p:nvCxnSpPr>
          <p:spPr>
            <a:xfrm flipH="1">
              <a:off x="1132115" y="2577476"/>
              <a:ext cx="905580" cy="103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TextBox 38"/>
                <p:cNvSpPr txBox="1"/>
                <p:nvPr/>
              </p:nvSpPr>
              <p:spPr>
                <a:xfrm>
                  <a:off x="349416" y="2167284"/>
                  <a:ext cx="70538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𝐵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39" name="TextBox 3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9416" y="2167284"/>
                  <a:ext cx="705385" cy="369332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149205" y="843076"/>
                <a:ext cx="4743606" cy="7386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174625" indent="-174625">
                  <a:buFont typeface="Arial" pitchFamily="34" charset="0"/>
                  <a:buChar char="•"/>
                </a:pPr>
                <a:r>
                  <a:rPr lang="en-US" sz="1400" dirty="0" smtClean="0">
                    <a:latin typeface="+mj-lt"/>
                  </a:rPr>
                  <a:t>Output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𝐶</m:t>
                    </m:r>
                    <m:r>
                      <a:rPr lang="en-US" sz="1400" b="0" i="1" smtClean="0">
                        <a:latin typeface="Cambria Math"/>
                      </a:rPr>
                      <m:t>(</m:t>
                    </m:r>
                    <m:r>
                      <a:rPr lang="en-US" sz="1400" b="0" i="1" smtClean="0">
                        <a:latin typeface="Cambria Math"/>
                      </a:rPr>
                      <m:t>𝑠</m:t>
                    </m:r>
                    <m:r>
                      <a:rPr lang="en-US" sz="14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1400" dirty="0" smtClean="0">
                    <a:latin typeface="+mj-lt"/>
                  </a:rPr>
                  <a:t> fed back to the summation point</a:t>
                </a:r>
              </a:p>
              <a:p>
                <a:pPr marL="174625" indent="-174625"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𝐶</m:t>
                    </m:r>
                    <m:r>
                      <a:rPr lang="en-US" sz="1400" b="0" i="1" smtClean="0">
                        <a:latin typeface="Cambria Math"/>
                      </a:rPr>
                      <m:t>(</m:t>
                    </m:r>
                    <m:r>
                      <a:rPr lang="en-US" sz="1400" b="0" i="1" smtClean="0">
                        <a:latin typeface="Cambria Math"/>
                      </a:rPr>
                      <m:t>𝑠</m:t>
                    </m:r>
                    <m:r>
                      <a:rPr lang="en-US" sz="14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1400" dirty="0" smtClean="0">
                    <a:latin typeface="+mj-lt"/>
                  </a:rPr>
                  <a:t> is compared to reference input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𝑅</m:t>
                    </m:r>
                    <m:r>
                      <a:rPr lang="en-US" sz="1400" b="0" i="1" smtClean="0">
                        <a:latin typeface="Cambria Math"/>
                      </a:rPr>
                      <m:t>(</m:t>
                    </m:r>
                    <m:r>
                      <a:rPr lang="en-US" sz="1400" b="0" i="1" smtClean="0">
                        <a:latin typeface="Cambria Math"/>
                      </a:rPr>
                      <m:t>𝑠</m:t>
                    </m:r>
                    <m:r>
                      <a:rPr lang="en-US" sz="1400" b="0" i="1" smtClean="0">
                        <a:latin typeface="Cambria Math"/>
                      </a:rPr>
                      <m:t>)</m:t>
                    </m:r>
                  </m:oMath>
                </a14:m>
                <a:endParaRPr lang="en-US" sz="1400" dirty="0" smtClean="0">
                  <a:latin typeface="+mj-lt"/>
                </a:endParaRPr>
              </a:p>
              <a:p>
                <a:pPr marL="174625" indent="-174625"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𝐶</m:t>
                    </m:r>
                    <m:r>
                      <a:rPr lang="en-US" sz="1400" b="0" i="1" smtClean="0">
                        <a:latin typeface="Cambria Math"/>
                      </a:rPr>
                      <m:t>(</m:t>
                    </m:r>
                    <m:r>
                      <a:rPr lang="en-US" sz="1400" b="0" i="1" smtClean="0">
                        <a:latin typeface="Cambria Math"/>
                      </a:rPr>
                      <m:t>𝑠</m:t>
                    </m:r>
                    <m:r>
                      <a:rPr lang="en-US" sz="14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1400" dirty="0" smtClean="0">
                    <a:latin typeface="+mj-lt"/>
                  </a:rPr>
                  <a:t> is product of transfer function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𝐺</m:t>
                    </m:r>
                    <m:r>
                      <a:rPr lang="en-US" sz="1400" b="0" i="1" smtClean="0">
                        <a:latin typeface="Cambria Math"/>
                      </a:rPr>
                      <m:t>(</m:t>
                    </m:r>
                    <m:r>
                      <a:rPr lang="en-US" sz="1400" b="0" i="1" smtClean="0">
                        <a:latin typeface="Cambria Math"/>
                      </a:rPr>
                      <m:t>𝑠</m:t>
                    </m:r>
                    <m:r>
                      <a:rPr lang="en-US" sz="14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1400" dirty="0" smtClean="0">
                    <a:latin typeface="+mj-lt"/>
                  </a:rPr>
                  <a:t> and signal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𝐸</m:t>
                    </m:r>
                    <m:d>
                      <m:dPr>
                        <m:ctrlPr>
                          <a:rPr lang="en-US" sz="14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/>
                          </a:rPr>
                          <m:t>𝑠</m:t>
                        </m:r>
                      </m:e>
                    </m:d>
                  </m:oMath>
                </a14:m>
                <a:endParaRPr lang="en-US" sz="1400" b="0" dirty="0" smtClean="0">
                  <a:latin typeface="+mj-lt"/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9205" y="843076"/>
                <a:ext cx="4743606" cy="738664"/>
              </a:xfrm>
              <a:prstGeom prst="rect">
                <a:avLst/>
              </a:prstGeom>
              <a:blipFill rotWithShape="1">
                <a:blip r:embed="rId8"/>
                <a:stretch>
                  <a:fillRect l="-257" t="-826" b="-74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/>
          <p:cNvSpPr txBox="1"/>
          <p:nvPr/>
        </p:nvSpPr>
        <p:spPr>
          <a:xfrm>
            <a:off x="4149205" y="1606753"/>
            <a:ext cx="1364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j-lt"/>
              </a:rPr>
              <a:t>Additionally</a:t>
            </a:r>
            <a:endParaRPr lang="en-US" sz="1800" dirty="0"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170976" y="2015918"/>
                <a:ext cx="4300536" cy="7386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174625" indent="-174625">
                  <a:buFont typeface="Arial" pitchFamily="34" charset="0"/>
                  <a:buChar char="•"/>
                </a:pPr>
                <a:r>
                  <a:rPr lang="en-US" sz="1400" dirty="0" smtClean="0">
                    <a:latin typeface="+mj-lt"/>
                  </a:rPr>
                  <a:t>Feedback signal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𝐵</m:t>
                    </m:r>
                    <m:r>
                      <a:rPr lang="en-US" sz="1400" b="0" i="1" smtClean="0">
                        <a:latin typeface="Cambria Math"/>
                      </a:rPr>
                      <m:t>(</m:t>
                    </m:r>
                    <m:r>
                      <a:rPr lang="en-US" sz="1400" b="0" i="1" smtClean="0">
                        <a:latin typeface="Cambria Math"/>
                      </a:rPr>
                      <m:t>𝑠</m:t>
                    </m:r>
                    <m:r>
                      <a:rPr lang="en-US" sz="14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1400" dirty="0" smtClean="0">
                    <a:latin typeface="+mj-lt"/>
                  </a:rPr>
                  <a:t> </a:t>
                </a:r>
              </a:p>
              <a:p>
                <a:pPr marL="174625" indent="-174625">
                  <a:buFont typeface="Arial" pitchFamily="34" charset="0"/>
                  <a:buChar char="•"/>
                </a:pPr>
                <a:r>
                  <a:rPr lang="en-US" sz="1400" dirty="0" smtClean="0">
                    <a:latin typeface="+mj-lt"/>
                  </a:rPr>
                  <a:t>Feedback transfer function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𝐻</m:t>
                    </m:r>
                    <m:r>
                      <a:rPr lang="en-US" sz="1400" b="0" i="1" smtClean="0">
                        <a:latin typeface="Cambria Math"/>
                      </a:rPr>
                      <m:t>(</m:t>
                    </m:r>
                    <m:r>
                      <a:rPr lang="en-US" sz="1400" b="0" i="1" smtClean="0">
                        <a:latin typeface="Cambria Math"/>
                      </a:rPr>
                      <m:t>𝑠</m:t>
                    </m:r>
                    <m:r>
                      <a:rPr lang="en-US" sz="1400" b="0" i="1" smtClean="0">
                        <a:latin typeface="Cambria Math"/>
                      </a:rPr>
                      <m:t>)</m:t>
                    </m:r>
                  </m:oMath>
                </a14:m>
                <a:endParaRPr lang="en-US" sz="1400" dirty="0" smtClean="0">
                  <a:latin typeface="+mj-lt"/>
                </a:endParaRPr>
              </a:p>
              <a:p>
                <a:pPr marL="174625" indent="-174625">
                  <a:buFont typeface="Arial" pitchFamily="34" charset="0"/>
                  <a:buChar char="•"/>
                </a:pPr>
                <a:r>
                  <a:rPr lang="en-US" sz="1400" dirty="0" smtClean="0">
                    <a:latin typeface="+mj-lt"/>
                  </a:rPr>
                  <a:t>OLTF is ratio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𝐵</m:t>
                    </m:r>
                    <m:r>
                      <a:rPr lang="en-US" sz="1400" b="0" i="1" smtClean="0">
                        <a:latin typeface="Cambria Math"/>
                      </a:rPr>
                      <m:t>(</m:t>
                    </m:r>
                    <m:r>
                      <a:rPr lang="en-US" sz="1400" b="0" i="1" smtClean="0">
                        <a:latin typeface="Cambria Math"/>
                      </a:rPr>
                      <m:t>𝑠</m:t>
                    </m:r>
                    <m:r>
                      <a:rPr lang="en-US" sz="1400" b="0" i="1" smtClean="0">
                        <a:latin typeface="Cambria Math"/>
                      </a:rPr>
                      <m:t>)</m:t>
                    </m:r>
                    <m:r>
                      <m:rPr>
                        <m:nor/>
                      </m:rPr>
                      <a:rPr lang="en-US" sz="14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400" b="0" i="0" smtClean="0">
                        <a:latin typeface="+mj-lt"/>
                      </a:rPr>
                      <m:t>to</m:t>
                    </m:r>
                    <m:r>
                      <m:rPr>
                        <m:nor/>
                      </m:rPr>
                      <a:rPr lang="en-US" sz="14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400" b="0" i="0" smtClean="0">
                        <a:latin typeface="+mj-lt"/>
                      </a:rPr>
                      <m:t>actuating</m:t>
                    </m:r>
                    <m:r>
                      <m:rPr>
                        <m:nor/>
                      </m:rPr>
                      <a:rPr lang="en-US" sz="14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400" b="0" i="0" smtClean="0">
                        <a:latin typeface="+mj-lt"/>
                      </a:rPr>
                      <m:t>error</m:t>
                    </m:r>
                    <m:r>
                      <m:rPr>
                        <m:nor/>
                      </m:rPr>
                      <a:rPr lang="en-US" sz="14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400" b="0" i="0" smtClean="0">
                        <a:latin typeface="+mj-lt"/>
                      </a:rPr>
                      <m:t>signal</m:t>
                    </m:r>
                    <m:r>
                      <m:rPr>
                        <m:nor/>
                      </m:rPr>
                      <a:rPr lang="en-US" sz="1400" b="0" i="0" smtClean="0">
                        <a:latin typeface="Cambria Math"/>
                      </a:rPr>
                      <m:t> </m:t>
                    </m:r>
                    <m:r>
                      <a:rPr lang="en-US" sz="1400" b="0" i="1" smtClean="0">
                        <a:latin typeface="Cambria Math"/>
                      </a:rPr>
                      <m:t>𝐸</m:t>
                    </m:r>
                    <m:r>
                      <a:rPr lang="en-US" sz="1400" b="0" i="1" smtClean="0">
                        <a:latin typeface="Cambria Math"/>
                      </a:rPr>
                      <m:t>(</m:t>
                    </m:r>
                    <m:r>
                      <a:rPr lang="en-US" sz="1400" b="0" i="1" smtClean="0">
                        <a:latin typeface="Cambria Math"/>
                      </a:rPr>
                      <m:t>𝑠</m:t>
                    </m:r>
                    <m:r>
                      <a:rPr lang="en-US" sz="1400" b="0" i="1" smtClean="0">
                        <a:latin typeface="Cambria Math"/>
                      </a:rPr>
                      <m:t>)</m:t>
                    </m:r>
                  </m:oMath>
                </a14:m>
                <a:endParaRPr lang="en-US" sz="1400" b="0" dirty="0" smtClean="0">
                  <a:latin typeface="Cambria Math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0976" y="2015918"/>
                <a:ext cx="4300536" cy="738664"/>
              </a:xfrm>
              <a:prstGeom prst="rect">
                <a:avLst/>
              </a:prstGeom>
              <a:blipFill rotWithShape="1">
                <a:blip r:embed="rId9"/>
                <a:stretch>
                  <a:fillRect l="-142" t="-826" b="-74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888099" y="3118432"/>
                <a:ext cx="282134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/>
                        </a:rPr>
                        <m:t>𝐵</m:t>
                      </m:r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r>
                        <a:rPr lang="en-US" sz="1800" b="0" i="1" smtClean="0">
                          <a:latin typeface="Cambria Math"/>
                        </a:rPr>
                        <m:t>𝐻𝐶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and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have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 </m:t>
                      </m:r>
                      <m:r>
                        <a:rPr lang="en-US" sz="1800" b="0" i="1" smtClean="0">
                          <a:latin typeface="Cambria Math"/>
                        </a:rPr>
                        <m:t>𝐶</m:t>
                      </m:r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r>
                        <a:rPr lang="en-US" sz="1800" b="0" i="1" smtClean="0">
                          <a:latin typeface="Cambria Math"/>
                        </a:rPr>
                        <m:t>𝐺𝐸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8099" y="3118432"/>
                <a:ext cx="2821349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5302184" y="2981687"/>
                <a:ext cx="2609945" cy="7574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OLTF</m:t>
                      </m:r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/>
                            </a:rPr>
                            <m:t>𝐵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/>
                            </a:rPr>
                            <m:t>𝐸</m:t>
                          </m:r>
                        </m:den>
                      </m:f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/>
                            </a:rPr>
                            <m:t>𝐻𝐶</m:t>
                          </m:r>
                        </m:num>
                        <m:den>
                          <m:f>
                            <m:fPr>
                              <m:type m:val="skw"/>
                              <m:ctrlPr>
                                <a:rPr lang="en-US" sz="18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/>
                                </a:rPr>
                                <m:t>𝐶</m:t>
                              </m:r>
                            </m:num>
                            <m:den>
                              <m:r>
                                <a:rPr lang="en-US" sz="1800" b="0" i="1" smtClean="0">
                                  <a:latin typeface="Cambria Math"/>
                                </a:rPr>
                                <m:t>𝐺</m:t>
                              </m:r>
                            </m:den>
                          </m:f>
                        </m:den>
                      </m:f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r>
                        <a:rPr lang="en-US" sz="1800" b="0" i="1" smtClean="0">
                          <a:latin typeface="Cambria Math"/>
                        </a:rPr>
                        <m:t>𝐺𝐻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2184" y="2981687"/>
                <a:ext cx="2609945" cy="757451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46"/>
          <p:cNvSpPr txBox="1"/>
          <p:nvPr/>
        </p:nvSpPr>
        <p:spPr>
          <a:xfrm>
            <a:off x="4019370" y="3118432"/>
            <a:ext cx="85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j-lt"/>
              </a:rPr>
              <a:t>Hence</a:t>
            </a:r>
            <a:endParaRPr lang="en-US" sz="1800" dirty="0">
              <a:latin typeface="+mj-lt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288838" y="4048780"/>
            <a:ext cx="6564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Feed-Forward Transfer Function (FFTF)</a:t>
            </a:r>
            <a:endParaRPr lang="en-US" sz="2800" dirty="0"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373254" y="4734580"/>
                <a:ext cx="737875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174625" indent="-174625">
                  <a:buFont typeface="Arial" pitchFamily="34" charset="0"/>
                  <a:buChar char="•"/>
                </a:pPr>
                <a:r>
                  <a:rPr lang="en-US" sz="1800" dirty="0" smtClean="0">
                    <a:latin typeface="+mj-lt"/>
                  </a:rPr>
                  <a:t>FFTF is the ratio of the output</a:t>
                </a:r>
                <a:r>
                  <a:rPr lang="en-US" sz="1800" dirty="0" smtClean="0"/>
                  <a:t>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𝐶</m:t>
                    </m:r>
                    <m:r>
                      <a:rPr lang="en-US" sz="1800" b="0" i="1" smtClean="0">
                        <a:latin typeface="Cambria Math"/>
                      </a:rPr>
                      <m:t>(</m:t>
                    </m:r>
                    <m:r>
                      <a:rPr lang="en-US" sz="1800" b="0" i="1" smtClean="0">
                        <a:latin typeface="Cambria Math"/>
                      </a:rPr>
                      <m:t>𝑠</m:t>
                    </m:r>
                    <m:r>
                      <a:rPr lang="en-US" sz="1800" b="0" i="1" smtClean="0">
                        <a:latin typeface="Cambria Math"/>
                      </a:rPr>
                      <m:t>)</m:t>
                    </m:r>
                    <m:r>
                      <m:rPr>
                        <m:nor/>
                      </m:rPr>
                      <a:rPr lang="en-US" sz="1800" b="0" i="0" smtClean="0">
                        <a:latin typeface="Cambria Math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to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the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actuating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error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signal</m:t>
                    </m:r>
                    <m:r>
                      <m:rPr>
                        <m:nor/>
                      </m:rPr>
                      <a:rPr lang="en-US" sz="1800" b="0" i="0" smtClean="0">
                        <a:latin typeface="Cambria Math"/>
                      </a:rPr>
                      <m:t> </m:t>
                    </m:r>
                    <m:r>
                      <a:rPr lang="en-US" sz="1800" b="0" i="1" smtClean="0">
                        <a:latin typeface="Cambria Math"/>
                      </a:rPr>
                      <m:t>𝐸</m:t>
                    </m:r>
                    <m:r>
                      <a:rPr lang="en-US" sz="1800" b="0" i="1" smtClean="0">
                        <a:latin typeface="Cambria Math"/>
                      </a:rPr>
                      <m:t>(</m:t>
                    </m:r>
                    <m:r>
                      <a:rPr lang="en-US" sz="1800" b="0" i="1" smtClean="0">
                        <a:latin typeface="Cambria Math"/>
                      </a:rPr>
                      <m:t>𝑠</m:t>
                    </m:r>
                    <m:r>
                      <a:rPr lang="en-US" sz="1800" b="0" i="1" smtClean="0">
                        <a:latin typeface="Cambria Math"/>
                      </a:rPr>
                      <m:t>)</m:t>
                    </m:r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254" y="4734580"/>
                <a:ext cx="7378751" cy="369332"/>
              </a:xfrm>
              <a:prstGeom prst="rect">
                <a:avLst/>
              </a:prstGeom>
              <a:blipFill rotWithShape="1">
                <a:blip r:embed="rId12"/>
                <a:stretch>
                  <a:fillRect l="-495" t="-8333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3267461" y="5191780"/>
                <a:ext cx="2023183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FFTF</m:t>
                      </m:r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/>
                            </a:rPr>
                            <m:t>𝐶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/>
                            </a:rPr>
                            <m:t>𝐸</m:t>
                          </m:r>
                        </m:den>
                      </m:f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r>
                        <a:rPr lang="en-US" sz="1800" b="0" i="1" smtClean="0">
                          <a:latin typeface="Cambria Math"/>
                        </a:rPr>
                        <m:t>𝐺</m:t>
                      </m:r>
                      <m:r>
                        <a:rPr lang="en-US" sz="1800" b="0" i="1" smtClean="0">
                          <a:latin typeface="Cambria Math"/>
                        </a:rPr>
                        <m:t>(</m:t>
                      </m:r>
                      <m:r>
                        <a:rPr lang="en-US" sz="1800" b="0" i="1" smtClean="0">
                          <a:latin typeface="Cambria Math"/>
                        </a:rPr>
                        <m:t>𝑠</m:t>
                      </m:r>
                      <m:r>
                        <a:rPr lang="en-US" sz="18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7461" y="5191780"/>
                <a:ext cx="2023183" cy="610936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386208" y="5953780"/>
                <a:ext cx="54884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174625" indent="-174625">
                  <a:buFont typeface="Arial" pitchFamily="34" charset="0"/>
                  <a:buChar char="•"/>
                </a:pPr>
                <a:r>
                  <a:rPr lang="en-US" sz="1800" dirty="0" smtClean="0">
                    <a:latin typeface="+mj-lt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𝐻</m:t>
                    </m:r>
                    <m:d>
                      <m:d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/>
                          </a:rPr>
                          <m:t>𝑠</m:t>
                        </m:r>
                      </m:e>
                    </m:d>
                    <m:r>
                      <a:rPr lang="en-US" sz="1800" b="0" i="1" smtClean="0">
                        <a:latin typeface="Cambria Math"/>
                      </a:rPr>
                      <m:t>=1</m:t>
                    </m:r>
                    <m:r>
                      <m:rPr>
                        <m:nor/>
                      </m:rPr>
                      <a:rPr lang="en-US" sz="1800" b="0" i="0" smtClean="0">
                        <a:latin typeface="Cambria Math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then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the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OLTF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and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FFTF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are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the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same</m:t>
                    </m:r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208" y="5953780"/>
                <a:ext cx="5488490" cy="369332"/>
              </a:xfrm>
              <a:prstGeom prst="rect">
                <a:avLst/>
              </a:prstGeom>
              <a:blipFill rotWithShape="1">
                <a:blip r:embed="rId14"/>
                <a:stretch>
                  <a:fillRect l="-666" t="-8333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99045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  <a:cs typeface="Arial" charset="0"/>
              </a:rPr>
              <a:t>© </a:t>
            </a:r>
            <a:r>
              <a:rPr lang="en-US" sz="1400" dirty="0">
                <a:solidFill>
                  <a:srgbClr val="000000"/>
                </a:solidFill>
              </a:rPr>
              <a:t>Copyright Paul </a:t>
            </a:r>
            <a:r>
              <a:rPr lang="en-US" sz="1400" dirty="0" smtClean="0">
                <a:solidFill>
                  <a:srgbClr val="000000"/>
                </a:solidFill>
              </a:rPr>
              <a:t>Oh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36831" y="0"/>
            <a:ext cx="63385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Closed-Loop Transfer Function (CLTF)</a:t>
            </a:r>
            <a:endParaRPr lang="en-US" sz="2800" dirty="0">
              <a:latin typeface="+mj-lt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2667000" y="698058"/>
            <a:ext cx="3767616" cy="1767364"/>
            <a:chOff x="217714" y="1147178"/>
            <a:chExt cx="3767616" cy="176736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/>
                <p:cNvSpPr txBox="1"/>
                <p:nvPr/>
              </p:nvSpPr>
              <p:spPr>
                <a:xfrm>
                  <a:off x="2114173" y="1516510"/>
                  <a:ext cx="70288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i="1">
                            <a:latin typeface="Cambria Math"/>
                          </a:rPr>
                          <m:t>𝐺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14173" y="1516510"/>
                  <a:ext cx="702885" cy="369332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Box 19"/>
                <p:cNvSpPr txBox="1"/>
                <p:nvPr/>
              </p:nvSpPr>
              <p:spPr>
                <a:xfrm>
                  <a:off x="3170528" y="1147178"/>
                  <a:ext cx="69487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𝐶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20" name="TextBox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70528" y="1147178"/>
                  <a:ext cx="694870" cy="36933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TextBox 20"/>
                <p:cNvSpPr txBox="1"/>
                <p:nvPr/>
              </p:nvSpPr>
              <p:spPr>
                <a:xfrm>
                  <a:off x="217714" y="1179444"/>
                  <a:ext cx="70108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𝑅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21" name="TextBox 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7714" y="1179444"/>
                  <a:ext cx="701089" cy="36933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21"/>
                <p:cNvSpPr txBox="1"/>
                <p:nvPr/>
              </p:nvSpPr>
              <p:spPr>
                <a:xfrm>
                  <a:off x="1265000" y="1180115"/>
                  <a:ext cx="70019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𝐸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22" name="TextBox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65000" y="1180115"/>
                  <a:ext cx="700192" cy="3693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" name="Rectangle 8"/>
            <p:cNvSpPr/>
            <p:nvPr/>
          </p:nvSpPr>
          <p:spPr>
            <a:xfrm>
              <a:off x="2037695" y="1363076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Arrow Connector 10"/>
            <p:cNvCxnSpPr>
              <a:stCxn id="9" idx="3"/>
            </p:cNvCxnSpPr>
            <p:nvPr/>
          </p:nvCxnSpPr>
          <p:spPr>
            <a:xfrm>
              <a:off x="3028295" y="1700142"/>
              <a:ext cx="957035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>
              <a:off x="217715" y="1720844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Oval 11"/>
            <p:cNvSpPr/>
            <p:nvPr/>
          </p:nvSpPr>
          <p:spPr>
            <a:xfrm>
              <a:off x="941615" y="1516510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9" name="Straight Arrow Connector 28"/>
            <p:cNvCxnSpPr/>
            <p:nvPr/>
          </p:nvCxnSpPr>
          <p:spPr>
            <a:xfrm>
              <a:off x="1322615" y="1700142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3506812" y="1700142"/>
              <a:ext cx="0" cy="88316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V="1">
              <a:off x="1132115" y="1897510"/>
              <a:ext cx="0" cy="68580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741997" y="1331844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787998" y="1775000"/>
              <a:ext cx="261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-</a:t>
              </a:r>
              <a:endParaRPr lang="en-US" sz="1800" dirty="0">
                <a:latin typeface="+mj-lt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TextBox 33"/>
                <p:cNvSpPr txBox="1"/>
                <p:nvPr/>
              </p:nvSpPr>
              <p:spPr>
                <a:xfrm>
                  <a:off x="2114173" y="2393844"/>
                  <a:ext cx="72192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𝐻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34" name="TextBox 3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14173" y="2393844"/>
                  <a:ext cx="721929" cy="369332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8" name="Rectangle 37"/>
            <p:cNvSpPr/>
            <p:nvPr/>
          </p:nvSpPr>
          <p:spPr>
            <a:xfrm>
              <a:off x="2037695" y="2240410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>
              <a:endCxn id="38" idx="3"/>
            </p:cNvCxnSpPr>
            <p:nvPr/>
          </p:nvCxnSpPr>
          <p:spPr>
            <a:xfrm flipH="1">
              <a:off x="3028295" y="2577476"/>
              <a:ext cx="478517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stCxn id="38" idx="1"/>
            </p:cNvCxnSpPr>
            <p:nvPr/>
          </p:nvCxnSpPr>
          <p:spPr>
            <a:xfrm flipH="1">
              <a:off x="1132115" y="2577476"/>
              <a:ext cx="905580" cy="103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TextBox 38"/>
                <p:cNvSpPr txBox="1"/>
                <p:nvPr/>
              </p:nvSpPr>
              <p:spPr>
                <a:xfrm>
                  <a:off x="349416" y="2167284"/>
                  <a:ext cx="70538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𝐵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39" name="TextBox 3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9416" y="2167284"/>
                  <a:ext cx="705385" cy="369332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60737" y="2776248"/>
                <a:ext cx="307654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/>
                        </a:rPr>
                        <m:t>𝐶</m:t>
                      </m:r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r>
                        <a:rPr lang="en-US" sz="1800" b="0" i="1" smtClean="0">
                          <a:latin typeface="Cambria Math"/>
                        </a:rPr>
                        <m:t>𝐺𝐸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and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have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Cambria Math"/>
                        </a:rPr>
                        <m:t> </m:t>
                      </m:r>
                      <m:r>
                        <a:rPr lang="en-US" sz="1800" b="0" i="1" smtClean="0">
                          <a:latin typeface="Cambria Math"/>
                        </a:rPr>
                        <m:t>𝐸</m:t>
                      </m:r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r>
                        <a:rPr lang="en-US" sz="1800" b="0" i="1" smtClean="0">
                          <a:latin typeface="Cambria Math"/>
                        </a:rPr>
                        <m:t>𝑅</m:t>
                      </m:r>
                      <m:r>
                        <a:rPr lang="en-US" sz="1800" b="0" i="1" smtClean="0">
                          <a:latin typeface="Cambria Math"/>
                        </a:rPr>
                        <m:t>−</m:t>
                      </m:r>
                      <m:r>
                        <a:rPr lang="en-US" sz="1800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en-US" sz="1800" b="0" dirty="0" smtClean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737" y="2776248"/>
                <a:ext cx="3076547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254646" y="2776248"/>
                <a:ext cx="396993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 smtClean="0">
                    <a:latin typeface="+mj-lt"/>
                  </a:rPr>
                  <a:t>also have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𝐵</m:t>
                    </m:r>
                    <m:r>
                      <a:rPr lang="en-US" sz="1800" b="0" i="1" smtClean="0">
                        <a:latin typeface="Cambria Math"/>
                      </a:rPr>
                      <m:t>=</m:t>
                    </m:r>
                    <m:r>
                      <a:rPr lang="en-US" sz="1800" b="0" i="1" smtClean="0">
                        <a:latin typeface="Cambria Math"/>
                      </a:rPr>
                      <m:t>𝐻𝐶</m:t>
                    </m:r>
                  </m:oMath>
                </a14:m>
                <a:r>
                  <a:rPr lang="en-US" sz="1800" dirty="0" smtClean="0">
                    <a:latin typeface="+mj-lt"/>
                  </a:rPr>
                  <a:t> hence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𝐸</m:t>
                    </m:r>
                    <m:r>
                      <a:rPr lang="en-US" sz="1800" b="0" i="1" smtClean="0">
                        <a:latin typeface="Cambria Math"/>
                      </a:rPr>
                      <m:t>=</m:t>
                    </m:r>
                    <m:r>
                      <a:rPr lang="en-US" sz="1800" b="0" i="1" smtClean="0">
                        <a:latin typeface="Cambria Math"/>
                      </a:rPr>
                      <m:t>𝑅</m:t>
                    </m:r>
                    <m:r>
                      <a:rPr lang="en-US" sz="1800" b="0" i="1" smtClean="0">
                        <a:latin typeface="Cambria Math"/>
                      </a:rPr>
                      <m:t>−</m:t>
                    </m:r>
                    <m:r>
                      <a:rPr lang="en-US" sz="1800" b="0" i="1" smtClean="0">
                        <a:latin typeface="Cambria Math"/>
                      </a:rPr>
                      <m:t>𝐻𝐶</m:t>
                    </m:r>
                  </m:oMath>
                </a14:m>
                <a:endParaRPr lang="en-US" sz="1800" dirty="0">
                  <a:latin typeface="+mj-lt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4646" y="2776248"/>
                <a:ext cx="3969933" cy="369332"/>
              </a:xfrm>
              <a:prstGeom prst="rect">
                <a:avLst/>
              </a:prstGeom>
              <a:blipFill rotWithShape="1">
                <a:blip r:embed="rId9"/>
                <a:stretch>
                  <a:fillRect l="-1382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12299" y="3187167"/>
                <a:ext cx="870231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 smtClean="0">
                    <a:latin typeface="+mj-lt"/>
                  </a:rPr>
                  <a:t>Eliminating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𝐸</m:t>
                    </m:r>
                  </m:oMath>
                </a14:m>
                <a:r>
                  <a:rPr lang="en-US" sz="1800" dirty="0" smtClean="0">
                    <a:latin typeface="+mj-lt"/>
                  </a:rPr>
                  <a:t> from these equations yields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𝐶</m:t>
                    </m:r>
                    <m:r>
                      <a:rPr lang="en-US" sz="1800" b="0" i="1" smtClean="0">
                        <a:latin typeface="Cambria Math"/>
                      </a:rPr>
                      <m:t>=</m:t>
                    </m:r>
                    <m:r>
                      <a:rPr lang="en-US" sz="1800" b="0" i="1" smtClean="0">
                        <a:latin typeface="Cambria Math"/>
                      </a:rPr>
                      <m:t>𝐺</m:t>
                    </m:r>
                    <m:d>
                      <m:d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/>
                          </a:rPr>
                          <m:t>𝑅</m:t>
                        </m:r>
                        <m:r>
                          <a:rPr lang="en-US" sz="1800" b="0" i="1" smtClean="0">
                            <a:latin typeface="Cambria Math"/>
                          </a:rPr>
                          <m:t>−</m:t>
                        </m:r>
                        <m:r>
                          <a:rPr lang="en-US" sz="1800" b="0" i="1" smtClean="0">
                            <a:latin typeface="Cambria Math"/>
                          </a:rPr>
                          <m:t>𝐻𝐶</m:t>
                        </m:r>
                      </m:e>
                    </m:d>
                  </m:oMath>
                </a14:m>
                <a:r>
                  <a:rPr lang="en-US" sz="1800" dirty="0" smtClean="0">
                    <a:latin typeface="+mj-lt"/>
                  </a:rPr>
                  <a:t> or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𝐶</m:t>
                    </m:r>
                    <m:d>
                      <m:d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/>
                          </a:rPr>
                          <m:t>1+</m:t>
                        </m:r>
                        <m:r>
                          <a:rPr lang="en-US" sz="1800" b="0" i="1" smtClean="0">
                            <a:latin typeface="Cambria Math"/>
                          </a:rPr>
                          <m:t>𝐺𝐻</m:t>
                        </m:r>
                      </m:e>
                    </m:d>
                    <m:r>
                      <a:rPr lang="en-US" sz="1800" b="0" i="1" smtClean="0">
                        <a:latin typeface="Cambria Math"/>
                      </a:rPr>
                      <m:t>=</m:t>
                    </m:r>
                    <m:r>
                      <a:rPr lang="en-US" sz="1800" b="0" i="1" smtClean="0">
                        <a:latin typeface="Cambria Math"/>
                      </a:rPr>
                      <m:t>𝐺𝑅</m:t>
                    </m:r>
                  </m:oMath>
                </a14:m>
                <a:r>
                  <a:rPr lang="en-US" sz="1800" dirty="0" smtClean="0">
                    <a:latin typeface="+mj-lt"/>
                  </a:rPr>
                  <a:t> hence:</a:t>
                </a:r>
                <a:endParaRPr lang="en-US" sz="1800" dirty="0">
                  <a:latin typeface="+mj-lt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299" y="3187167"/>
                <a:ext cx="8702319" cy="369332"/>
              </a:xfrm>
              <a:prstGeom prst="rect">
                <a:avLst/>
              </a:prstGeom>
              <a:blipFill rotWithShape="1">
                <a:blip r:embed="rId10"/>
                <a:stretch>
                  <a:fillRect l="-631" t="-8333" r="-42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29962" y="3900924"/>
                <a:ext cx="2301271" cy="6173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1800" b="0" i="0" smtClean="0">
                          <a:latin typeface="Arial" pitchFamily="34" charset="0"/>
                          <a:cs typeface="Arial" pitchFamily="34" charset="0"/>
                        </a:rPr>
                        <m:t>CLTF</m:t>
                      </m:r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/>
                            </a:rPr>
                            <m:t>𝐶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/>
                            </a:rPr>
                            <m:t>𝑅</m:t>
                          </m:r>
                        </m:den>
                      </m:f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/>
                            </a:rPr>
                            <m:t>𝐺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/>
                            </a:rPr>
                            <m:t>1+</m:t>
                          </m:r>
                          <m:r>
                            <a:rPr lang="en-US" sz="1800" b="0" i="1" smtClean="0">
                              <a:latin typeface="Cambria Math"/>
                            </a:rPr>
                            <m:t>𝐺𝐻</m:t>
                          </m:r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962" y="3900924"/>
                <a:ext cx="2301271" cy="617348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Group 9"/>
          <p:cNvGrpSpPr/>
          <p:nvPr/>
        </p:nvGrpSpPr>
        <p:grpSpPr>
          <a:xfrm>
            <a:off x="4963638" y="3764583"/>
            <a:ext cx="3473434" cy="890030"/>
            <a:chOff x="4184874" y="3738201"/>
            <a:chExt cx="3473434" cy="89003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TextBox 42"/>
                <p:cNvSpPr txBox="1"/>
                <p:nvPr/>
              </p:nvSpPr>
              <p:spPr>
                <a:xfrm>
                  <a:off x="5007499" y="3965466"/>
                  <a:ext cx="1919500" cy="61734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𝐶𝐿</m:t>
                            </m:r>
                          </m:sub>
                        </m:sSub>
                        <m:d>
                          <m:d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latin typeface="Cambria Math"/>
                              </a:rPr>
                              <m:t>𝑠</m:t>
                            </m:r>
                          </m:e>
                        </m:d>
                        <m:r>
                          <a:rPr lang="en-US" sz="1800" b="0" i="1" smtClean="0"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1800" b="0" i="1" smtClean="0">
                                <a:latin typeface="Cambria Math"/>
                              </a:rPr>
                              <m:t>𝐺</m:t>
                            </m:r>
                          </m:num>
                          <m:den>
                            <m:r>
                              <a:rPr lang="en-US" sz="1800" b="0" i="1" smtClean="0">
                                <a:latin typeface="Cambria Math"/>
                              </a:rPr>
                              <m:t>1+</m:t>
                            </m:r>
                            <m:r>
                              <a:rPr lang="en-US" sz="1800" b="0" i="1" smtClean="0">
                                <a:latin typeface="Cambria Math"/>
                              </a:rPr>
                              <m:t>𝐺𝐻</m:t>
                            </m:r>
                          </m:den>
                        </m:f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43" name="TextBox 4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07499" y="3965466"/>
                  <a:ext cx="1919500" cy="617348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4" name="TextBox 43"/>
                <p:cNvSpPr txBox="1"/>
                <p:nvPr/>
              </p:nvSpPr>
              <p:spPr>
                <a:xfrm>
                  <a:off x="6963438" y="3738201"/>
                  <a:ext cx="69487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𝐶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44" name="TextBox 4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63438" y="3738201"/>
                  <a:ext cx="694870" cy="369332"/>
                </a:xfrm>
                <a:prstGeom prst="rect">
                  <a:avLst/>
                </a:prstGeom>
                <a:blipFill rotWithShape="1">
                  <a:blip r:embed="rId13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1" name="TextBox 50"/>
                <p:cNvSpPr txBox="1"/>
                <p:nvPr/>
              </p:nvSpPr>
              <p:spPr>
                <a:xfrm>
                  <a:off x="4184874" y="3738201"/>
                  <a:ext cx="70108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𝑅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51" name="TextBox 5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84874" y="3738201"/>
                  <a:ext cx="701089" cy="369332"/>
                </a:xfrm>
                <a:prstGeom prst="rect">
                  <a:avLst/>
                </a:prstGeom>
                <a:blipFill rotWithShape="1">
                  <a:blip r:embed="rId14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3" name="Rectangle 52"/>
            <p:cNvSpPr/>
            <p:nvPr/>
          </p:nvSpPr>
          <p:spPr>
            <a:xfrm>
              <a:off x="5022997" y="3954099"/>
              <a:ext cx="1904002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4" name="Straight Arrow Connector 53"/>
            <p:cNvCxnSpPr/>
            <p:nvPr/>
          </p:nvCxnSpPr>
          <p:spPr>
            <a:xfrm>
              <a:off x="6926999" y="4310833"/>
              <a:ext cx="676224" cy="1034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/>
            <p:nvPr/>
          </p:nvCxnSpPr>
          <p:spPr>
            <a:xfrm>
              <a:off x="4262104" y="4311867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" name="TextBox 55"/>
          <p:cNvSpPr txBox="1"/>
          <p:nvPr/>
        </p:nvSpPr>
        <p:spPr>
          <a:xfrm>
            <a:off x="2848544" y="4141796"/>
            <a:ext cx="2082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j-lt"/>
              </a:rPr>
              <a:t>Or, pictorially have</a:t>
            </a:r>
            <a:endParaRPr lang="en-US"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23346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1890</TotalTime>
  <Words>1450</Words>
  <Application>Microsoft Office PowerPoint</Application>
  <PresentationFormat>On-screen Show (4:3)</PresentationFormat>
  <Paragraphs>237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1_Default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Drexel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Oh</dc:creator>
  <cp:lastModifiedBy>Paul Oh</cp:lastModifiedBy>
  <cp:revision>72</cp:revision>
  <dcterms:created xsi:type="dcterms:W3CDTF">2005-01-17T21:14:09Z</dcterms:created>
  <dcterms:modified xsi:type="dcterms:W3CDTF">2019-01-01T18:56:24Z</dcterms:modified>
</cp:coreProperties>
</file>