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5"/>
  </p:handoutMasterIdLst>
  <p:sldIdLst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51B7-1F6C-408C-9ABE-D5EBDEAAB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1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AE49D-AF38-4FD8-BC47-6BAD3AB280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5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2EF4D-1985-4B18-AEA9-F87CE22D8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92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B0226-0568-4151-8174-3F31019A4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6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D45A0-799B-488A-A553-6FAA31357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2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62F98-647A-46EC-9D8F-ABE47F65B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F5C6E-4FF7-455F-98DF-085CC81827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B94D8-1624-4514-8A78-7C3E38D0A0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5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38C48-C1F5-491F-9E2F-393CF893C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5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544B9-832B-4746-B7AF-B2D8BDBE27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C0A12-479A-4E6D-B3C2-3A392C156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0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78E055-5D49-44CD-B73E-B17720549C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4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9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45.wmf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image" Target="../media/image9.png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5.wmf"/><Relationship Id="rId10" Type="http://schemas.openxmlformats.org/officeDocument/2006/relationships/image" Target="../media/image130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7.wmf"/><Relationship Id="rId7" Type="http://schemas.openxmlformats.org/officeDocument/2006/relationships/image" Target="../media/image22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9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9.wmf"/><Relationship Id="rId12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1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8.wmf"/><Relationship Id="rId9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6.wmf"/><Relationship Id="rId3" Type="http://schemas.openxmlformats.org/officeDocument/2006/relationships/image" Target="../media/image17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0.wmf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5.wmf"/><Relationship Id="rId4" Type="http://schemas.openxmlformats.org/officeDocument/2006/relationships/image" Target="../media/image36.png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2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Lecture: Poles and Zeros</a:t>
              </a: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371600" y="990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304800" y="228600"/>
            <a:ext cx="3810000" cy="1828800"/>
            <a:chOff x="192" y="144"/>
            <a:chExt cx="2400" cy="1152"/>
          </a:xfrm>
        </p:grpSpPr>
        <p:grpSp>
          <p:nvGrpSpPr>
            <p:cNvPr id="3092" name="Group 20"/>
            <p:cNvGrpSpPr>
              <a:grpSpLocks/>
            </p:cNvGrpSpPr>
            <p:nvPr/>
          </p:nvGrpSpPr>
          <p:grpSpPr bwMode="auto">
            <a:xfrm>
              <a:off x="192" y="432"/>
              <a:ext cx="2112" cy="864"/>
              <a:chOff x="288" y="528"/>
              <a:chExt cx="2112" cy="864"/>
            </a:xfrm>
          </p:grpSpPr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288" y="528"/>
                <a:ext cx="1776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90" name="Group 18"/>
              <p:cNvGrpSpPr>
                <a:grpSpLocks/>
              </p:cNvGrpSpPr>
              <p:nvPr/>
            </p:nvGrpSpPr>
            <p:grpSpPr bwMode="auto">
              <a:xfrm>
                <a:off x="384" y="576"/>
                <a:ext cx="2016" cy="679"/>
                <a:chOff x="384" y="576"/>
                <a:chExt cx="2016" cy="679"/>
              </a:xfrm>
            </p:grpSpPr>
            <p:graphicFrame>
              <p:nvGraphicFramePr>
                <p:cNvPr id="3086" name="Object 1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71406885"/>
                    </p:ext>
                  </p:extLst>
                </p:nvPr>
              </p:nvGraphicFramePr>
              <p:xfrm>
                <a:off x="384" y="576"/>
                <a:ext cx="1008" cy="37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450" name="Equation" r:id="rId3" imgW="622080" imgH="228600" progId="Equation.3">
                        <p:embed/>
                      </p:oleObj>
                    </mc:Choice>
                    <mc:Fallback>
                      <p:oleObj name="Equation" r:id="rId3" imgW="62208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4" y="576"/>
                              <a:ext cx="1008" cy="37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88" name="Object 1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475792254"/>
                    </p:ext>
                  </p:extLst>
                </p:nvPr>
              </p:nvGraphicFramePr>
              <p:xfrm>
                <a:off x="384" y="912"/>
                <a:ext cx="1200" cy="34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451" name="Equation" r:id="rId5" imgW="711000" imgH="203040" progId="Equation.3">
                        <p:embed/>
                      </p:oleObj>
                    </mc:Choice>
                    <mc:Fallback>
                      <p:oleObj name="Equation" r:id="rId5" imgW="71100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4" y="912"/>
                              <a:ext cx="1200" cy="34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08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488" y="576"/>
                  <a:ext cx="9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rad/s</a:t>
                  </a:r>
                </a:p>
              </p:txBody>
            </p:sp>
          </p:grpSp>
        </p:grp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192" y="144"/>
              <a:ext cx="2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Arial" charset="0"/>
                </a:rPr>
                <a:t>Calculated the following:</a:t>
              </a:r>
            </a:p>
          </p:txBody>
        </p:sp>
      </p:grp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4343400" y="533400"/>
          <a:ext cx="34290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r:id="rId7" imgW="1320227" imgH="241195" progId="Equation.3">
                  <p:embed/>
                </p:oleObj>
              </mc:Choice>
              <mc:Fallback>
                <p:oleObj r:id="rId7" imgW="132022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33400"/>
                        <a:ext cx="342900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4343400" y="1066800"/>
          <a:ext cx="40862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9" imgW="1422360" imgH="203040" progId="Equation.3">
                  <p:embed/>
                </p:oleObj>
              </mc:Choice>
              <mc:Fallback>
                <p:oleObj name="Equation" r:id="rId9" imgW="1422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066800"/>
                        <a:ext cx="408622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4371975" y="1676400"/>
            <a:ext cx="4467225" cy="544513"/>
            <a:chOff x="2754" y="1056"/>
            <a:chExt cx="2814" cy="343"/>
          </a:xfrm>
        </p:grpSpPr>
        <p:graphicFrame>
          <p:nvGraphicFramePr>
            <p:cNvPr id="3098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1389873"/>
                </p:ext>
              </p:extLst>
            </p:nvPr>
          </p:nvGraphicFramePr>
          <p:xfrm>
            <a:off x="2754" y="1056"/>
            <a:ext cx="1980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4" name="Equation" r:id="rId11" imgW="1371600" imgH="241200" progId="Equation.3">
                    <p:embed/>
                  </p:oleObj>
                </mc:Choice>
                <mc:Fallback>
                  <p:oleObj name="Equation" r:id="rId11" imgW="1371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4" y="1056"/>
                          <a:ext cx="1980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4944" y="110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Arial" charset="0"/>
                </a:rPr>
                <a:t>poles</a:t>
              </a:r>
            </a:p>
          </p:txBody>
        </p:sp>
      </p:grpSp>
      <p:pic>
        <p:nvPicPr>
          <p:cNvPr id="3101" name="Picture 29" descr="F:\mem351\mem351Winter2005\mem351Lecture05\figures\poleZeroLocationTheoretical.w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62200"/>
            <a:ext cx="4876800" cy="383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36814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35956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3214688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21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990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138" name="Picture 18" descr="F:\mem351\mem351Winter2005\mem351Lecture05\figures\poleZeroLocationExperimental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838200"/>
            <a:ext cx="441960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381000" y="4876800"/>
          <a:ext cx="30480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r:id="rId4" imgW="1777229" imgH="393529" progId="Equation.3">
                  <p:embed/>
                </p:oleObj>
              </mc:Choice>
              <mc:Fallback>
                <p:oleObj r:id="rId4" imgW="17772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3048000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35956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3214688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143" name="Group 23"/>
          <p:cNvGrpSpPr>
            <a:grpSpLocks/>
          </p:cNvGrpSpPr>
          <p:nvPr/>
        </p:nvGrpSpPr>
        <p:grpSpPr bwMode="auto">
          <a:xfrm>
            <a:off x="3810000" y="4648200"/>
            <a:ext cx="5029200" cy="1200150"/>
            <a:chOff x="2400" y="3408"/>
            <a:chExt cx="3168" cy="756"/>
          </a:xfrm>
        </p:grpSpPr>
        <p:sp>
          <p:nvSpPr>
            <p:cNvPr id="5144" name="Rectangle 24"/>
            <p:cNvSpPr>
              <a:spLocks noChangeArrowheads="1"/>
            </p:cNvSpPr>
            <p:nvPr/>
          </p:nvSpPr>
          <p:spPr bwMode="auto">
            <a:xfrm>
              <a:off x="2400" y="3408"/>
              <a:ext cx="3168" cy="7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45" name="Group 25"/>
            <p:cNvGrpSpPr>
              <a:grpSpLocks/>
            </p:cNvGrpSpPr>
            <p:nvPr/>
          </p:nvGrpSpPr>
          <p:grpSpPr bwMode="auto">
            <a:xfrm>
              <a:off x="2496" y="3552"/>
              <a:ext cx="3014" cy="516"/>
              <a:chOff x="2688" y="3696"/>
              <a:chExt cx="3014" cy="516"/>
            </a:xfrm>
          </p:grpSpPr>
          <p:graphicFrame>
            <p:nvGraphicFramePr>
              <p:cNvPr id="5146" name="Object 26"/>
              <p:cNvGraphicFramePr>
                <a:graphicFrameLocks noChangeAspect="1"/>
              </p:cNvGraphicFramePr>
              <p:nvPr/>
            </p:nvGraphicFramePr>
            <p:xfrm>
              <a:off x="2688" y="3696"/>
              <a:ext cx="2400" cy="2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56" r:id="rId6" imgW="1955800" imgH="203200" progId="Equation.3">
                      <p:embed/>
                    </p:oleObj>
                  </mc:Choice>
                  <mc:Fallback>
                    <p:oleObj r:id="rId6" imgW="1955800" imgH="203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3696"/>
                            <a:ext cx="2400" cy="2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47" name="Object 2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25131986"/>
                  </p:ext>
                </p:extLst>
              </p:nvPr>
            </p:nvGraphicFramePr>
            <p:xfrm>
              <a:off x="2745" y="3900"/>
              <a:ext cx="2957" cy="3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57" name="Equation" r:id="rId8" imgW="2616120" imgH="279360" progId="Equation.3">
                      <p:embed/>
                    </p:oleObj>
                  </mc:Choice>
                  <mc:Fallback>
                    <p:oleObj name="Equation" r:id="rId8" imgW="261612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45" y="3900"/>
                            <a:ext cx="2957" cy="31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4495800" y="60198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Matches experimental data!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946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Where are we going with this?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It’s called the characteristic equation because it connotes system properties</a:t>
            </a:r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533400" y="2362200"/>
            <a:ext cx="7848600" cy="939800"/>
            <a:chOff x="336" y="1488"/>
            <a:chExt cx="4944" cy="592"/>
          </a:xfrm>
        </p:grpSpPr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336" y="1488"/>
              <a:ext cx="494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Poles are the roots of the characteristic equation.  As such, the describe stability through </a:t>
              </a:r>
            </a:p>
          </p:txBody>
        </p:sp>
        <p:graphicFrame>
          <p:nvGraphicFramePr>
            <p:cNvPr id="4101" name="Object 5"/>
            <p:cNvGraphicFramePr>
              <a:graphicFrameLocks noChangeAspect="1"/>
            </p:cNvGraphicFramePr>
            <p:nvPr/>
          </p:nvGraphicFramePr>
          <p:xfrm>
            <a:off x="3408" y="1680"/>
            <a:ext cx="32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0" name="Equation" r:id="rId3" imgW="190440" imgH="228600" progId="Equation.3">
                    <p:embed/>
                  </p:oleObj>
                </mc:Choice>
                <mc:Fallback>
                  <p:oleObj name="Equation" r:id="rId3" imgW="190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680"/>
                          <a:ext cx="32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3756" y="1728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and</a:t>
              </a:r>
            </a:p>
          </p:txBody>
        </p:sp>
        <p:graphicFrame>
          <p:nvGraphicFramePr>
            <p:cNvPr id="4103" name="Object 7"/>
            <p:cNvGraphicFramePr>
              <a:graphicFrameLocks noChangeAspect="1"/>
            </p:cNvGraphicFramePr>
            <p:nvPr/>
          </p:nvGraphicFramePr>
          <p:xfrm>
            <a:off x="4176" y="1728"/>
            <a:ext cx="264" cy="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1" name="Equation" r:id="rId5" imgW="152280" imgH="203040" progId="Equation.3">
                    <p:embed/>
                  </p:oleObj>
                </mc:Choice>
                <mc:Fallback>
                  <p:oleObj name="Equation" r:id="rId5" imgW="152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728"/>
                          <a:ext cx="264" cy="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33400" y="335280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Question: can we alter the locations of the poles?  If we can, then we change the characteristic of the system…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3400" y="434340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Answer: This is exactly what the control engineer does.  One popular method is called “pole placement” control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44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utoUpdateAnimBg="0"/>
      <p:bldP spid="410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2334" y="0"/>
            <a:ext cx="2783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Recall Objective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1" y="685800"/>
                <a:ext cx="8610600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Design a controller so that the DCP reaches steady-state angle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in a desired settling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with desired overshoot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𝜃</m:t>
                    </m:r>
                    <m:d>
                      <m:d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𝑡</m:t>
                        </m:r>
                      </m:e>
                    </m:d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sSub>
                      <m:sSub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for all time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𝑡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685800"/>
                <a:ext cx="8610600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566" t="-3704" b="-1203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19101" y="1514091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Recall Damped </a:t>
            </a:r>
            <a:r>
              <a:rPr lang="en-US" dirty="0">
                <a:latin typeface="Arial" charset="0"/>
              </a:rPr>
              <a:t>Compound Pendulum Equations of Motion</a:t>
            </a:r>
          </a:p>
        </p:txBody>
      </p:sp>
      <p:pic>
        <p:nvPicPr>
          <p:cNvPr id="7" name="Picture 3" descr="N:\mem351\figures\simplePlankFbd010905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62842"/>
            <a:ext cx="3094666" cy="310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419600" y="2099241"/>
            <a:ext cx="3200400" cy="990600"/>
            <a:chOff x="2832" y="624"/>
            <a:chExt cx="2016" cy="624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4" name="Equation" r:id="rId5" imgW="1333440" imgH="393480" progId="Equation.3">
                    <p:embed/>
                  </p:oleObj>
                </mc:Choice>
                <mc:Fallback>
                  <p:oleObj name="Equation" r:id="rId5" imgW="13334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4191000" y="3928041"/>
            <a:ext cx="4495800" cy="2438400"/>
            <a:chOff x="2736" y="1344"/>
            <a:chExt cx="2832" cy="1536"/>
          </a:xfrm>
        </p:grpSpPr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14" name="Rectangle 11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5" name="Group 1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31" name="Object 13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5" r:id="rId7" imgW="139579" imgH="164957" progId="Equation.3">
                        <p:embed/>
                      </p:oleObj>
                    </mc:Choice>
                    <mc:Fallback>
                      <p:oleObj r:id="rId7" imgW="139579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2" name="Rectangle 14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16" name="Rectangle 15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29" name="Object 17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6" r:id="rId9" imgW="139579" imgH="177646" progId="Equation.3">
                        <p:embed/>
                      </p:oleObj>
                    </mc:Choice>
                    <mc:Fallback>
                      <p:oleObj r:id="rId9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0" name="Rectangle 18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27" name="Object 20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7" r:id="rId11" imgW="215619" imgH="215619" progId="Equation.3">
                        <p:embed/>
                      </p:oleObj>
                    </mc:Choice>
                    <mc:Fallback>
                      <p:oleObj r:id="rId11" imgW="215619" imgH="21561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8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24" name="Object 23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8" r:id="rId13" imgW="139579" imgH="177646" progId="Equation.3">
                        <p:embed/>
                      </p:oleObj>
                    </mc:Choice>
                    <mc:Fallback>
                      <p:oleObj r:id="rId13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5" name="Rectangle 24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26" name="Object 25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9" name="Equation" r:id="rId15" imgW="545760" imgH="228600" progId="Equation.3">
                        <p:embed/>
                      </p:oleObj>
                    </mc:Choice>
                    <mc:Fallback>
                      <p:oleObj name="Equation" r:id="rId15" imgW="54576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20" name="Group 26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21" name="Object 27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20" r:id="rId17" imgW="114201" imgH="139579" progId="Equation.3">
                        <p:embed/>
                      </p:oleObj>
                    </mc:Choice>
                    <mc:Fallback>
                      <p:oleObj r:id="rId17" imgW="114201" imgH="13957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23" name="Object 2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21" name="Equation" r:id="rId19" imgW="444240" imgH="393480" progId="Equation.3">
                        <p:embed/>
                      </p:oleObj>
                    </mc:Choice>
                    <mc:Fallback>
                      <p:oleObj name="Equation" r:id="rId19" imgW="44424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419600" y="3242241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  <p:grpSp>
        <p:nvGrpSpPr>
          <p:cNvPr id="37" name="Group 35"/>
          <p:cNvGrpSpPr>
            <a:grpSpLocks/>
          </p:cNvGrpSpPr>
          <p:nvPr/>
        </p:nvGrpSpPr>
        <p:grpSpPr bwMode="auto">
          <a:xfrm>
            <a:off x="228601" y="5603420"/>
            <a:ext cx="3581400" cy="990600"/>
            <a:chOff x="384" y="1008"/>
            <a:chExt cx="2256" cy="624"/>
          </a:xfrm>
        </p:grpSpPr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384" y="100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9" name="Object 37"/>
            <p:cNvGraphicFramePr>
              <a:graphicFrameLocks noChangeAspect="1"/>
            </p:cNvGraphicFramePr>
            <p:nvPr/>
          </p:nvGraphicFramePr>
          <p:xfrm>
            <a:off x="480" y="1104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2" r:id="rId21" imgW="1320227" imgH="241195" progId="Equation.3">
                    <p:embed/>
                  </p:oleObj>
                </mc:Choice>
                <mc:Fallback>
                  <p:oleObj r:id="rId21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04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502557" y="5184886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Arial" charset="0"/>
              </a:rPr>
              <a:t>General 2</a:t>
            </a:r>
            <a:r>
              <a:rPr lang="en-US" sz="2000" b="1" baseline="30000" dirty="0">
                <a:solidFill>
                  <a:srgbClr val="FF3300"/>
                </a:solidFill>
                <a:latin typeface="Arial" charset="0"/>
              </a:rPr>
              <a:t>nd</a:t>
            </a:r>
            <a:r>
              <a:rPr lang="en-US" sz="2000" b="1" dirty="0">
                <a:solidFill>
                  <a:srgbClr val="FF3300"/>
                </a:solidFill>
                <a:latin typeface="Arial" charset="0"/>
              </a:rPr>
              <a:t> order form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7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utoUpdateAnimBg="0"/>
      <p:bldP spid="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200400" y="4953000"/>
            <a:ext cx="39624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0" y="0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Tedious Math:</a:t>
            </a:r>
            <a:r>
              <a:rPr lang="en-US" sz="2800">
                <a:latin typeface="Arial" charset="0"/>
              </a:rPr>
              <a:t> Time domain differential equation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04800" y="914400"/>
            <a:ext cx="6586538" cy="528638"/>
            <a:chOff x="192" y="576"/>
            <a:chExt cx="4149" cy="333"/>
          </a:xfrm>
        </p:grpSpPr>
        <p:graphicFrame>
          <p:nvGraphicFramePr>
            <p:cNvPr id="614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6191400"/>
                </p:ext>
              </p:extLst>
            </p:nvPr>
          </p:nvGraphicFramePr>
          <p:xfrm>
            <a:off x="2570" y="576"/>
            <a:ext cx="1771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6" name="Equation" r:id="rId3" imgW="1282680" imgH="241200" progId="Equation.3">
                    <p:embed/>
                  </p:oleObj>
                </mc:Choice>
                <mc:Fallback>
                  <p:oleObj name="Equation" r:id="rId3" imgW="12826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0" y="576"/>
                          <a:ext cx="1771" cy="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192" y="576"/>
              <a:ext cx="20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2</a:t>
              </a:r>
              <a:r>
                <a:rPr lang="en-US" sz="2000" baseline="30000">
                  <a:latin typeface="Arial" charset="0"/>
                </a:rPr>
                <a:t>nd</a:t>
              </a:r>
              <a:r>
                <a:rPr lang="en-US" sz="2000">
                  <a:latin typeface="Arial" charset="0"/>
                </a:rPr>
                <a:t> order damped system</a:t>
              </a:r>
            </a:p>
          </p:txBody>
        </p:sp>
      </p:grp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304800" y="1600200"/>
            <a:ext cx="7467600" cy="654050"/>
            <a:chOff x="192" y="1008"/>
            <a:chExt cx="4704" cy="412"/>
          </a:xfrm>
        </p:grpSpPr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2496" y="1008"/>
            <a:ext cx="240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7" name="Equation" r:id="rId5" imgW="1701720" imgH="291960" progId="Equation.3">
                    <p:embed/>
                  </p:oleObj>
                </mc:Choice>
                <mc:Fallback>
                  <p:oleObj name="Equation" r:id="rId5" imgW="170172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1008"/>
                          <a:ext cx="240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192" y="1104"/>
              <a:ext cx="16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Yields complex roots</a:t>
              </a:r>
            </a:p>
          </p:txBody>
        </p:sp>
      </p:grp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76200" y="2438400"/>
            <a:ext cx="8991600" cy="1169988"/>
            <a:chOff x="192" y="1536"/>
            <a:chExt cx="5376" cy="737"/>
          </a:xfrm>
        </p:grpSpPr>
        <p:grpSp>
          <p:nvGrpSpPr>
            <p:cNvPr id="6154" name="Group 10"/>
            <p:cNvGrpSpPr>
              <a:grpSpLocks/>
            </p:cNvGrpSpPr>
            <p:nvPr/>
          </p:nvGrpSpPr>
          <p:grpSpPr bwMode="auto">
            <a:xfrm>
              <a:off x="192" y="1536"/>
              <a:ext cx="5376" cy="737"/>
              <a:chOff x="192" y="1536"/>
              <a:chExt cx="5376" cy="737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6155" name="Object 11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31679129"/>
                      </p:ext>
                    </p:extLst>
                  </p:nvPr>
                </p:nvGraphicFramePr>
                <p:xfrm>
                  <a:off x="744" y="1920"/>
                  <a:ext cx="4031" cy="35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308" name="Equation" r:id="rId7" imgW="3187440" imgH="279360" progId="Equation.3">
                          <p:embed/>
                        </p:oleObj>
                      </mc:Choice>
                      <mc:Fallback>
                        <p:oleObj name="Equation" r:id="rId7" imgW="3187440" imgH="27936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44" y="1920"/>
                                <a:ext cx="4031" cy="35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6155" name="Object 11"/>
                  <p:cNvGraphicFramePr>
                    <a:graphicFrameLocks noChangeAspect="1"/>
                  </p:cNvGraphicFramePr>
                  <p:nvPr/>
                </p:nvGraphicFramePr>
                <p:xfrm>
                  <a:off x="672" y="1920"/>
                  <a:ext cx="4176" cy="35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293" name="Equation" r:id="rId9" imgW="3301920" imgH="279360" progId="Equation.3">
                          <p:embed/>
                        </p:oleObj>
                      </mc:Choice>
                      <mc:Fallback>
                        <p:oleObj name="Equation" r:id="rId9" imgW="3301920" imgH="27936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672" y="1920"/>
                                <a:ext cx="4176" cy="35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56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" y="1536"/>
                    <a:ext cx="5376" cy="44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latin typeface="Arial" charset="0"/>
                      </a:rPr>
                      <a:t>Time domain (homogeneous) solution. Constants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sz="2000" dirty="0" smtClean="0">
                        <a:latin typeface="Arial" charset="0"/>
                      </a:rPr>
                      <a:t> and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a14:m>
                    <a:r>
                      <a:rPr lang="en-US" sz="2000" dirty="0" smtClean="0">
                        <a:latin typeface="Arial" charset="0"/>
                      </a:rPr>
                      <a:t> (initial conditions)  </a:t>
                    </a:r>
                    <a:endParaRPr lang="en-US" sz="2000" dirty="0">
                      <a:latin typeface="Arial" charset="0"/>
                    </a:endParaRPr>
                  </a:p>
                </p:txBody>
              </p:sp>
            </mc:Choice>
            <mc:Fallback xmlns="">
              <p:sp>
                <p:nvSpPr>
                  <p:cNvPr id="6156" name="Text 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92" y="1536"/>
                    <a:ext cx="5376" cy="446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746" t="-3448" r="-169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5232" y="1968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(1)</a:t>
              </a:r>
            </a:p>
          </p:txBody>
        </p:sp>
      </p:grp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2209800" y="3505200"/>
            <a:ext cx="3810000" cy="1082675"/>
            <a:chOff x="1392" y="2208"/>
            <a:chExt cx="2400" cy="682"/>
          </a:xfrm>
        </p:grpSpPr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776" y="2448"/>
              <a:ext cx="20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Small real root will yield long settling times</a:t>
              </a:r>
            </a:p>
          </p:txBody>
        </p:sp>
        <p:sp>
          <p:nvSpPr>
            <p:cNvPr id="6160" name="AutoShape 16"/>
            <p:cNvSpPr>
              <a:spLocks noChangeArrowheads="1"/>
            </p:cNvSpPr>
            <p:nvPr/>
          </p:nvSpPr>
          <p:spPr bwMode="auto">
            <a:xfrm rot="-5400000">
              <a:off x="1368" y="2232"/>
              <a:ext cx="432" cy="384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1" name="Group 17"/>
          <p:cNvGrpSpPr>
            <a:grpSpLocks/>
          </p:cNvGrpSpPr>
          <p:nvPr/>
        </p:nvGrpSpPr>
        <p:grpSpPr bwMode="auto">
          <a:xfrm>
            <a:off x="1066800" y="4876800"/>
            <a:ext cx="7848600" cy="1543050"/>
            <a:chOff x="672" y="3072"/>
            <a:chExt cx="4944" cy="972"/>
          </a:xfrm>
        </p:grpSpPr>
        <p:grpSp>
          <p:nvGrpSpPr>
            <p:cNvPr id="6162" name="Group 18"/>
            <p:cNvGrpSpPr>
              <a:grpSpLocks/>
            </p:cNvGrpSpPr>
            <p:nvPr/>
          </p:nvGrpSpPr>
          <p:grpSpPr bwMode="auto">
            <a:xfrm>
              <a:off x="672" y="3072"/>
              <a:ext cx="3696" cy="972"/>
              <a:chOff x="192" y="2928"/>
              <a:chExt cx="3696" cy="972"/>
            </a:xfrm>
          </p:grpSpPr>
          <p:grpSp>
            <p:nvGrpSpPr>
              <p:cNvPr id="6163" name="Group 19"/>
              <p:cNvGrpSpPr>
                <a:grpSpLocks/>
              </p:cNvGrpSpPr>
              <p:nvPr/>
            </p:nvGrpSpPr>
            <p:grpSpPr bwMode="auto">
              <a:xfrm>
                <a:off x="1632" y="3024"/>
                <a:ext cx="2256" cy="876"/>
                <a:chOff x="192" y="3408"/>
                <a:chExt cx="2256" cy="876"/>
              </a:xfrm>
            </p:grpSpPr>
            <p:graphicFrame>
              <p:nvGraphicFramePr>
                <p:cNvPr id="6164" name="Object 20"/>
                <p:cNvGraphicFramePr>
                  <a:graphicFrameLocks noChangeAspect="1"/>
                </p:cNvGraphicFramePr>
                <p:nvPr/>
              </p:nvGraphicFramePr>
              <p:xfrm>
                <a:off x="1536" y="3408"/>
                <a:ext cx="912" cy="34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09" name="Equation" r:id="rId12" imgW="609480" imgH="228600" progId="Equation.3">
                        <p:embed/>
                      </p:oleObj>
                    </mc:Choice>
                    <mc:Fallback>
                      <p:oleObj name="Equation" r:id="rId12" imgW="60948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6" y="3408"/>
                              <a:ext cx="912" cy="34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6165" name="Object 21"/>
                <p:cNvGraphicFramePr>
                  <a:graphicFrameLocks noChangeAspect="1"/>
                </p:cNvGraphicFramePr>
                <p:nvPr/>
              </p:nvGraphicFramePr>
              <p:xfrm>
                <a:off x="1536" y="3726"/>
                <a:ext cx="624" cy="55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10" name="Equation" r:id="rId14" imgW="482400" imgH="431640" progId="Equation.3">
                        <p:embed/>
                      </p:oleObj>
                    </mc:Choice>
                    <mc:Fallback>
                      <p:oleObj name="Equation" r:id="rId14" imgW="482400" imgH="431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6" y="3726"/>
                              <a:ext cx="624" cy="55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6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92" y="3456"/>
                  <a:ext cx="124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Time constant</a:t>
                  </a:r>
                </a:p>
              </p:txBody>
            </p:sp>
            <p:sp>
              <p:nvSpPr>
                <p:cNvPr id="616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" y="3888"/>
                  <a:ext cx="124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2% settling time</a:t>
                  </a:r>
                </a:p>
              </p:txBody>
            </p:sp>
          </p:grpSp>
          <p:sp>
            <p:nvSpPr>
              <p:cNvPr id="6168" name="Text Box 24"/>
              <p:cNvSpPr txBox="1">
                <a:spLocks noChangeArrowheads="1"/>
              </p:cNvSpPr>
              <p:nvPr/>
            </p:nvSpPr>
            <p:spPr bwMode="auto">
              <a:xfrm>
                <a:off x="192" y="2928"/>
                <a:ext cx="124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Can be shown:</a:t>
                </a:r>
              </a:p>
            </p:txBody>
          </p:sp>
        </p:grpSp>
        <p:sp>
          <p:nvSpPr>
            <p:cNvPr id="6169" name="Text Box 25"/>
            <p:cNvSpPr txBox="1">
              <a:spLocks noChangeArrowheads="1"/>
            </p:cNvSpPr>
            <p:nvPr/>
          </p:nvSpPr>
          <p:spPr bwMode="auto">
            <a:xfrm>
              <a:off x="5232" y="340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(2)</a:t>
              </a:r>
            </a:p>
          </p:txBody>
        </p:sp>
      </p:grp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81200" y="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Easier Math I:</a:t>
            </a:r>
            <a:r>
              <a:rPr lang="en-US" sz="2800">
                <a:latin typeface="Arial" charset="0"/>
              </a:rPr>
              <a:t> Laplace Domain</a:t>
            </a:r>
          </a:p>
        </p:txBody>
      </p:sp>
      <p:pic>
        <p:nvPicPr>
          <p:cNvPr id="7172" name="Picture 4" descr="thrustTesterFbd0129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9113"/>
            <a:ext cx="390207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8620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4" name="Picture 6" descr="openLoopBlockDiagram1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396" y="4988789"/>
            <a:ext cx="5049044" cy="156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55784" y="2017241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Apply Laplace such that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3286" y="3775194"/>
                <a:ext cx="4060855" cy="661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𝑔𝑑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sz="1800" b="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/>
                              <a:ea typeface="Cambria Math"/>
                            </a:rPr>
                            <m:t>Τ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1800" dirty="0"/>
                            <m:t>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86" y="3775194"/>
                <a:ext cx="4060855" cy="661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248944" y="392058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Or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9482" y="3750155"/>
                <a:ext cx="3386696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𝐽</m:t>
                              </m:r>
                            </m:den>
                          </m:f>
                        </m:e>
                      </m:d>
                      <m:r>
                        <a:rPr lang="en-US" sz="1800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/>
                              <a:ea typeface="Cambria Math"/>
                            </a:rPr>
                            <m:t>Τ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1800" dirty="0"/>
                            <m:t>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482" y="3750155"/>
                <a:ext cx="3386696" cy="7101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17749" y="2428302"/>
                <a:ext cx="434869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Voltage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𝑉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applied to motor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Propeller spins, creating lift force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𝜖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18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Lift on lever arm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creates torque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Τ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1800" b="0" dirty="0" smtClean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Pendulum rotates angle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Θ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749" y="2428302"/>
                <a:ext cx="4348691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982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48945" y="685800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(Linearized) Equation of motion for DCP with motor-prop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41153" y="1332131"/>
                <a:ext cx="3576172" cy="661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acc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𝑡</m:t>
                      </m:r>
                      <m:r>
                        <a:rPr lang="en-US" sz="18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acc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𝑡</m:t>
                      </m:r>
                      <m:r>
                        <a:rPr lang="en-US" sz="18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</a:rPr>
                            <m:t>𝑔𝑑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153" y="1332131"/>
                <a:ext cx="3576172" cy="6617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32512" y="3426147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Hence have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70904" y="5257800"/>
                <a:ext cx="2620589" cy="894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8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1800" i="1" smtClean="0">
                              <a:latin typeface="Cambria Math"/>
                              <a:ea typeface="Cambria Math"/>
                            </a:rPr>
                            <m:t>Τ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04" y="5257800"/>
                <a:ext cx="2620589" cy="8944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04800" y="4619457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Which in transfer function form is: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48944" y="4631085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Which in block diagram form is: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39616" y="5769506"/>
            <a:ext cx="818584" cy="2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[rad]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4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743200" y="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Calculating Constants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04800" y="2514600"/>
          <a:ext cx="5016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3" imgW="241200" imgH="228600" progId="Equation.3">
                  <p:embed/>
                </p:oleObj>
              </mc:Choice>
              <mc:Fallback>
                <p:oleObj name="Equation" r:id="rId3" imgW="24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14600"/>
                        <a:ext cx="50165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95400" y="24384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Theory: can calculate lift force if have propeller pitch and radius dimensions, air density and motor angular velocity.  </a:t>
            </a:r>
          </a:p>
        </p:txBody>
      </p:sp>
      <p:pic>
        <p:nvPicPr>
          <p:cNvPr id="8197" name="Picture 5" descr="openLoopBlockDiagram1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5867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276600" y="4114800"/>
          <a:ext cx="3429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6" imgW="1600200" imgH="228600" progId="Equation.3">
                  <p:embed/>
                </p:oleObj>
              </mc:Choice>
              <mc:Fallback>
                <p:oleObj name="Equation" r:id="rId6" imgW="1600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14800"/>
                        <a:ext cx="3429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6800" y="48768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At steady-state angular acceleration and velocity are zero.  The torque at this known voltage is calculated by: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676400" y="5715000"/>
          <a:ext cx="26670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8" imgW="1168200" imgH="253800" progId="Equation.3">
                  <p:embed/>
                </p:oleObj>
              </mc:Choice>
              <mc:Fallback>
                <p:oleObj name="Equation" r:id="rId8" imgW="1168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0"/>
                        <a:ext cx="26670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AutoShape 9"/>
          <p:cNvSpPr>
            <a:spLocks/>
          </p:cNvSpPr>
          <p:nvPr/>
        </p:nvSpPr>
        <p:spPr bwMode="auto">
          <a:xfrm>
            <a:off x="1066800" y="2438400"/>
            <a:ext cx="228600" cy="6096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219200" y="3230563"/>
            <a:ext cx="762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Experimentally, apply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known</a:t>
            </a:r>
            <a:r>
              <a:rPr lang="en-US" sz="2000" dirty="0">
                <a:latin typeface="Arial" charset="0"/>
              </a:rPr>
              <a:t> voltage V and pendulum will eventually reach </a:t>
            </a:r>
            <a:r>
              <a:rPr lang="en-US" sz="2000" b="1" dirty="0">
                <a:latin typeface="Arial" charset="0"/>
              </a:rPr>
              <a:t>steady-state</a:t>
            </a:r>
            <a:r>
              <a:rPr lang="en-US" sz="2000" dirty="0">
                <a:latin typeface="Arial" charset="0"/>
              </a:rPr>
              <a:t>.  Recall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6477000" y="5562600"/>
          <a:ext cx="12954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10" imgW="660240" imgH="431640" progId="Equation.3">
                  <p:embed/>
                </p:oleObj>
              </mc:Choice>
              <mc:Fallback>
                <p:oleObj name="Equation" r:id="rId10" imgW="660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562600"/>
                        <a:ext cx="12954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57912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And hence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6800" y="6410626"/>
                <a:ext cx="43793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All known or measurable, so can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6410626"/>
                <a:ext cx="4379340" cy="338554"/>
              </a:xfrm>
              <a:prstGeom prst="rect">
                <a:avLst/>
              </a:prstGeom>
              <a:blipFill rotWithShape="1">
                <a:blip r:embed="rId12"/>
                <a:stretch>
                  <a:fillRect l="-696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 flipV="1">
            <a:off x="2743200" y="6188076"/>
            <a:ext cx="435429" cy="26715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124200" y="6147607"/>
            <a:ext cx="43543" cy="3076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191156" y="6147605"/>
            <a:ext cx="65314" cy="29066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167743" y="6090230"/>
            <a:ext cx="794657" cy="36499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968343" y="5451028"/>
                <a:ext cx="1143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Known, so can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43" y="5451028"/>
                <a:ext cx="1143000" cy="1077218"/>
              </a:xfrm>
              <a:prstGeom prst="rect">
                <a:avLst/>
              </a:prstGeom>
              <a:blipFill rotWithShape="1">
                <a:blip r:embed="rId13"/>
                <a:stretch>
                  <a:fillRect l="-2660" t="-1695" r="-6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H="1">
            <a:off x="7696200" y="5754884"/>
            <a:ext cx="272143" cy="10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620000" y="5754884"/>
            <a:ext cx="348343" cy="51678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067708" y="1392601"/>
            <a:ext cx="818584" cy="2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[rad]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362200" y="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Open-Loop Transfer Function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447800" y="685800"/>
            <a:ext cx="6324600" cy="1981200"/>
            <a:chOff x="816" y="384"/>
            <a:chExt cx="3984" cy="1248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816" y="384"/>
              <a:ext cx="3984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21" name="Picture 5" descr="openLoopBlockDiagram1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432"/>
              <a:ext cx="3696" cy="1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1676400" y="2971800"/>
            <a:ext cx="5257800" cy="1125538"/>
            <a:chOff x="1056" y="1872"/>
            <a:chExt cx="3312" cy="709"/>
          </a:xfrm>
        </p:grpSpPr>
        <p:graphicFrame>
          <p:nvGraphicFramePr>
            <p:cNvPr id="9223" name="Object 7"/>
            <p:cNvGraphicFramePr>
              <a:graphicFrameLocks noChangeAspect="1"/>
            </p:cNvGraphicFramePr>
            <p:nvPr/>
          </p:nvGraphicFramePr>
          <p:xfrm>
            <a:off x="1920" y="1872"/>
            <a:ext cx="2448" cy="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0" name="Equation" r:id="rId4" imgW="2108160" imgH="609480" progId="Equation.3">
                    <p:embed/>
                  </p:oleObj>
                </mc:Choice>
                <mc:Fallback>
                  <p:oleObj name="Equation" r:id="rId4" imgW="2108160" imgH="609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872"/>
                          <a:ext cx="2448" cy="7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056" y="1968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OLTF:</a:t>
              </a:r>
            </a:p>
          </p:txBody>
        </p:sp>
      </p:grp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152400" y="3886200"/>
            <a:ext cx="3143250" cy="2835275"/>
            <a:chOff x="96" y="2448"/>
            <a:chExt cx="1980" cy="1786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96" y="2448"/>
              <a:ext cx="17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Arial" charset="0"/>
                </a:rPr>
                <a:t>Suppose our DCP has</a:t>
              </a:r>
              <a:endParaRPr lang="en-US" sz="2000" dirty="0">
                <a:latin typeface="Arial" charset="0"/>
              </a:endParaRPr>
            </a:p>
          </p:txBody>
        </p:sp>
        <p:grpSp>
          <p:nvGrpSpPr>
            <p:cNvPr id="9227" name="Group 11"/>
            <p:cNvGrpSpPr>
              <a:grpSpLocks/>
            </p:cNvGrpSpPr>
            <p:nvPr/>
          </p:nvGrpSpPr>
          <p:grpSpPr bwMode="auto">
            <a:xfrm>
              <a:off x="348" y="2772"/>
              <a:ext cx="1728" cy="1462"/>
              <a:chOff x="768" y="2640"/>
              <a:chExt cx="1728" cy="1462"/>
            </a:xfrm>
          </p:grpSpPr>
          <p:graphicFrame>
            <p:nvGraphicFramePr>
              <p:cNvPr id="9228" name="Object 12"/>
              <p:cNvGraphicFramePr>
                <a:graphicFrameLocks noChangeAspect="1"/>
              </p:cNvGraphicFramePr>
              <p:nvPr/>
            </p:nvGraphicFramePr>
            <p:xfrm>
              <a:off x="768" y="2640"/>
              <a:ext cx="816" cy="2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81" name="Equation" r:id="rId6" imgW="761760" imgH="228600" progId="Equation.3">
                      <p:embed/>
                    </p:oleObj>
                  </mc:Choice>
                  <mc:Fallback>
                    <p:oleObj name="Equation" r:id="rId6" imgW="7617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2640"/>
                            <a:ext cx="816" cy="28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9" name="Object 13"/>
              <p:cNvGraphicFramePr>
                <a:graphicFrameLocks noChangeAspect="1"/>
              </p:cNvGraphicFramePr>
              <p:nvPr/>
            </p:nvGraphicFramePr>
            <p:xfrm>
              <a:off x="816" y="2940"/>
              <a:ext cx="816" cy="2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82" name="Equation" r:id="rId8" imgW="634680" imgH="177480" progId="Equation.3">
                      <p:embed/>
                    </p:oleObj>
                  </mc:Choice>
                  <mc:Fallback>
                    <p:oleObj name="Equation" r:id="rId8" imgW="63468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6" y="2940"/>
                            <a:ext cx="816" cy="2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1728" y="294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m</a:t>
                </a:r>
              </a:p>
            </p:txBody>
          </p:sp>
          <p:sp>
            <p:nvSpPr>
              <p:cNvPr id="9231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652"/>
                <a:ext cx="5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Nm/V</a:t>
                </a:r>
              </a:p>
            </p:txBody>
          </p:sp>
          <p:grpSp>
            <p:nvGrpSpPr>
              <p:cNvPr id="9232" name="Group 16"/>
              <p:cNvGrpSpPr>
                <a:grpSpLocks/>
              </p:cNvGrpSpPr>
              <p:nvPr/>
            </p:nvGrpSpPr>
            <p:grpSpPr bwMode="auto">
              <a:xfrm>
                <a:off x="768" y="3156"/>
                <a:ext cx="1560" cy="322"/>
                <a:chOff x="1056" y="3144"/>
                <a:chExt cx="1560" cy="322"/>
              </a:xfrm>
            </p:grpSpPr>
            <p:graphicFrame>
              <p:nvGraphicFramePr>
                <p:cNvPr id="9233" name="Object 17"/>
                <p:cNvGraphicFramePr>
                  <a:graphicFrameLocks noChangeAspect="1"/>
                </p:cNvGraphicFramePr>
                <p:nvPr/>
              </p:nvGraphicFramePr>
              <p:xfrm>
                <a:off x="1056" y="3216"/>
                <a:ext cx="912" cy="2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383" name="Equation" r:id="rId10" imgW="723600" imgH="177480" progId="Equation.3">
                        <p:embed/>
                      </p:oleObj>
                    </mc:Choice>
                    <mc:Fallback>
                      <p:oleObj name="Equation" r:id="rId10" imgW="723600" imgH="177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56" y="3216"/>
                              <a:ext cx="912" cy="2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92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016" y="3216"/>
                  <a:ext cx="43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kgm</a:t>
                  </a:r>
                </a:p>
              </p:txBody>
            </p:sp>
            <p:sp>
              <p:nvSpPr>
                <p:cNvPr id="92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328" y="3144"/>
                  <a:ext cx="28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2</a:t>
                  </a:r>
                </a:p>
              </p:txBody>
            </p:sp>
          </p:grpSp>
          <p:graphicFrame>
            <p:nvGraphicFramePr>
              <p:cNvPr id="9236" name="Object 20"/>
              <p:cNvGraphicFramePr>
                <a:graphicFrameLocks noChangeAspect="1"/>
              </p:cNvGraphicFramePr>
              <p:nvPr/>
            </p:nvGraphicFramePr>
            <p:xfrm>
              <a:off x="768" y="3516"/>
              <a:ext cx="816" cy="2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84" name="Equation" r:id="rId12" imgW="660240" imgH="215640" progId="Equation.3">
                      <p:embed/>
                    </p:oleObj>
                  </mc:Choice>
                  <mc:Fallback>
                    <p:oleObj name="Equation" r:id="rId12" imgW="6602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3516"/>
                            <a:ext cx="816" cy="2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7" name="Text Box 21"/>
              <p:cNvSpPr txBox="1">
                <a:spLocks noChangeArrowheads="1"/>
              </p:cNvSpPr>
              <p:nvPr/>
            </p:nvSpPr>
            <p:spPr bwMode="auto">
              <a:xfrm>
                <a:off x="1728" y="351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kg</a:t>
                </a:r>
              </a:p>
            </p:txBody>
          </p:sp>
          <p:graphicFrame>
            <p:nvGraphicFramePr>
              <p:cNvPr id="9238" name="Object 22"/>
              <p:cNvGraphicFramePr>
                <a:graphicFrameLocks noChangeAspect="1"/>
              </p:cNvGraphicFramePr>
              <p:nvPr/>
            </p:nvGraphicFramePr>
            <p:xfrm>
              <a:off x="768" y="3852"/>
              <a:ext cx="1008" cy="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85" name="Equation" r:id="rId14" imgW="774360" imgH="177480" progId="Equation.3">
                      <p:embed/>
                    </p:oleObj>
                  </mc:Choice>
                  <mc:Fallback>
                    <p:oleObj name="Equation" r:id="rId14" imgW="77436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3852"/>
                            <a:ext cx="1008" cy="2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9" name="Text Box 23"/>
              <p:cNvSpPr txBox="1">
                <a:spLocks noChangeArrowheads="1"/>
              </p:cNvSpPr>
              <p:nvPr/>
            </p:nvSpPr>
            <p:spPr bwMode="auto">
              <a:xfrm>
                <a:off x="1776" y="3852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Nms/rad</a:t>
                </a:r>
              </a:p>
            </p:txBody>
          </p:sp>
        </p:grpSp>
      </p:grp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9241" name="Group 25"/>
          <p:cNvGrpSpPr>
            <a:grpSpLocks/>
          </p:cNvGrpSpPr>
          <p:nvPr/>
        </p:nvGrpSpPr>
        <p:grpSpPr bwMode="auto">
          <a:xfrm>
            <a:off x="3429000" y="4648200"/>
            <a:ext cx="5562600" cy="1295400"/>
            <a:chOff x="2160" y="2928"/>
            <a:chExt cx="3504" cy="816"/>
          </a:xfrm>
        </p:grpSpPr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>
              <a:off x="2160" y="2928"/>
              <a:ext cx="3024" cy="816"/>
              <a:chOff x="2544" y="2928"/>
              <a:chExt cx="3024" cy="816"/>
            </a:xfrm>
          </p:grpSpPr>
          <p:sp>
            <p:nvSpPr>
              <p:cNvPr id="9243" name="Rectangle 27"/>
              <p:cNvSpPr>
                <a:spLocks noChangeArrowheads="1"/>
              </p:cNvSpPr>
              <p:nvPr/>
            </p:nvSpPr>
            <p:spPr bwMode="auto">
              <a:xfrm>
                <a:off x="2544" y="2928"/>
                <a:ext cx="3024" cy="81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9244" name="Object 28"/>
              <p:cNvGraphicFramePr>
                <a:graphicFrameLocks noChangeAspect="1"/>
              </p:cNvGraphicFramePr>
              <p:nvPr/>
            </p:nvGraphicFramePr>
            <p:xfrm>
              <a:off x="2688" y="3072"/>
              <a:ext cx="2785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86" name="Equation" r:id="rId16" imgW="2260440" imgH="419040" progId="Equation.3">
                      <p:embed/>
                    </p:oleObj>
                  </mc:Choice>
                  <mc:Fallback>
                    <p:oleObj name="Equation" r:id="rId16" imgW="226044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3072"/>
                            <a:ext cx="2785" cy="5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45" name="Text Box 29"/>
            <p:cNvSpPr txBox="1">
              <a:spLocks noChangeArrowheads="1"/>
            </p:cNvSpPr>
            <p:nvPr/>
          </p:nvSpPr>
          <p:spPr bwMode="auto">
            <a:xfrm>
              <a:off x="5280" y="3192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(3)</a:t>
              </a:r>
            </a:p>
          </p:txBody>
        </p:sp>
      </p:grp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733800" y="6019800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3300"/>
                </a:solidFill>
                <a:latin typeface="Arial" charset="0"/>
              </a:rPr>
              <a:t>Laplace domain OL Transfer function</a:t>
            </a: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72200" y="1713647"/>
            <a:ext cx="818584" cy="2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[rad]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58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2286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OLTF Simulations</a:t>
            </a:r>
          </a:p>
        </p:txBody>
      </p:sp>
      <p:pic>
        <p:nvPicPr>
          <p:cNvPr id="10243" name="Picture 3" descr="olStepResponse2_0Simu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62484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olStepResponse2_0Scope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903663"/>
            <a:ext cx="3124200" cy="271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olStepResponse2_0Scope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3921125"/>
            <a:ext cx="3048000" cy="267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81000" y="34290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Simulink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Simulation reveals long settling time.  This is consistent with the low viscous damping coefficient.  Poles of the characteristic equation reveal the large oscillations.  Recall from (1)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2438400" y="1676400"/>
          <a:ext cx="4421188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3" imgW="2260440" imgH="419040" progId="Equation.3">
                  <p:embed/>
                </p:oleObj>
              </mc:Choice>
              <mc:Fallback>
                <p:oleObj name="Equation" r:id="rId3" imgW="2260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76400"/>
                        <a:ext cx="4421188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33400" y="2667000"/>
            <a:ext cx="5562600" cy="1393825"/>
            <a:chOff x="336" y="1680"/>
            <a:chExt cx="3504" cy="878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336" y="1680"/>
              <a:ext cx="35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Roots of the denominator (i.e. the poles) are:</a:t>
              </a:r>
            </a:p>
          </p:txBody>
        </p:sp>
        <p:graphicFrame>
          <p:nvGraphicFramePr>
            <p:cNvPr id="11270" name="Object 6"/>
            <p:cNvGraphicFramePr>
              <a:graphicFrameLocks noChangeAspect="1"/>
            </p:cNvGraphicFramePr>
            <p:nvPr/>
          </p:nvGraphicFramePr>
          <p:xfrm>
            <a:off x="2112" y="2064"/>
            <a:ext cx="1440" cy="4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5" name="Equation" r:id="rId5" imgW="1333440" imgH="457200" progId="Equation.3">
                    <p:embed/>
                  </p:oleObj>
                </mc:Choice>
                <mc:Fallback>
                  <p:oleObj name="Equation" r:id="rId5" imgW="133344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064"/>
                          <a:ext cx="1440" cy="4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57200" y="5562600"/>
            <a:ext cx="792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In other words, the system is bordering on the margin of stability.  Recall Equations (1) and (2).</a:t>
            </a:r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4343400" y="4114800"/>
            <a:ext cx="3810000" cy="1082675"/>
            <a:chOff x="1392" y="2208"/>
            <a:chExt cx="2400" cy="682"/>
          </a:xfrm>
        </p:grpSpPr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1776" y="2448"/>
              <a:ext cx="20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Small real root will yield long settling times</a:t>
              </a:r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 rot="-5400000">
              <a:off x="1368" y="2232"/>
              <a:ext cx="432" cy="384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39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System Poles and Zeros – What are they?</a:t>
            </a:r>
          </a:p>
        </p:txBody>
      </p:sp>
      <p:pic>
        <p:nvPicPr>
          <p:cNvPr id="2051" name="Picture 3" descr="simplePlankFbd0109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31877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xcelPlotPendulumFreeDrop10SecondsWithTex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43000"/>
            <a:ext cx="3886200" cy="26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381000" y="4191000"/>
            <a:ext cx="4343400" cy="2362200"/>
            <a:chOff x="2736" y="2544"/>
            <a:chExt cx="2736" cy="1488"/>
          </a:xfrm>
        </p:grpSpPr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9" name="Object 11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0" r:id="rId5" imgW="1320227" imgH="241195" progId="Equation.3">
                    <p:embed/>
                  </p:oleObj>
                </mc:Choice>
                <mc:Fallback>
                  <p:oleObj r:id="rId5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1968078"/>
                </p:ext>
              </p:extLst>
            </p:nvPr>
          </p:nvGraphicFramePr>
          <p:xfrm>
            <a:off x="2908" y="2983"/>
            <a:ext cx="186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1" name="Equation" r:id="rId7" imgW="1701720" imgH="469800" progId="Equation.3">
                    <p:embed/>
                  </p:oleObj>
                </mc:Choice>
                <mc:Fallback>
                  <p:oleObj name="Equation" r:id="rId7" imgW="170172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8" y="2983"/>
                          <a:ext cx="186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1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3488688"/>
                </p:ext>
              </p:extLst>
            </p:nvPr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2" name="Equation" r:id="rId9" imgW="1015920" imgH="393480" progId="Equation.3">
                    <p:embed/>
                  </p:oleObj>
                </mc:Choice>
                <mc:Fallback>
                  <p:oleObj name="Equation" r:id="rId9" imgW="10159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p:grpSp>
        <p:nvGrpSpPr>
          <p:cNvPr id="2068" name="Group 20"/>
          <p:cNvGrpSpPr>
            <a:grpSpLocks/>
          </p:cNvGrpSpPr>
          <p:nvPr/>
        </p:nvGrpSpPr>
        <p:grpSpPr bwMode="auto">
          <a:xfrm>
            <a:off x="5181600" y="4191000"/>
            <a:ext cx="3581400" cy="2225675"/>
            <a:chOff x="3264" y="2640"/>
            <a:chExt cx="2256" cy="1402"/>
          </a:xfrm>
        </p:grpSpPr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3264" y="2640"/>
              <a:ext cx="20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3300"/>
                  </a:solidFill>
                  <a:latin typeface="Arial" charset="0"/>
                </a:rPr>
                <a:t>Control Designer’s Goal:</a:t>
              </a:r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3264" y="2928"/>
              <a:ext cx="225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Create compensators that yield desired damping and rise time.  </a:t>
              </a: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3264" y="3600"/>
              <a:ext cx="225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In other words, place poles where one wants them</a:t>
              </a:r>
            </a:p>
          </p:txBody>
        </p:sp>
      </p:grp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0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724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Default Design</vt:lpstr>
      <vt:lpstr>1_Default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41</cp:revision>
  <dcterms:created xsi:type="dcterms:W3CDTF">2005-01-17T21:14:09Z</dcterms:created>
  <dcterms:modified xsi:type="dcterms:W3CDTF">2018-12-20T19:44:34Z</dcterms:modified>
</cp:coreProperties>
</file>