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handoutMasterIdLst>
    <p:handoutMasterId r:id="rId13"/>
  </p:handoutMasterIdLst>
  <p:sldIdLst>
    <p:sldId id="263" r:id="rId3"/>
    <p:sldId id="264" r:id="rId4"/>
    <p:sldId id="265" r:id="rId5"/>
    <p:sldId id="266" r:id="rId6"/>
    <p:sldId id="257" r:id="rId7"/>
    <p:sldId id="262" r:id="rId8"/>
    <p:sldId id="261" r:id="rId9"/>
    <p:sldId id="256" r:id="rId10"/>
    <p:sldId id="258" r:id="rId11"/>
    <p:sldId id="259" r:id="rId12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88" d="100"/>
          <a:sy n="88" d="100"/>
        </p:scale>
        <p:origin x="-108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Relationship Id="rId9" Type="http://schemas.openxmlformats.org/officeDocument/2006/relationships/image" Target="../media/image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5" Type="http://schemas.openxmlformats.org/officeDocument/2006/relationships/image" Target="../media/image15.wmf"/><Relationship Id="rId4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31.wmf"/><Relationship Id="rId3" Type="http://schemas.openxmlformats.org/officeDocument/2006/relationships/image" Target="../media/image26.wmf"/><Relationship Id="rId7" Type="http://schemas.openxmlformats.org/officeDocument/2006/relationships/image" Target="../media/image30.wmf"/><Relationship Id="rId2" Type="http://schemas.openxmlformats.org/officeDocument/2006/relationships/image" Target="../media/image25.wmf"/><Relationship Id="rId1" Type="http://schemas.openxmlformats.org/officeDocument/2006/relationships/image" Target="../media/image9.wmf"/><Relationship Id="rId6" Type="http://schemas.openxmlformats.org/officeDocument/2006/relationships/image" Target="../media/image29.wmf"/><Relationship Id="rId5" Type="http://schemas.openxmlformats.org/officeDocument/2006/relationships/image" Target="../media/image28.wmf"/><Relationship Id="rId4" Type="http://schemas.openxmlformats.org/officeDocument/2006/relationships/image" Target="../media/image27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34.wmf"/><Relationship Id="rId1" Type="http://schemas.openxmlformats.org/officeDocument/2006/relationships/image" Target="../media/image9.wmf"/><Relationship Id="rId4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1C822-C3F8-4525-9F9D-9D965642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D51B7-1F6C-408C-9ABE-D5EBDEAABF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180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DAE49D-AF38-4FD8-BC47-6BAD3AB2802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3954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02EF4D-1985-4B18-AEA9-F87CE22D824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9926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451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389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330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981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20121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719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558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03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FB0226-0568-4151-8174-3F31019A415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067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819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846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64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2D45A0-799B-488A-A553-6FAA3135793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520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362F98-647A-46EC-9D8F-ABE47F65B8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955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F5C6E-4FF7-455F-98DF-085CC81827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804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AB94D8-1624-4514-8A78-7C3E38D0A0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51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938C48-C1F5-491F-9E2F-393CF893C9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55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0544B9-832B-4746-B7AF-B2D8BDBE27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435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DC0A12-479A-4E6D-B3C2-3A392C156C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4308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78E055-5D49-44CD-B73E-B17720549C7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3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wmf"/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34.wmf"/><Relationship Id="rId11" Type="http://schemas.openxmlformats.org/officeDocument/2006/relationships/image" Target="../media/image37.png"/><Relationship Id="rId5" Type="http://schemas.openxmlformats.org/officeDocument/2006/relationships/oleObject" Target="../embeddings/oleObject32.bin"/><Relationship Id="rId10" Type="http://schemas.openxmlformats.org/officeDocument/2006/relationships/image" Target="../media/image36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34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3" Type="http://schemas.openxmlformats.org/officeDocument/2006/relationships/image" Target="../media/image9.png"/><Relationship Id="rId21" Type="http://schemas.openxmlformats.org/officeDocument/2006/relationships/oleObject" Target="../embeddings/oleObject9.bin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" Type="http://schemas.openxmlformats.org/officeDocument/2006/relationships/slideLayout" Target="../slideLayouts/slideLayout18.xml"/><Relationship Id="rId16" Type="http://schemas.openxmlformats.org/officeDocument/2006/relationships/image" Target="../media/image6.wmf"/><Relationship Id="rId20" Type="http://schemas.openxmlformats.org/officeDocument/2006/relationships/image" Target="../media/image8.w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11" Type="http://schemas.openxmlformats.org/officeDocument/2006/relationships/oleObject" Target="../embeddings/oleObject4.bin"/><Relationship Id="rId5" Type="http://schemas.openxmlformats.org/officeDocument/2006/relationships/oleObject" Target="../embeddings/oleObject1.bin"/><Relationship Id="rId15" Type="http://schemas.openxmlformats.org/officeDocument/2006/relationships/oleObject" Target="../embeddings/oleObject6.bin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8.bin"/><Relationship Id="rId4" Type="http://schemas.openxmlformats.org/officeDocument/2006/relationships/image" Target="../media/image10.w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9.w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10.bin"/><Relationship Id="rId7" Type="http://schemas.openxmlformats.org/officeDocument/2006/relationships/oleObject" Target="../embeddings/oleObject12.bin"/><Relationship Id="rId12" Type="http://schemas.openxmlformats.org/officeDocument/2006/relationships/image" Target="../media/image1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2.wmf"/><Relationship Id="rId11" Type="http://schemas.openxmlformats.org/officeDocument/2006/relationships/oleObject" Target="../embeddings/oleObject14.bin"/><Relationship Id="rId5" Type="http://schemas.openxmlformats.org/officeDocument/2006/relationships/oleObject" Target="../embeddings/oleObject11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3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wmf"/><Relationship Id="rId7" Type="http://schemas.openxmlformats.org/officeDocument/2006/relationships/image" Target="../media/image21.png"/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4.png"/><Relationship Id="rId4" Type="http://schemas.openxmlformats.org/officeDocument/2006/relationships/image" Target="../media/image2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image" Target="../media/image27.wmf"/><Relationship Id="rId18" Type="http://schemas.openxmlformats.org/officeDocument/2006/relationships/oleObject" Target="../embeddings/oleObject21.bin"/><Relationship Id="rId3" Type="http://schemas.openxmlformats.org/officeDocument/2006/relationships/image" Target="../media/image190.png"/><Relationship Id="rId21" Type="http://schemas.openxmlformats.org/officeDocument/2006/relationships/image" Target="../media/image31.wmf"/><Relationship Id="rId7" Type="http://schemas.openxmlformats.org/officeDocument/2006/relationships/image" Target="../media/image9.wmf"/><Relationship Id="rId12" Type="http://schemas.openxmlformats.org/officeDocument/2006/relationships/oleObject" Target="../embeddings/oleObject18.bin"/><Relationship Id="rId17" Type="http://schemas.openxmlformats.org/officeDocument/2006/relationships/image" Target="../media/image29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0.bin"/><Relationship Id="rId20" Type="http://schemas.openxmlformats.org/officeDocument/2006/relationships/oleObject" Target="../embeddings/oleObject22.bin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5.bin"/><Relationship Id="rId11" Type="http://schemas.openxmlformats.org/officeDocument/2006/relationships/image" Target="../media/image26.wmf"/><Relationship Id="rId5" Type="http://schemas.openxmlformats.org/officeDocument/2006/relationships/image" Target="../media/image33.png"/><Relationship Id="rId15" Type="http://schemas.openxmlformats.org/officeDocument/2006/relationships/image" Target="../media/image28.wmf"/><Relationship Id="rId10" Type="http://schemas.openxmlformats.org/officeDocument/2006/relationships/oleObject" Target="../embeddings/oleObject17.bin"/><Relationship Id="rId19" Type="http://schemas.openxmlformats.org/officeDocument/2006/relationships/image" Target="../media/image30.wmf"/><Relationship Id="rId4" Type="http://schemas.openxmlformats.org/officeDocument/2006/relationships/image" Target="../media/image32.png"/><Relationship Id="rId9" Type="http://schemas.openxmlformats.org/officeDocument/2006/relationships/image" Target="../media/image25.wmf"/><Relationship Id="rId14" Type="http://schemas.openxmlformats.org/officeDocument/2006/relationships/oleObject" Target="../embeddings/oleObject19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13" Type="http://schemas.openxmlformats.org/officeDocument/2006/relationships/image" Target="../media/image5.wmf"/><Relationship Id="rId18" Type="http://schemas.openxmlformats.org/officeDocument/2006/relationships/oleObject" Target="../embeddings/oleObject30.bin"/><Relationship Id="rId3" Type="http://schemas.openxmlformats.org/officeDocument/2006/relationships/image" Target="../media/image10.wmf"/><Relationship Id="rId7" Type="http://schemas.openxmlformats.org/officeDocument/2006/relationships/image" Target="../media/image2.wmf"/><Relationship Id="rId12" Type="http://schemas.openxmlformats.org/officeDocument/2006/relationships/oleObject" Target="../embeddings/oleObject27.bin"/><Relationship Id="rId17" Type="http://schemas.openxmlformats.org/officeDocument/2006/relationships/image" Target="../media/image7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29.bin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4.bin"/><Relationship Id="rId11" Type="http://schemas.openxmlformats.org/officeDocument/2006/relationships/image" Target="../media/image4.wmf"/><Relationship Id="rId5" Type="http://schemas.openxmlformats.org/officeDocument/2006/relationships/image" Target="../media/image1.wmf"/><Relationship Id="rId15" Type="http://schemas.openxmlformats.org/officeDocument/2006/relationships/image" Target="../media/image6.wmf"/><Relationship Id="rId10" Type="http://schemas.openxmlformats.org/officeDocument/2006/relationships/oleObject" Target="../embeddings/oleObject26.bin"/><Relationship Id="rId19" Type="http://schemas.openxmlformats.org/officeDocument/2006/relationships/image" Target="../media/image8.w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3.wmf"/><Relationship Id="rId14" Type="http://schemas.openxmlformats.org/officeDocument/2006/relationships/oleObject" Target="../embeddings/oleObject2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838200" y="2124075"/>
            <a:ext cx="7848600" cy="1371600"/>
            <a:chOff x="624" y="1344"/>
            <a:chExt cx="4656" cy="864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696" y="1625"/>
              <a:ext cx="45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solidFill>
                    <a:srgbClr val="000000"/>
                  </a:solidFill>
                  <a:latin typeface="Arial" charset="0"/>
                </a:rPr>
                <a:t>Lecture: </a:t>
              </a:r>
              <a:r>
                <a:rPr lang="en-US" sz="2800" dirty="0" smtClean="0">
                  <a:solidFill>
                    <a:srgbClr val="000000"/>
                  </a:solidFill>
                  <a:latin typeface="Arial" charset="0"/>
                </a:rPr>
                <a:t>Poles and Zeros</a:t>
              </a: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4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447800" y="21771"/>
            <a:ext cx="6477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>
                <a:latin typeface="Arial" charset="0"/>
              </a:rPr>
              <a:t>System Identification by Matching Coefficients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304800" y="685800"/>
            <a:ext cx="27432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Compare (1) and (3)</a:t>
            </a:r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609600" y="1219200"/>
            <a:ext cx="3581400" cy="990600"/>
            <a:chOff x="384" y="1008"/>
            <a:chExt cx="2256" cy="624"/>
          </a:xfrm>
        </p:grpSpPr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384" y="1008"/>
              <a:ext cx="2256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4" name="Object 4"/>
            <p:cNvGraphicFramePr>
              <a:graphicFrameLocks noChangeAspect="1"/>
            </p:cNvGraphicFramePr>
            <p:nvPr/>
          </p:nvGraphicFramePr>
          <p:xfrm>
            <a:off x="480" y="1104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4" r:id="rId3" imgW="1320227" imgH="241195" progId="Equation.3">
                    <p:embed/>
                  </p:oleObj>
                </mc:Choice>
                <mc:Fallback>
                  <p:oleObj r:id="rId3" imgW="1320227" imgH="241195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104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5141" name="Group 21"/>
          <p:cNvGrpSpPr>
            <a:grpSpLocks/>
          </p:cNvGrpSpPr>
          <p:nvPr/>
        </p:nvGrpSpPr>
        <p:grpSpPr bwMode="auto">
          <a:xfrm>
            <a:off x="4724400" y="1219200"/>
            <a:ext cx="3581400" cy="990600"/>
            <a:chOff x="2976" y="768"/>
            <a:chExt cx="2256" cy="624"/>
          </a:xfrm>
        </p:grpSpPr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2976" y="768"/>
              <a:ext cx="2256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5125" name="Object 5"/>
            <p:cNvGraphicFramePr>
              <a:graphicFrameLocks noChangeAspect="1"/>
            </p:cNvGraphicFramePr>
            <p:nvPr/>
          </p:nvGraphicFramePr>
          <p:xfrm>
            <a:off x="3194" y="777"/>
            <a:ext cx="1867" cy="5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5" name="Equation" r:id="rId5" imgW="1333440" imgH="393480" progId="Equation.3">
                    <p:embed/>
                  </p:oleObj>
                </mc:Choice>
                <mc:Fallback>
                  <p:oleObj name="Equation" r:id="rId5" imgW="1333440" imgH="393480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4" y="777"/>
                          <a:ext cx="1867" cy="555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381000" y="2895600"/>
            <a:ext cx="990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Yields:</a:t>
            </a:r>
          </a:p>
        </p:txBody>
      </p:sp>
      <p:sp>
        <p:nvSpPr>
          <p:cNvPr id="5132" name="Rectangle 12"/>
          <p:cNvSpPr>
            <a:spLocks noChangeArrowheads="1"/>
          </p:cNvSpPr>
          <p:nvPr/>
        </p:nvSpPr>
        <p:spPr bwMode="auto">
          <a:xfrm>
            <a:off x="4105275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34" name="Rectangle 14"/>
          <p:cNvSpPr>
            <a:spLocks noChangeArrowheads="1"/>
          </p:cNvSpPr>
          <p:nvPr/>
        </p:nvSpPr>
        <p:spPr bwMode="auto">
          <a:xfrm>
            <a:off x="4224338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5137" name="Group 17"/>
          <p:cNvGrpSpPr>
            <a:grpSpLocks/>
          </p:cNvGrpSpPr>
          <p:nvPr/>
        </p:nvGrpSpPr>
        <p:grpSpPr bwMode="auto">
          <a:xfrm>
            <a:off x="3429000" y="2514600"/>
            <a:ext cx="4724400" cy="803275"/>
            <a:chOff x="2256" y="2016"/>
            <a:chExt cx="2976" cy="506"/>
          </a:xfrm>
        </p:grpSpPr>
        <p:graphicFrame>
          <p:nvGraphicFramePr>
            <p:cNvPr id="5131" name="Object 11"/>
            <p:cNvGraphicFramePr>
              <a:graphicFrameLocks noChangeAspect="1"/>
            </p:cNvGraphicFramePr>
            <p:nvPr/>
          </p:nvGraphicFramePr>
          <p:xfrm>
            <a:off x="2256" y="2016"/>
            <a:ext cx="1056" cy="50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6" r:id="rId7" imgW="875920" imgH="444307" progId="Equation.3">
                    <p:embed/>
                  </p:oleObj>
                </mc:Choice>
                <mc:Fallback>
                  <p:oleObj r:id="rId7" imgW="875920" imgH="444307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256" y="2016"/>
                          <a:ext cx="1056" cy="50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5" name="Text Box 15"/>
            <p:cNvSpPr txBox="1">
              <a:spLocks noChangeArrowheads="1"/>
            </p:cNvSpPr>
            <p:nvPr/>
          </p:nvSpPr>
          <p:spPr bwMode="auto">
            <a:xfrm>
              <a:off x="4752" y="2160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(4A)</a:t>
              </a:r>
            </a:p>
          </p:txBody>
        </p:sp>
      </p:grpSp>
      <p:grpSp>
        <p:nvGrpSpPr>
          <p:cNvPr id="5138" name="Group 18"/>
          <p:cNvGrpSpPr>
            <a:grpSpLocks/>
          </p:cNvGrpSpPr>
          <p:nvPr/>
        </p:nvGrpSpPr>
        <p:grpSpPr bwMode="auto">
          <a:xfrm>
            <a:off x="3581400" y="3352800"/>
            <a:ext cx="4572000" cy="476250"/>
            <a:chOff x="2352" y="2688"/>
            <a:chExt cx="2880" cy="300"/>
          </a:xfrm>
        </p:grpSpPr>
        <p:graphicFrame>
          <p:nvGraphicFramePr>
            <p:cNvPr id="5133" name="Object 13"/>
            <p:cNvGraphicFramePr>
              <a:graphicFrameLocks noChangeAspect="1"/>
            </p:cNvGraphicFramePr>
            <p:nvPr/>
          </p:nvGraphicFramePr>
          <p:xfrm>
            <a:off x="2352" y="2688"/>
            <a:ext cx="912" cy="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7" r:id="rId9" imgW="698500" imgH="228600" progId="Equation.3">
                    <p:embed/>
                  </p:oleObj>
                </mc:Choice>
                <mc:Fallback>
                  <p:oleObj r:id="rId9" imgW="698500" imgH="228600" progId="Equation.3">
                    <p:embed/>
                    <p:pic>
                      <p:nvPicPr>
                        <p:cNvPr id="0" name="Object 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2688"/>
                          <a:ext cx="912" cy="3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36" name="Text Box 16"/>
            <p:cNvSpPr txBox="1">
              <a:spLocks noChangeArrowheads="1"/>
            </p:cNvSpPr>
            <p:nvPr/>
          </p:nvSpPr>
          <p:spPr bwMode="auto">
            <a:xfrm>
              <a:off x="4752" y="2688"/>
              <a:ext cx="4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(4B)</a:t>
              </a:r>
            </a:p>
          </p:txBody>
        </p:sp>
      </p:grpSp>
      <p:sp>
        <p:nvSpPr>
          <p:cNvPr id="5139" name="Text Box 19"/>
          <p:cNvSpPr txBox="1">
            <a:spLocks noChangeArrowheads="1"/>
          </p:cNvSpPr>
          <p:nvPr/>
        </p:nvSpPr>
        <p:spPr bwMode="auto">
          <a:xfrm>
            <a:off x="381000" y="4800600"/>
            <a:ext cx="2590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Arial" charset="0"/>
              </a:rPr>
              <a:t>Now can create a model for simulation</a:t>
            </a:r>
          </a:p>
        </p:txBody>
      </p:sp>
      <p:pic>
        <p:nvPicPr>
          <p:cNvPr id="5140" name="Picture 20" descr="N:\mem351\mem351Winter2005\mem351Lab03\figures\workingModelScreenshot011705.wmf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3962400"/>
            <a:ext cx="3429000" cy="2555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42334" y="0"/>
            <a:ext cx="27831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Recall Objective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1" y="685800"/>
                <a:ext cx="8610600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Design a controller so that the DCP reaches steady-state angle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𝜃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in a desired settling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with desired overshoot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𝜃</m:t>
                    </m:r>
                    <m:d>
                      <m:dPr>
                        <m:ctrlP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𝑡</m:t>
                        </m:r>
                      </m:e>
                    </m:d>
                    <m:r>
                      <a:rPr lang="en-US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≤</m:t>
                    </m:r>
                    <m:sSub>
                      <m:sSubPr>
                        <m:ctrlP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𝜃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800" b="0" i="0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max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for all time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𝑡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685800"/>
                <a:ext cx="8610600" cy="646331"/>
              </a:xfrm>
              <a:prstGeom prst="rect">
                <a:avLst/>
              </a:prstGeom>
              <a:blipFill rotWithShape="1">
                <a:blip r:embed="rId3"/>
                <a:stretch>
                  <a:fillRect l="-566" t="-3704" b="-1203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19101" y="1514091"/>
            <a:ext cx="82296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Recall Damped </a:t>
            </a:r>
            <a:r>
              <a:rPr lang="en-US" dirty="0">
                <a:latin typeface="Arial" charset="0"/>
              </a:rPr>
              <a:t>Compound Pendulum Equations of Motion</a:t>
            </a:r>
          </a:p>
        </p:txBody>
      </p:sp>
      <p:pic>
        <p:nvPicPr>
          <p:cNvPr id="7" name="Picture 3" descr="N:\mem351\figures\simplePlankFbd010905.wm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062842"/>
            <a:ext cx="3094666" cy="3106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4"/>
          <p:cNvGrpSpPr>
            <a:grpSpLocks/>
          </p:cNvGrpSpPr>
          <p:nvPr/>
        </p:nvGrpSpPr>
        <p:grpSpPr bwMode="auto">
          <a:xfrm>
            <a:off x="4419600" y="2099241"/>
            <a:ext cx="3200400" cy="990600"/>
            <a:chOff x="2832" y="624"/>
            <a:chExt cx="2016" cy="624"/>
          </a:xfrm>
        </p:grpSpPr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832" y="624"/>
              <a:ext cx="2016" cy="6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10" name="Object 6"/>
            <p:cNvGraphicFramePr>
              <a:graphicFrameLocks noChangeAspect="1"/>
            </p:cNvGraphicFramePr>
            <p:nvPr/>
          </p:nvGraphicFramePr>
          <p:xfrm>
            <a:off x="2953" y="680"/>
            <a:ext cx="1726" cy="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0" name="Equation" r:id="rId5" imgW="1333440" imgH="393480" progId="Equation.3">
                    <p:embed/>
                  </p:oleObj>
                </mc:Choice>
                <mc:Fallback>
                  <p:oleObj name="Equation" r:id="rId5" imgW="1333440" imgH="39348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3" y="680"/>
                          <a:ext cx="1726" cy="5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1" name="Group 8"/>
          <p:cNvGrpSpPr>
            <a:grpSpLocks/>
          </p:cNvGrpSpPr>
          <p:nvPr/>
        </p:nvGrpSpPr>
        <p:grpSpPr bwMode="auto">
          <a:xfrm>
            <a:off x="4191000" y="3928041"/>
            <a:ext cx="4495800" cy="2438400"/>
            <a:chOff x="2736" y="1344"/>
            <a:chExt cx="2832" cy="1536"/>
          </a:xfrm>
        </p:grpSpPr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2736" y="1344"/>
              <a:ext cx="2832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3" name="Group 10"/>
            <p:cNvGrpSpPr>
              <a:grpSpLocks/>
            </p:cNvGrpSpPr>
            <p:nvPr/>
          </p:nvGrpSpPr>
          <p:grpSpPr bwMode="auto">
            <a:xfrm>
              <a:off x="2784" y="1440"/>
              <a:ext cx="2688" cy="1342"/>
              <a:chOff x="2784" y="1440"/>
              <a:chExt cx="2688" cy="1342"/>
            </a:xfrm>
          </p:grpSpPr>
          <p:sp>
            <p:nvSpPr>
              <p:cNvPr id="14" name="Rectangle 11"/>
              <p:cNvSpPr>
                <a:spLocks noChangeArrowheads="1" noTextEdit="1"/>
              </p:cNvSpPr>
              <p:nvPr/>
            </p:nvSpPr>
            <p:spPr bwMode="auto">
              <a:xfrm>
                <a:off x="3024" y="1680"/>
                <a:ext cx="316" cy="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5" name="Group 12"/>
              <p:cNvGrpSpPr>
                <a:grpSpLocks/>
              </p:cNvGrpSpPr>
              <p:nvPr/>
            </p:nvGrpSpPr>
            <p:grpSpPr bwMode="auto">
              <a:xfrm>
                <a:off x="2832" y="1440"/>
                <a:ext cx="1440" cy="240"/>
                <a:chOff x="2832" y="1440"/>
                <a:chExt cx="1440" cy="240"/>
              </a:xfrm>
            </p:grpSpPr>
            <p:graphicFrame>
              <p:nvGraphicFramePr>
                <p:cNvPr id="31" name="Object 13"/>
                <p:cNvGraphicFramePr>
                  <a:graphicFrameLocks noChangeAspect="1"/>
                </p:cNvGraphicFramePr>
                <p:nvPr/>
              </p:nvGraphicFramePr>
              <p:xfrm>
                <a:off x="2832" y="1440"/>
                <a:ext cx="183" cy="2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61" r:id="rId7" imgW="139579" imgH="164957" progId="Equation.3">
                        <p:embed/>
                      </p:oleObj>
                    </mc:Choice>
                    <mc:Fallback>
                      <p:oleObj r:id="rId7" imgW="139579" imgH="164957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440"/>
                              <a:ext cx="183" cy="2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2" name="Rectangle 14"/>
                <p:cNvSpPr>
                  <a:spLocks noChangeArrowheads="1"/>
                </p:cNvSpPr>
                <p:nvPr/>
              </p:nvSpPr>
              <p:spPr bwMode="auto">
                <a:xfrm>
                  <a:off x="3168" y="1440"/>
                  <a:ext cx="1104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Bar length [m]</a:t>
                  </a:r>
                  <a:endParaRPr lang="en-US" sz="1800"/>
                </a:p>
              </p:txBody>
            </p:sp>
          </p:grpSp>
          <p:sp>
            <p:nvSpPr>
              <p:cNvPr id="16" name="Rectangle 15"/>
              <p:cNvSpPr>
                <a:spLocks noChangeArrowheads="1" noTextEdit="1"/>
              </p:cNvSpPr>
              <p:nvPr/>
            </p:nvSpPr>
            <p:spPr bwMode="auto">
              <a:xfrm>
                <a:off x="3024" y="2009"/>
                <a:ext cx="316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17" name="Group 16"/>
              <p:cNvGrpSpPr>
                <a:grpSpLocks/>
              </p:cNvGrpSpPr>
              <p:nvPr/>
            </p:nvGrpSpPr>
            <p:grpSpPr bwMode="auto">
              <a:xfrm>
                <a:off x="2832" y="1680"/>
                <a:ext cx="2064" cy="247"/>
                <a:chOff x="2832" y="1680"/>
                <a:chExt cx="2064" cy="247"/>
              </a:xfrm>
            </p:grpSpPr>
            <p:graphicFrame>
              <p:nvGraphicFramePr>
                <p:cNvPr id="29" name="Object 17"/>
                <p:cNvGraphicFramePr>
                  <a:graphicFrameLocks noChangeAspect="1"/>
                </p:cNvGraphicFramePr>
                <p:nvPr/>
              </p:nvGraphicFramePr>
              <p:xfrm>
                <a:off x="2832" y="1680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62" r:id="rId9" imgW="139579" imgH="177646" progId="Equation.3">
                        <p:embed/>
                      </p:oleObj>
                    </mc:Choice>
                    <mc:Fallback>
                      <p:oleObj r:id="rId9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680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30" name="Rectangle 18"/>
                <p:cNvSpPr>
                  <a:spLocks noChangeArrowheads="1"/>
                </p:cNvSpPr>
                <p:nvPr/>
              </p:nvSpPr>
              <p:spPr bwMode="auto">
                <a:xfrm>
                  <a:off x="3168" y="1680"/>
                  <a:ext cx="1728" cy="2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Pivot to CG distance [m]</a:t>
                  </a:r>
                  <a:endParaRPr lang="en-US" sz="1800"/>
                </a:p>
              </p:txBody>
            </p:sp>
          </p:grpSp>
          <p:grpSp>
            <p:nvGrpSpPr>
              <p:cNvPr id="18" name="Group 19"/>
              <p:cNvGrpSpPr>
                <a:grpSpLocks/>
              </p:cNvGrpSpPr>
              <p:nvPr/>
            </p:nvGrpSpPr>
            <p:grpSpPr bwMode="auto">
              <a:xfrm>
                <a:off x="2784" y="1872"/>
                <a:ext cx="1968" cy="336"/>
                <a:chOff x="2784" y="2016"/>
                <a:chExt cx="1968" cy="336"/>
              </a:xfrm>
            </p:grpSpPr>
            <p:graphicFrame>
              <p:nvGraphicFramePr>
                <p:cNvPr id="27" name="Object 20"/>
                <p:cNvGraphicFramePr>
                  <a:graphicFrameLocks noChangeAspect="1"/>
                </p:cNvGraphicFramePr>
                <p:nvPr/>
              </p:nvGraphicFramePr>
              <p:xfrm>
                <a:off x="2784" y="2016"/>
                <a:ext cx="336" cy="3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63" r:id="rId11" imgW="215619" imgH="215619" progId="Equation.3">
                        <p:embed/>
                      </p:oleObj>
                    </mc:Choice>
                    <mc:Fallback>
                      <p:oleObj r:id="rId11" imgW="215619" imgH="21561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4" y="2016"/>
                              <a:ext cx="336" cy="3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8" name="Rectangle 21"/>
                <p:cNvSpPr>
                  <a:spLocks noChangeArrowheads="1"/>
                </p:cNvSpPr>
                <p:nvPr/>
              </p:nvSpPr>
              <p:spPr bwMode="auto">
                <a:xfrm>
                  <a:off x="3168" y="2064"/>
                  <a:ext cx="1584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Mass of pendulum [kg]</a:t>
                  </a:r>
                  <a:endParaRPr lang="en-US" sz="1800"/>
                </a:p>
              </p:txBody>
            </p:sp>
          </p:grpSp>
          <p:grpSp>
            <p:nvGrpSpPr>
              <p:cNvPr id="19" name="Group 22"/>
              <p:cNvGrpSpPr>
                <a:grpSpLocks/>
              </p:cNvGrpSpPr>
              <p:nvPr/>
            </p:nvGrpSpPr>
            <p:grpSpPr bwMode="auto">
              <a:xfrm>
                <a:off x="2832" y="2208"/>
                <a:ext cx="2052" cy="267"/>
                <a:chOff x="2832" y="2208"/>
                <a:chExt cx="2052" cy="267"/>
              </a:xfrm>
            </p:grpSpPr>
            <p:graphicFrame>
              <p:nvGraphicFramePr>
                <p:cNvPr id="24" name="Object 23"/>
                <p:cNvGraphicFramePr>
                  <a:graphicFrameLocks noChangeAspect="1"/>
                </p:cNvGraphicFramePr>
                <p:nvPr/>
              </p:nvGraphicFramePr>
              <p:xfrm>
                <a:off x="2832" y="2208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64" r:id="rId13" imgW="139579" imgH="177646" progId="Equation.3">
                        <p:embed/>
                      </p:oleObj>
                    </mc:Choice>
                    <mc:Fallback>
                      <p:oleObj r:id="rId13" imgW="139579" imgH="177646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208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5" name="Rectangle 24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12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Moment of Inertia </a:t>
                  </a:r>
                  <a:endParaRPr lang="en-US" sz="1800"/>
                </a:p>
              </p:txBody>
            </p:sp>
            <p:graphicFrame>
              <p:nvGraphicFramePr>
                <p:cNvPr id="26" name="Object 25"/>
                <p:cNvGraphicFramePr>
                  <a:graphicFrameLocks noChangeAspect="1"/>
                </p:cNvGraphicFramePr>
                <p:nvPr/>
              </p:nvGraphicFramePr>
              <p:xfrm>
                <a:off x="4368" y="2208"/>
                <a:ext cx="516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65" name="Equation" r:id="rId15" imgW="545760" imgH="228600" progId="Equation.3">
                        <p:embed/>
                      </p:oleObj>
                    </mc:Choice>
                    <mc:Fallback>
                      <p:oleObj name="Equation" r:id="rId15" imgW="54576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6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68" y="2208"/>
                              <a:ext cx="516" cy="2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20" name="Group 26"/>
              <p:cNvGrpSpPr>
                <a:grpSpLocks/>
              </p:cNvGrpSpPr>
              <p:nvPr/>
            </p:nvGrpSpPr>
            <p:grpSpPr bwMode="auto">
              <a:xfrm>
                <a:off x="2832" y="2400"/>
                <a:ext cx="2640" cy="382"/>
                <a:chOff x="2832" y="2448"/>
                <a:chExt cx="2640" cy="382"/>
              </a:xfrm>
            </p:grpSpPr>
            <p:graphicFrame>
              <p:nvGraphicFramePr>
                <p:cNvPr id="21" name="Object 27"/>
                <p:cNvGraphicFramePr>
                  <a:graphicFrameLocks noChangeAspect="1"/>
                </p:cNvGraphicFramePr>
                <p:nvPr/>
              </p:nvGraphicFramePr>
              <p:xfrm>
                <a:off x="2832" y="2544"/>
                <a:ext cx="192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66" r:id="rId17" imgW="114201" imgH="139579" progId="Equation.3">
                        <p:embed/>
                      </p:oleObj>
                    </mc:Choice>
                    <mc:Fallback>
                      <p:oleObj r:id="rId17" imgW="114201" imgH="139579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8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544"/>
                              <a:ext cx="192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2" name="Text Box 28"/>
                <p:cNvSpPr txBox="1">
                  <a:spLocks noChangeArrowheads="1"/>
                </p:cNvSpPr>
                <p:nvPr/>
              </p:nvSpPr>
              <p:spPr bwMode="auto">
                <a:xfrm>
                  <a:off x="3168" y="2544"/>
                  <a:ext cx="196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Viscous damping coefficient</a:t>
                  </a:r>
                </a:p>
              </p:txBody>
            </p:sp>
            <p:graphicFrame>
              <p:nvGraphicFramePr>
                <p:cNvPr id="23" name="Object 29"/>
                <p:cNvGraphicFramePr>
                  <a:graphicFrameLocks noChangeAspect="1"/>
                </p:cNvGraphicFramePr>
                <p:nvPr/>
              </p:nvGraphicFramePr>
              <p:xfrm>
                <a:off x="5040" y="2448"/>
                <a:ext cx="432" cy="3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0267" name="Equation" r:id="rId19" imgW="444240" imgH="393480" progId="Equation.3">
                        <p:embed/>
                      </p:oleObj>
                    </mc:Choice>
                    <mc:Fallback>
                      <p:oleObj name="Equation" r:id="rId19" imgW="444240" imgH="39348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2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40" y="2448"/>
                              <a:ext cx="432" cy="3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33" name="Text Box 31"/>
          <p:cNvSpPr txBox="1">
            <a:spLocks noChangeArrowheads="1"/>
          </p:cNvSpPr>
          <p:nvPr/>
        </p:nvSpPr>
        <p:spPr bwMode="auto">
          <a:xfrm>
            <a:off x="4419600" y="3242241"/>
            <a:ext cx="3505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Arial" charset="0"/>
              </a:rPr>
              <a:t>Linearized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2</a:t>
            </a:r>
            <a:r>
              <a:rPr lang="en-US" sz="1600" baseline="30000">
                <a:solidFill>
                  <a:srgbClr val="FF0000"/>
                </a:solidFill>
                <a:latin typeface="Arial" charset="0"/>
              </a:rPr>
              <a:t>nd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order differential equation assumes </a:t>
            </a:r>
            <a:r>
              <a:rPr lang="en-US" sz="1600" b="1">
                <a:solidFill>
                  <a:srgbClr val="FF0000"/>
                </a:solidFill>
                <a:latin typeface="Arial" charset="0"/>
              </a:rPr>
              <a:t>small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angles</a:t>
            </a:r>
          </a:p>
        </p:txBody>
      </p:sp>
      <p:grpSp>
        <p:nvGrpSpPr>
          <p:cNvPr id="37" name="Group 35"/>
          <p:cNvGrpSpPr>
            <a:grpSpLocks/>
          </p:cNvGrpSpPr>
          <p:nvPr/>
        </p:nvGrpSpPr>
        <p:grpSpPr bwMode="auto">
          <a:xfrm>
            <a:off x="228601" y="5603420"/>
            <a:ext cx="3581400" cy="990600"/>
            <a:chOff x="384" y="1008"/>
            <a:chExt cx="2256" cy="624"/>
          </a:xfrm>
        </p:grpSpPr>
        <p:sp>
          <p:nvSpPr>
            <p:cNvPr id="38" name="Rectangle 36"/>
            <p:cNvSpPr>
              <a:spLocks noChangeArrowheads="1"/>
            </p:cNvSpPr>
            <p:nvPr/>
          </p:nvSpPr>
          <p:spPr bwMode="auto">
            <a:xfrm>
              <a:off x="384" y="1008"/>
              <a:ext cx="2256" cy="62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39" name="Object 37"/>
            <p:cNvGraphicFramePr>
              <a:graphicFrameLocks noChangeAspect="1"/>
            </p:cNvGraphicFramePr>
            <p:nvPr/>
          </p:nvGraphicFramePr>
          <p:xfrm>
            <a:off x="480" y="1104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8" r:id="rId21" imgW="1320227" imgH="241195" progId="Equation.3">
                    <p:embed/>
                  </p:oleObj>
                </mc:Choice>
                <mc:Fallback>
                  <p:oleObj r:id="rId21" imgW="1320227" imgH="241195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80" y="1104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0" name="Text Box 38"/>
          <p:cNvSpPr txBox="1">
            <a:spLocks noChangeArrowheads="1"/>
          </p:cNvSpPr>
          <p:nvPr/>
        </p:nvSpPr>
        <p:spPr bwMode="auto">
          <a:xfrm>
            <a:off x="502557" y="5184886"/>
            <a:ext cx="2971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 dirty="0">
                <a:solidFill>
                  <a:srgbClr val="FF3300"/>
                </a:solidFill>
                <a:latin typeface="Arial" charset="0"/>
              </a:rPr>
              <a:t>General 2</a:t>
            </a:r>
            <a:r>
              <a:rPr lang="en-US" sz="2000" b="1" baseline="30000" dirty="0">
                <a:solidFill>
                  <a:srgbClr val="FF3300"/>
                </a:solidFill>
                <a:latin typeface="Arial" charset="0"/>
              </a:rPr>
              <a:t>nd</a:t>
            </a:r>
            <a:r>
              <a:rPr lang="en-US" sz="2000" b="1" dirty="0">
                <a:solidFill>
                  <a:srgbClr val="FF3300"/>
                </a:solidFill>
                <a:latin typeface="Arial" charset="0"/>
              </a:rPr>
              <a:t> order form</a:t>
            </a:r>
          </a:p>
        </p:txBody>
      </p:sp>
      <p:sp>
        <p:nvSpPr>
          <p:cNvPr id="41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0774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utoUpdateAnimBg="0"/>
      <p:bldP spid="40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3200400" y="4953000"/>
            <a:ext cx="3962400" cy="15240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762000" y="0"/>
            <a:ext cx="8001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charset="0"/>
              </a:rPr>
              <a:t>Tedious Math:</a:t>
            </a:r>
            <a:r>
              <a:rPr lang="en-US" sz="2800">
                <a:latin typeface="Arial" charset="0"/>
              </a:rPr>
              <a:t> Time domain differential equation</a:t>
            </a:r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304800" y="914400"/>
            <a:ext cx="6629400" cy="528638"/>
            <a:chOff x="192" y="576"/>
            <a:chExt cx="4176" cy="333"/>
          </a:xfrm>
        </p:grpSpPr>
        <p:graphicFrame>
          <p:nvGraphicFramePr>
            <p:cNvPr id="6148" name="Object 4"/>
            <p:cNvGraphicFramePr>
              <a:graphicFrameLocks noChangeAspect="1"/>
            </p:cNvGraphicFramePr>
            <p:nvPr/>
          </p:nvGraphicFramePr>
          <p:xfrm>
            <a:off x="2544" y="576"/>
            <a:ext cx="1824" cy="3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1" name="Equation" r:id="rId3" imgW="1320480" imgH="241200" progId="Equation.3">
                    <p:embed/>
                  </p:oleObj>
                </mc:Choice>
                <mc:Fallback>
                  <p:oleObj name="Equation" r:id="rId3" imgW="1320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44" y="576"/>
                          <a:ext cx="1824" cy="33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49" name="Text Box 5"/>
            <p:cNvSpPr txBox="1">
              <a:spLocks noChangeArrowheads="1"/>
            </p:cNvSpPr>
            <p:nvPr/>
          </p:nvSpPr>
          <p:spPr bwMode="auto">
            <a:xfrm>
              <a:off x="192" y="576"/>
              <a:ext cx="20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2</a:t>
              </a:r>
              <a:r>
                <a:rPr lang="en-US" sz="2000" baseline="30000">
                  <a:latin typeface="Arial" charset="0"/>
                </a:rPr>
                <a:t>nd</a:t>
              </a:r>
              <a:r>
                <a:rPr lang="en-US" sz="2000">
                  <a:latin typeface="Arial" charset="0"/>
                </a:rPr>
                <a:t> order damped system</a:t>
              </a:r>
            </a:p>
          </p:txBody>
        </p:sp>
      </p:grpSp>
      <p:grpSp>
        <p:nvGrpSpPr>
          <p:cNvPr id="6150" name="Group 6"/>
          <p:cNvGrpSpPr>
            <a:grpSpLocks/>
          </p:cNvGrpSpPr>
          <p:nvPr/>
        </p:nvGrpSpPr>
        <p:grpSpPr bwMode="auto">
          <a:xfrm>
            <a:off x="304800" y="1600200"/>
            <a:ext cx="7467600" cy="654050"/>
            <a:chOff x="192" y="1008"/>
            <a:chExt cx="4704" cy="412"/>
          </a:xfrm>
        </p:grpSpPr>
        <p:graphicFrame>
          <p:nvGraphicFramePr>
            <p:cNvPr id="6151" name="Object 7"/>
            <p:cNvGraphicFramePr>
              <a:graphicFrameLocks noChangeAspect="1"/>
            </p:cNvGraphicFramePr>
            <p:nvPr/>
          </p:nvGraphicFramePr>
          <p:xfrm>
            <a:off x="2496" y="1008"/>
            <a:ext cx="2400" cy="4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2" name="Equation" r:id="rId5" imgW="1701720" imgH="291960" progId="Equation.3">
                    <p:embed/>
                  </p:oleObj>
                </mc:Choice>
                <mc:Fallback>
                  <p:oleObj name="Equation" r:id="rId5" imgW="1701720" imgH="2919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96" y="1008"/>
                          <a:ext cx="2400" cy="4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152" name="Text Box 8"/>
            <p:cNvSpPr txBox="1">
              <a:spLocks noChangeArrowheads="1"/>
            </p:cNvSpPr>
            <p:nvPr/>
          </p:nvSpPr>
          <p:spPr bwMode="auto">
            <a:xfrm>
              <a:off x="192" y="1104"/>
              <a:ext cx="168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Yields complex roots</a:t>
              </a:r>
            </a:p>
          </p:txBody>
        </p:sp>
      </p:grpSp>
      <p:grpSp>
        <p:nvGrpSpPr>
          <p:cNvPr id="6153" name="Group 9"/>
          <p:cNvGrpSpPr>
            <a:grpSpLocks/>
          </p:cNvGrpSpPr>
          <p:nvPr/>
        </p:nvGrpSpPr>
        <p:grpSpPr bwMode="auto">
          <a:xfrm>
            <a:off x="304800" y="2438400"/>
            <a:ext cx="8534400" cy="1169988"/>
            <a:chOff x="192" y="1536"/>
            <a:chExt cx="5376" cy="737"/>
          </a:xfrm>
        </p:grpSpPr>
        <p:grpSp>
          <p:nvGrpSpPr>
            <p:cNvPr id="6154" name="Group 10"/>
            <p:cNvGrpSpPr>
              <a:grpSpLocks/>
            </p:cNvGrpSpPr>
            <p:nvPr/>
          </p:nvGrpSpPr>
          <p:grpSpPr bwMode="auto">
            <a:xfrm>
              <a:off x="192" y="1536"/>
              <a:ext cx="4656" cy="737"/>
              <a:chOff x="192" y="1536"/>
              <a:chExt cx="4656" cy="737"/>
            </a:xfrm>
          </p:grpSpPr>
          <p:graphicFrame>
            <p:nvGraphicFramePr>
              <p:cNvPr id="6155" name="Object 11"/>
              <p:cNvGraphicFramePr>
                <a:graphicFrameLocks noChangeAspect="1"/>
              </p:cNvGraphicFramePr>
              <p:nvPr/>
            </p:nvGraphicFramePr>
            <p:xfrm>
              <a:off x="672" y="1920"/>
              <a:ext cx="4176" cy="35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1273" name="Equation" r:id="rId7" imgW="3301920" imgH="279360" progId="Equation.3">
                      <p:embed/>
                    </p:oleObj>
                  </mc:Choice>
                  <mc:Fallback>
                    <p:oleObj name="Equation" r:id="rId7" imgW="3301920" imgH="27936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72" y="1920"/>
                            <a:ext cx="4176" cy="35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6156" name="Text Box 12"/>
              <p:cNvSpPr txBox="1">
                <a:spLocks noChangeArrowheads="1"/>
              </p:cNvSpPr>
              <p:nvPr/>
            </p:nvSpPr>
            <p:spPr bwMode="auto">
              <a:xfrm>
                <a:off x="192" y="1536"/>
                <a:ext cx="196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Time domain solution</a:t>
                </a:r>
              </a:p>
            </p:txBody>
          </p:sp>
        </p:grp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5232" y="1968"/>
              <a:ext cx="33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(1)</a:t>
              </a:r>
            </a:p>
          </p:txBody>
        </p:sp>
      </p:grpSp>
      <p:grpSp>
        <p:nvGrpSpPr>
          <p:cNvPr id="6158" name="Group 14"/>
          <p:cNvGrpSpPr>
            <a:grpSpLocks/>
          </p:cNvGrpSpPr>
          <p:nvPr/>
        </p:nvGrpSpPr>
        <p:grpSpPr bwMode="auto">
          <a:xfrm>
            <a:off x="2209800" y="3505200"/>
            <a:ext cx="3810000" cy="1082675"/>
            <a:chOff x="1392" y="2208"/>
            <a:chExt cx="2400" cy="682"/>
          </a:xfrm>
        </p:grpSpPr>
        <p:sp>
          <p:nvSpPr>
            <p:cNvPr id="6159" name="Text Box 15"/>
            <p:cNvSpPr txBox="1">
              <a:spLocks noChangeArrowheads="1"/>
            </p:cNvSpPr>
            <p:nvPr/>
          </p:nvSpPr>
          <p:spPr bwMode="auto">
            <a:xfrm>
              <a:off x="1776" y="2448"/>
              <a:ext cx="2016" cy="4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Small real root will yield long settling times</a:t>
              </a:r>
            </a:p>
          </p:txBody>
        </p:sp>
        <p:sp>
          <p:nvSpPr>
            <p:cNvPr id="6160" name="AutoShape 16"/>
            <p:cNvSpPr>
              <a:spLocks noChangeArrowheads="1"/>
            </p:cNvSpPr>
            <p:nvPr/>
          </p:nvSpPr>
          <p:spPr bwMode="auto">
            <a:xfrm rot="-5400000">
              <a:off x="1368" y="2232"/>
              <a:ext cx="432" cy="384"/>
            </a:xfrm>
            <a:custGeom>
              <a:avLst/>
              <a:gdLst>
                <a:gd name="G0" fmla="+- 15126 0 0"/>
                <a:gd name="G1" fmla="+- 2912 0 0"/>
                <a:gd name="G2" fmla="+- 12158 0 2912"/>
                <a:gd name="G3" fmla="+- G2 0 2912"/>
                <a:gd name="G4" fmla="*/ G3 32768 32059"/>
                <a:gd name="G5" fmla="*/ G4 1 2"/>
                <a:gd name="G6" fmla="+- 21600 0 15126"/>
                <a:gd name="G7" fmla="*/ G6 2912 6079"/>
                <a:gd name="G8" fmla="+- G7 15126 0"/>
                <a:gd name="T0" fmla="*/ 15126 w 21600"/>
                <a:gd name="T1" fmla="*/ 0 h 21600"/>
                <a:gd name="T2" fmla="*/ 15126 w 21600"/>
                <a:gd name="T3" fmla="*/ 12158 h 21600"/>
                <a:gd name="T4" fmla="*/ 3237 w 21600"/>
                <a:gd name="T5" fmla="*/ 21600 h 21600"/>
                <a:gd name="T6" fmla="*/ 21600 w 21600"/>
                <a:gd name="T7" fmla="*/ 6079 h 21600"/>
                <a:gd name="T8" fmla="*/ 17694720 60000 65536"/>
                <a:gd name="T9" fmla="*/ 5898240 60000 65536"/>
                <a:gd name="T10" fmla="*/ 5898240 60000 65536"/>
                <a:gd name="T11" fmla="*/ 0 60000 65536"/>
                <a:gd name="T12" fmla="*/ 12427 w 21600"/>
                <a:gd name="T13" fmla="*/ G1 h 21600"/>
                <a:gd name="T14" fmla="*/ G8 w 21600"/>
                <a:gd name="T15" fmla="*/ G2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21600" y="6079"/>
                  </a:moveTo>
                  <a:lnTo>
                    <a:pt x="15126" y="0"/>
                  </a:lnTo>
                  <a:lnTo>
                    <a:pt x="15126" y="2912"/>
                  </a:lnTo>
                  <a:lnTo>
                    <a:pt x="12427" y="2912"/>
                  </a:lnTo>
                  <a:cubicBezTo>
                    <a:pt x="5564" y="2912"/>
                    <a:pt x="0" y="7052"/>
                    <a:pt x="0" y="12158"/>
                  </a:cubicBezTo>
                  <a:lnTo>
                    <a:pt x="0" y="21600"/>
                  </a:lnTo>
                  <a:lnTo>
                    <a:pt x="6474" y="21600"/>
                  </a:lnTo>
                  <a:lnTo>
                    <a:pt x="6474" y="12158"/>
                  </a:lnTo>
                  <a:cubicBezTo>
                    <a:pt x="6474" y="10550"/>
                    <a:pt x="9139" y="9246"/>
                    <a:pt x="12427" y="9246"/>
                  </a:cubicBezTo>
                  <a:lnTo>
                    <a:pt x="15126" y="9246"/>
                  </a:lnTo>
                  <a:lnTo>
                    <a:pt x="15126" y="12158"/>
                  </a:lnTo>
                  <a:close/>
                </a:path>
              </a:pathLst>
            </a:cu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161" name="Group 17"/>
          <p:cNvGrpSpPr>
            <a:grpSpLocks/>
          </p:cNvGrpSpPr>
          <p:nvPr/>
        </p:nvGrpSpPr>
        <p:grpSpPr bwMode="auto">
          <a:xfrm>
            <a:off x="1066800" y="4876800"/>
            <a:ext cx="7848600" cy="1543050"/>
            <a:chOff x="672" y="3072"/>
            <a:chExt cx="4944" cy="972"/>
          </a:xfrm>
        </p:grpSpPr>
        <p:grpSp>
          <p:nvGrpSpPr>
            <p:cNvPr id="6162" name="Group 18"/>
            <p:cNvGrpSpPr>
              <a:grpSpLocks/>
            </p:cNvGrpSpPr>
            <p:nvPr/>
          </p:nvGrpSpPr>
          <p:grpSpPr bwMode="auto">
            <a:xfrm>
              <a:off x="672" y="3072"/>
              <a:ext cx="3696" cy="972"/>
              <a:chOff x="192" y="2928"/>
              <a:chExt cx="3696" cy="972"/>
            </a:xfrm>
          </p:grpSpPr>
          <p:grpSp>
            <p:nvGrpSpPr>
              <p:cNvPr id="6163" name="Group 19"/>
              <p:cNvGrpSpPr>
                <a:grpSpLocks/>
              </p:cNvGrpSpPr>
              <p:nvPr/>
            </p:nvGrpSpPr>
            <p:grpSpPr bwMode="auto">
              <a:xfrm>
                <a:off x="1632" y="3024"/>
                <a:ext cx="2256" cy="876"/>
                <a:chOff x="192" y="3408"/>
                <a:chExt cx="2256" cy="876"/>
              </a:xfrm>
            </p:grpSpPr>
            <p:graphicFrame>
              <p:nvGraphicFramePr>
                <p:cNvPr id="6164" name="Object 20"/>
                <p:cNvGraphicFramePr>
                  <a:graphicFrameLocks noChangeAspect="1"/>
                </p:cNvGraphicFramePr>
                <p:nvPr/>
              </p:nvGraphicFramePr>
              <p:xfrm>
                <a:off x="1536" y="3408"/>
                <a:ext cx="912" cy="34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274" name="Equation" r:id="rId9" imgW="609480" imgH="228600" progId="Equation.3">
                        <p:embed/>
                      </p:oleObj>
                    </mc:Choice>
                    <mc:Fallback>
                      <p:oleObj name="Equation" r:id="rId9" imgW="609480" imgH="22860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6" y="3408"/>
                              <a:ext cx="912" cy="34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graphicFrame>
              <p:nvGraphicFramePr>
                <p:cNvPr id="6165" name="Object 21"/>
                <p:cNvGraphicFramePr>
                  <a:graphicFrameLocks noChangeAspect="1"/>
                </p:cNvGraphicFramePr>
                <p:nvPr/>
              </p:nvGraphicFramePr>
              <p:xfrm>
                <a:off x="1536" y="3726"/>
                <a:ext cx="624" cy="558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11275" name="Equation" r:id="rId11" imgW="482400" imgH="431640" progId="Equation.3">
                        <p:embed/>
                      </p:oleObj>
                    </mc:Choice>
                    <mc:Fallback>
                      <p:oleObj name="Equation" r:id="rId11" imgW="482400" imgH="431640" progId="Equation.3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2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36" y="3726"/>
                              <a:ext cx="624" cy="558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6166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192" y="3456"/>
                  <a:ext cx="124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Arial" charset="0"/>
                    </a:rPr>
                    <a:t>Time constant</a:t>
                  </a:r>
                </a:p>
              </p:txBody>
            </p:sp>
            <p:sp>
              <p:nvSpPr>
                <p:cNvPr id="6167" name="Text Box 23"/>
                <p:cNvSpPr txBox="1">
                  <a:spLocks noChangeArrowheads="1"/>
                </p:cNvSpPr>
                <p:nvPr/>
              </p:nvSpPr>
              <p:spPr bwMode="auto">
                <a:xfrm>
                  <a:off x="192" y="3888"/>
                  <a:ext cx="1248" cy="2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2000">
                      <a:latin typeface="Arial" charset="0"/>
                    </a:rPr>
                    <a:t>2% settling time</a:t>
                  </a:r>
                </a:p>
              </p:txBody>
            </p:sp>
          </p:grpSp>
          <p:sp>
            <p:nvSpPr>
              <p:cNvPr id="6168" name="Text Box 24"/>
              <p:cNvSpPr txBox="1">
                <a:spLocks noChangeArrowheads="1"/>
              </p:cNvSpPr>
              <p:nvPr/>
            </p:nvSpPr>
            <p:spPr bwMode="auto">
              <a:xfrm>
                <a:off x="192" y="2928"/>
                <a:ext cx="1248" cy="25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000">
                    <a:latin typeface="Arial" charset="0"/>
                  </a:rPr>
                  <a:t>Can be shown:</a:t>
                </a:r>
              </a:p>
            </p:txBody>
          </p:sp>
        </p:grpSp>
        <p:sp>
          <p:nvSpPr>
            <p:cNvPr id="6169" name="Text Box 25"/>
            <p:cNvSpPr txBox="1">
              <a:spLocks noChangeArrowheads="1"/>
            </p:cNvSpPr>
            <p:nvPr/>
          </p:nvSpPr>
          <p:spPr bwMode="auto">
            <a:xfrm>
              <a:off x="5232" y="3408"/>
              <a:ext cx="384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>
                  <a:latin typeface="Arial" charset="0"/>
                </a:rPr>
                <a:t>(2)</a:t>
              </a:r>
            </a:p>
          </p:txBody>
        </p:sp>
      </p:grpSp>
      <p:sp>
        <p:nvSpPr>
          <p:cNvPr id="2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2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910013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981200" y="0"/>
            <a:ext cx="5943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FF3300"/>
                </a:solidFill>
                <a:latin typeface="Arial" charset="0"/>
              </a:rPr>
              <a:t>Easier Math I:</a:t>
            </a:r>
            <a:r>
              <a:rPr lang="en-US" sz="2800">
                <a:latin typeface="Arial" charset="0"/>
              </a:rPr>
              <a:t> Laplace Domain</a:t>
            </a:r>
          </a:p>
        </p:txBody>
      </p:sp>
      <p:pic>
        <p:nvPicPr>
          <p:cNvPr id="7172" name="Picture 4" descr="thrustTesterFbd01290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19113"/>
            <a:ext cx="3902072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388620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7174" name="Picture 6" descr="openLoopBlockDiagram1_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396" y="4988789"/>
            <a:ext cx="5049044" cy="15614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255784" y="2017241"/>
            <a:ext cx="263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Apply Laplace such that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163286" y="3775194"/>
                <a:ext cx="4060855" cy="661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l-GR" sz="18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m:rPr>
                          <m:sty m:val="p"/>
                        </m:rPr>
                        <a:rPr lang="el-GR" sz="1800" b="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𝑔𝑑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  <m:r>
                        <m:rPr>
                          <m:sty m:val="p"/>
                        </m:rPr>
                        <a:rPr lang="el-GR" sz="1800" b="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800" i="1">
                              <a:latin typeface="Cambria Math"/>
                              <a:ea typeface="Cambria Math"/>
                            </a:rPr>
                            <m:t>Τ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1800" dirty="0"/>
                            <m:t>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286" y="3775194"/>
                <a:ext cx="4060855" cy="66178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4248944" y="392058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Or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4869482" y="3750155"/>
                <a:ext cx="3386696" cy="7101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sz="1800" i="1" smtClean="0">
                          <a:latin typeface="Cambria Math"/>
                          <a:ea typeface="Cambria Math"/>
                        </a:rPr>
                        <m:t>Θ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d>
                        <m:dPr>
                          <m:begChr m:val="{"/>
                          <m:endChr m:val="}"/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𝐽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  <a:ea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𝑔𝑑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𝐽</m:t>
                              </m:r>
                            </m:den>
                          </m:f>
                        </m:e>
                      </m:d>
                      <m:r>
                        <a:rPr lang="en-US" sz="1800" b="0" i="0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800" i="1">
                              <a:latin typeface="Cambria Math"/>
                              <a:ea typeface="Cambria Math"/>
                            </a:rPr>
                            <m:t>Τ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en-US" sz="1800" dirty="0"/>
                            <m:t> 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9482" y="3750155"/>
                <a:ext cx="3386696" cy="71019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417749" y="2428302"/>
                <a:ext cx="4348691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Voltage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𝑉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)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applied to motor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Propeller spins, creating lift force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𝜖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lang="en-US" sz="1800" b="0" dirty="0" smtClean="0">
                  <a:latin typeface="Arial" pitchFamily="34" charset="0"/>
                  <a:cs typeface="Arial" pitchFamily="34" charset="0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Lift on lever arm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𝑟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creates torque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Τ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𝑠</m:t>
                        </m:r>
                      </m:e>
                    </m:d>
                  </m:oMath>
                </a14:m>
                <a:endParaRPr lang="en-US" sz="1800" b="0" dirty="0" smtClean="0">
                  <a:latin typeface="Arial" pitchFamily="34" charset="0"/>
                  <a:ea typeface="Cambria Math"/>
                  <a:cs typeface="Arial" pitchFamily="34" charset="0"/>
                </a:endParaRP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Pendulum rotates angle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Θ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)</m:t>
                    </m:r>
                  </m:oMath>
                </a14:m>
                <a:endParaRPr lang="en-US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7749" y="2428302"/>
                <a:ext cx="4348691" cy="1200329"/>
              </a:xfrm>
              <a:prstGeom prst="rect">
                <a:avLst/>
              </a:prstGeom>
              <a:blipFill rotWithShape="1">
                <a:blip r:embed="rId6"/>
                <a:stretch>
                  <a:fillRect l="-982" t="-2538" b="-710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4248945" y="685800"/>
            <a:ext cx="46863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(Linearized) Equation of motion for DCP with motor-prop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941153" y="1332131"/>
                <a:ext cx="3576172" cy="6617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̈"/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80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acc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𝑡</m:t>
                      </m:r>
                      <m:r>
                        <a:rPr lang="en-US" sz="18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𝐽</m:t>
                          </m:r>
                        </m:den>
                      </m:f>
                      <m:acc>
                        <m:accPr>
                          <m:chr m:val="̇"/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</m:acc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𝑡</m:t>
                      </m:r>
                      <m:r>
                        <a:rPr lang="en-US" sz="1800" b="0" i="1" smtClean="0">
                          <a:latin typeface="Cambria Math"/>
                        </a:rPr>
                        <m:t>)+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𝑚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𝐿</m:t>
                              </m:r>
                            </m:sub>
                          </m:sSub>
                          <m:r>
                            <a:rPr lang="en-US" sz="1800" b="0" i="1" smtClean="0">
                              <a:latin typeface="Cambria Math"/>
                            </a:rPr>
                            <m:t>𝑔𝑑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𝐽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𝜃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𝑡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𝑇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𝑡</m:t>
                          </m:r>
                          <m:r>
                            <a:rPr lang="en-US" sz="1800" i="1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𝐽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1153" y="1332131"/>
                <a:ext cx="3576172" cy="661784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232512" y="3426147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Hence have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670904" y="5257800"/>
                <a:ext cx="2620589" cy="8944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800" i="1" smtClean="0">
                              <a:latin typeface="Cambria Math"/>
                              <a:ea typeface="Cambria Math"/>
                            </a:rPr>
                            <m:t>Θ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sz="1800" i="1" smtClean="0">
                              <a:latin typeface="Cambria Math"/>
                              <a:ea typeface="Cambria Math"/>
                            </a:rPr>
                            <m:t>Τ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1/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𝐽</m:t>
                          </m:r>
                        </m:num>
                        <m:den>
                          <m:sSup>
                            <m:sSup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8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8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𝑐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1800" b="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𝑚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latin typeface="Cambria Math"/>
                                    </a:rPr>
                                    <m:t>𝐿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latin typeface="Cambria Math"/>
                                </a:rPr>
                                <m:t>𝑔𝑑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𝐽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04" y="5257800"/>
                <a:ext cx="2620589" cy="89441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304800" y="4619457"/>
            <a:ext cx="36086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Which in transfer function form is: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248944" y="4631085"/>
            <a:ext cx="33906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Which in block diagram form is: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639616" y="5769506"/>
            <a:ext cx="818584" cy="23030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[rad]</a:t>
            </a:r>
            <a:endParaRPr lang="en-US" sz="11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94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21429" y="0"/>
            <a:ext cx="38411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Why Care about DCP?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799" y="523220"/>
            <a:ext cx="340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Answer to Previous Question</a:t>
            </a:r>
            <a:endParaRPr lang="en-US" sz="1800" b="1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272143" y="903438"/>
                <a:ext cx="8577778" cy="280076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At large voltages, the resulting thrust could make the pendulum angle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/>
                        <a:ea typeface="Cambria Math"/>
                        <a:cs typeface="Arial" pitchFamily="34" charset="0"/>
                      </a:rPr>
                      <m:t>𝜃</m:t>
                    </m:r>
                    <m:r>
                      <a:rPr lang="en-US" sz="1600" i="1" smtClean="0">
                        <a:latin typeface="Cambria Math"/>
                        <a:ea typeface="Cambria Math"/>
                        <a:cs typeface="Arial" pitchFamily="34" charset="0"/>
                      </a:rPr>
                      <m:t>&gt;180</m:t>
                    </m:r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and the pendulum would then spin constantly.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:endParaRPr lang="en-US" sz="1600" dirty="0">
                  <a:latin typeface="Arial" pitchFamily="34" charset="0"/>
                  <a:cs typeface="Arial" pitchFamily="34" charset="0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At smaller voltages, the pendulum oscillates but eventually settles (called state-state) at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/>
                        <a:ea typeface="Cambria Math"/>
                        <a:cs typeface="Arial" pitchFamily="34" charset="0"/>
                      </a:rPr>
                      <m:t>𝜃</m:t>
                    </m:r>
                    <m:r>
                      <a:rPr lang="en-US" sz="1600" b="0" i="1" smtClean="0">
                        <a:latin typeface="Cambria Math"/>
                        <a:ea typeface="Cambria Math"/>
                        <a:cs typeface="Arial" pitchFamily="34" charset="0"/>
                      </a:rPr>
                      <m:t>=</m:t>
                    </m:r>
                    <m:sSub>
                      <m:sSubPr>
                        <m:ctrlPr>
                          <a:rPr lang="en-US" sz="16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𝜃</m:t>
                        </m:r>
                      </m:e>
                      <m:sub>
                        <m:r>
                          <a:rPr lang="en-US" sz="16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(as seen in the previous video)</a:t>
                </a:r>
              </a:p>
              <a:p>
                <a:endParaRPr lang="en-US" sz="1600" dirty="0">
                  <a:latin typeface="Arial" pitchFamily="34" charset="0"/>
                  <a:cs typeface="Arial" pitchFamily="34" charset="0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DCP (even though it has a motorized propeller) is still (essentially) a 2</a:t>
                </a:r>
                <a:r>
                  <a:rPr lang="en-US" sz="1600" baseline="30000" dirty="0" smtClean="0">
                    <a:latin typeface="Arial" pitchFamily="34" charset="0"/>
                    <a:cs typeface="Arial" pitchFamily="34" charset="0"/>
                  </a:rPr>
                  <a:t>nd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order </a:t>
                </a:r>
                <a:r>
                  <a:rPr lang="en-US" sz="1600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damped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system – so, it should also oscillate (decaying) like all 2</a:t>
                </a:r>
                <a:r>
                  <a:rPr lang="en-US" sz="1600" baseline="30000" dirty="0" smtClean="0">
                    <a:latin typeface="Arial" pitchFamily="34" charset="0"/>
                    <a:cs typeface="Arial" pitchFamily="34" charset="0"/>
                  </a:rPr>
                  <a:t>nd</a:t>
                </a: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 order damped systems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:endParaRPr lang="en-US" sz="1600" dirty="0">
                  <a:latin typeface="Arial" pitchFamily="34" charset="0"/>
                  <a:cs typeface="Arial" pitchFamily="34" charset="0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600" dirty="0" smtClean="0">
                    <a:latin typeface="Arial" pitchFamily="34" charset="0"/>
                    <a:cs typeface="Arial" pitchFamily="34" charset="0"/>
                  </a:rPr>
                  <a:t>Thus DCP still oscillates (decaying) but settles when the torques due to gravity and thrust are equal i.e. dynamic equilibrium.</a:t>
                </a:r>
                <a:endParaRPr lang="en-US" sz="16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143" y="903438"/>
                <a:ext cx="8577778" cy="2800767"/>
              </a:xfrm>
              <a:prstGeom prst="rect">
                <a:avLst/>
              </a:prstGeom>
              <a:blipFill rotWithShape="1">
                <a:blip r:embed="rId2"/>
                <a:stretch>
                  <a:fillRect l="-284" t="-652" b="-17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4" descr="thrustTesterFbd0129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953000"/>
            <a:ext cx="2547739" cy="17662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939" y="5062200"/>
            <a:ext cx="2003640" cy="1547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4" name="Picture 4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118193"/>
            <a:ext cx="1415143" cy="1435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72142" y="4001869"/>
            <a:ext cx="87194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>
                <a:latin typeface="Arial" pitchFamily="34" charset="0"/>
                <a:cs typeface="Arial" pitchFamily="34" charset="0"/>
              </a:rPr>
              <a:t>Why care: 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180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order systems everywhere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;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from airplane ailerons to hard drive arms. 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DCP is a “simple” case study that can extend to all 2</a:t>
            </a:r>
            <a:r>
              <a:rPr lang="en-US" sz="1800" baseline="30000" dirty="0">
                <a:latin typeface="Arial" pitchFamily="34" charset="0"/>
                <a:cs typeface="Arial" pitchFamily="34" charset="0"/>
              </a:rPr>
              <a:t>nd</a:t>
            </a:r>
            <a:r>
              <a:rPr lang="en-US" sz="1800" dirty="0">
                <a:latin typeface="Arial" pitchFamily="34" charset="0"/>
                <a:cs typeface="Arial" pitchFamily="34" charset="0"/>
              </a:rPr>
              <a:t> order 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systems 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0669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92164" y="706"/>
            <a:ext cx="16834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Objective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228601" y="685800"/>
                <a:ext cx="8610600" cy="646331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Design a controller so that the DCP reaches steady-state angle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𝜃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𝑠𝑠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in a desired settling time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with desired overshoot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𝜃</m:t>
                    </m:r>
                    <m:d>
                      <m:dPr>
                        <m:ctrlP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𝑡</m:t>
                        </m:r>
                      </m:e>
                    </m:d>
                    <m:r>
                      <a:rPr lang="en-US" sz="1800" i="1" smtClean="0">
                        <a:latin typeface="Cambria Math"/>
                        <a:ea typeface="Cambria Math"/>
                        <a:cs typeface="Arial" pitchFamily="34" charset="0"/>
                      </a:rPr>
                      <m:t>≤</m:t>
                    </m:r>
                    <m:sSub>
                      <m:sSubPr>
                        <m:ctrlP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𝜃</m:t>
                        </m:r>
                      </m:e>
                      <m:sub>
                        <m:r>
                          <m:rPr>
                            <m:nor/>
                          </m:rPr>
                          <a:rPr lang="en-US" sz="1800" b="0" i="0" smtClean="0">
                            <a:latin typeface="Cambria Math"/>
                            <a:ea typeface="Cambria Math"/>
                            <a:cs typeface="Arial" pitchFamily="34" charset="0"/>
                          </a:rPr>
                          <m:t>max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for all time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  <a:cs typeface="Arial" pitchFamily="34" charset="0"/>
                      </a:rPr>
                      <m:t>𝑡</m:t>
                    </m:r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.</a:t>
                </a:r>
                <a:endParaRPr lang="en-US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1" y="685800"/>
                <a:ext cx="8610600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566" t="-3704" b="-12037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28600" y="1752600"/>
                <a:ext cx="8762999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In some cases want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to be very small e.g. increasing the speed for accessing data from a hard drive demands moving the read-write head quickly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>
                    <a:latin typeface="Arial" pitchFamily="34" charset="0"/>
                    <a:cs typeface="Arial" pitchFamily="34" charset="0"/>
                  </a:rPr>
                  <a:t>S</a:t>
                </a: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maller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𝑠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 often results in higher overshoot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In some cases overshoot is unacceptable e.g. one can’t have overshoot with CNC machines; the tool would pierce material and damage the cutting tool</a:t>
                </a:r>
              </a:p>
              <a:p>
                <a:pPr marL="285750" indent="-285750">
                  <a:buFont typeface="Arial" pitchFamily="34" charset="0"/>
                  <a:buChar char="•"/>
                </a:pPr>
                <a:r>
                  <a:rPr lang="en-US" sz="1800" dirty="0" smtClean="0">
                    <a:latin typeface="Arial" pitchFamily="34" charset="0"/>
                    <a:cs typeface="Arial" pitchFamily="34" charset="0"/>
                  </a:rPr>
                  <a:t>Zero overshoot often results in longer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  <a:cs typeface="Arial" pitchFamily="34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𝑡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  <a:cs typeface="Arial" pitchFamily="34" charset="0"/>
                          </a:rPr>
                          <m:t>𝑠</m:t>
                        </m:r>
                      </m:sub>
                    </m:sSub>
                  </m:oMath>
                </a14:m>
                <a:endParaRPr lang="en-US" sz="1800" dirty="0">
                  <a:latin typeface="Arial" pitchFamily="34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752600"/>
                <a:ext cx="8762999" cy="1754326"/>
              </a:xfrm>
              <a:prstGeom prst="rect">
                <a:avLst/>
              </a:prstGeom>
              <a:blipFill rotWithShape="1">
                <a:blip r:embed="rId3"/>
                <a:stretch>
                  <a:fillRect l="-487" t="-1742" r="-1183" b="-45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xtBox 4"/>
          <p:cNvSpPr txBox="1"/>
          <p:nvPr/>
        </p:nvSpPr>
        <p:spPr>
          <a:xfrm>
            <a:off x="228601" y="3657600"/>
            <a:ext cx="87629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Arial" pitchFamily="34" charset="0"/>
                <a:cs typeface="Arial" pitchFamily="34" charset="0"/>
              </a:rPr>
              <a:t>Controller design seeks to balance/compromise settling time (i.e. performance) and overshoot (i.e. stability).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0454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050" name="Text Box 2"/>
              <p:cNvSpPr txBox="1">
                <a:spLocks noChangeArrowheads="1"/>
              </p:cNvSpPr>
              <p:nvPr/>
            </p:nvSpPr>
            <p:spPr bwMode="auto">
              <a:xfrm>
                <a:off x="609600" y="627856"/>
                <a:ext cx="8005763" cy="64611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800" dirty="0" smtClean="0">
                    <a:latin typeface="Arial" charset="0"/>
                  </a:rPr>
                  <a:t>Response is an exponentially decaying sinusoid defined by natural frequency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𝑛</m:t>
                        </m:r>
                      </m:sub>
                    </m:sSub>
                  </m:oMath>
                </a14:m>
                <a:r>
                  <a:rPr lang="en-US" sz="1800" dirty="0" smtClean="0">
                    <a:latin typeface="Arial" charset="0"/>
                  </a:rPr>
                  <a:t> and damping ratio </a:t>
                </a:r>
                <a14:m>
                  <m:oMath xmlns:m="http://schemas.openxmlformats.org/officeDocument/2006/math">
                    <m:r>
                      <a:rPr lang="en-US" sz="1800" i="1" smtClean="0">
                        <a:latin typeface="Cambria Math"/>
                        <a:ea typeface="Cambria Math"/>
                      </a:rPr>
                      <m:t>𝜁</m:t>
                    </m:r>
                  </m:oMath>
                </a14:m>
                <a:endParaRPr lang="en-US" sz="1800" dirty="0">
                  <a:latin typeface="Arial" charset="0"/>
                </a:endParaRPr>
              </a:p>
            </p:txBody>
          </p:sp>
        </mc:Choice>
        <mc:Fallback xmlns="">
          <p:sp>
            <p:nvSpPr>
              <p:cNvPr id="2050" name="Text 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09600" y="627856"/>
                <a:ext cx="8005763" cy="646113"/>
              </a:xfrm>
              <a:prstGeom prst="rect">
                <a:avLst/>
              </a:prstGeom>
              <a:blipFill rotWithShape="1">
                <a:blip r:embed="rId3"/>
                <a:stretch>
                  <a:fillRect l="-609" t="-4717" r="-1142" b="-14151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63" name="Group 15"/>
          <p:cNvGrpSpPr>
            <a:grpSpLocks/>
          </p:cNvGrpSpPr>
          <p:nvPr/>
        </p:nvGrpSpPr>
        <p:grpSpPr bwMode="auto">
          <a:xfrm>
            <a:off x="762000" y="1371600"/>
            <a:ext cx="7924800" cy="2743200"/>
            <a:chOff x="288" y="624"/>
            <a:chExt cx="4992" cy="1728"/>
          </a:xfrm>
        </p:grpSpPr>
        <p:sp>
          <p:nvSpPr>
            <p:cNvPr id="2051" name="Text Box 3"/>
            <p:cNvSpPr txBox="1">
              <a:spLocks noChangeArrowheads="1"/>
            </p:cNvSpPr>
            <p:nvPr/>
          </p:nvSpPr>
          <p:spPr bwMode="auto">
            <a:xfrm>
              <a:off x="960" y="1968"/>
              <a:ext cx="816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endParaRPr lang="en-US"/>
            </a:p>
          </p:txBody>
        </p:sp>
        <p:sp>
          <p:nvSpPr>
            <p:cNvPr id="2062" name="Rectangle 14"/>
            <p:cNvSpPr>
              <a:spLocks noChangeArrowheads="1"/>
            </p:cNvSpPr>
            <p:nvPr/>
          </p:nvSpPr>
          <p:spPr bwMode="auto">
            <a:xfrm>
              <a:off x="288" y="624"/>
              <a:ext cx="4992" cy="172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2060" name="Picture 12" descr="N:\mem351\mem351Winter2005\mem351Lab03\figures\excelPlotPendulumFreeDrop.wmf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2" y="768"/>
              <a:ext cx="2400" cy="14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1" name="Picture 13" descr="N:\mem351\mem351Winter2005\mem351Lab03\figures\excelPlotPendulumFreeDrop10SecondsWithText.wmf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24" y="768"/>
              <a:ext cx="2112" cy="141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3910013" y="3309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7" name="Rectangle 19"/>
          <p:cNvSpPr>
            <a:spLocks noChangeArrowheads="1"/>
          </p:cNvSpPr>
          <p:nvPr/>
        </p:nvSpPr>
        <p:spPr bwMode="auto">
          <a:xfrm>
            <a:off x="369570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069" name="Rectangle 21"/>
          <p:cNvSpPr>
            <a:spLocks noChangeArrowheads="1"/>
          </p:cNvSpPr>
          <p:nvPr/>
        </p:nvSpPr>
        <p:spPr bwMode="auto">
          <a:xfrm>
            <a:off x="4043363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103" name="Group 55"/>
          <p:cNvGrpSpPr>
            <a:grpSpLocks/>
          </p:cNvGrpSpPr>
          <p:nvPr/>
        </p:nvGrpSpPr>
        <p:grpSpPr bwMode="auto">
          <a:xfrm>
            <a:off x="4343400" y="4278086"/>
            <a:ext cx="4343400" cy="2362200"/>
            <a:chOff x="2736" y="2544"/>
            <a:chExt cx="2736" cy="1488"/>
          </a:xfrm>
        </p:grpSpPr>
        <p:sp>
          <p:nvSpPr>
            <p:cNvPr id="2100" name="Rectangle 52"/>
            <p:cNvSpPr>
              <a:spLocks noChangeArrowheads="1"/>
            </p:cNvSpPr>
            <p:nvPr/>
          </p:nvSpPr>
          <p:spPr bwMode="auto">
            <a:xfrm>
              <a:off x="2736" y="2544"/>
              <a:ext cx="2736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2064" name="Object 16"/>
            <p:cNvGraphicFramePr>
              <a:graphicFrameLocks noChangeAspect="1"/>
            </p:cNvGraphicFramePr>
            <p:nvPr/>
          </p:nvGraphicFramePr>
          <p:xfrm>
            <a:off x="2880" y="2592"/>
            <a:ext cx="2016" cy="3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2" r:id="rId6" imgW="1320227" imgH="241195" progId="Equation.3">
                    <p:embed/>
                  </p:oleObj>
                </mc:Choice>
                <mc:Fallback>
                  <p:oleObj r:id="rId6" imgW="1320227" imgH="241195" progId="Equation.3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592"/>
                          <a:ext cx="2016" cy="36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6" name="Object 18"/>
            <p:cNvGraphicFramePr>
              <a:graphicFrameLocks noChangeAspect="1"/>
            </p:cNvGraphicFramePr>
            <p:nvPr/>
          </p:nvGraphicFramePr>
          <p:xfrm>
            <a:off x="2880" y="2976"/>
            <a:ext cx="1920" cy="53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3" r:id="rId8" imgW="1752600" imgH="482600" progId="Equation.3">
                    <p:embed/>
                  </p:oleObj>
                </mc:Choice>
                <mc:Fallback>
                  <p:oleObj r:id="rId8" imgW="1752600" imgH="482600" progId="Equation.3">
                    <p:embed/>
                    <p:pic>
                      <p:nvPicPr>
                        <p:cNvPr id="0" name="Object 1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880" y="2976"/>
                          <a:ext cx="1920" cy="53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068" name="Object 20"/>
            <p:cNvGraphicFramePr>
              <a:graphicFrameLocks noChangeAspect="1"/>
            </p:cNvGraphicFramePr>
            <p:nvPr/>
          </p:nvGraphicFramePr>
          <p:xfrm>
            <a:off x="3264" y="3552"/>
            <a:ext cx="1110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24" name="Equation" r:id="rId10" imgW="1015920" imgH="393480" progId="Equation.3">
                    <p:embed/>
                  </p:oleObj>
                </mc:Choice>
                <mc:Fallback>
                  <p:oleObj name="Equation" r:id="rId10" imgW="1015920" imgH="393480" progId="Equation.3">
                    <p:embed/>
                    <p:pic>
                      <p:nvPicPr>
                        <p:cNvPr id="0" name="Object 2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4" y="3552"/>
                          <a:ext cx="1110" cy="426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070" name="Text Box 22"/>
            <p:cNvSpPr txBox="1">
              <a:spLocks noChangeArrowheads="1"/>
            </p:cNvSpPr>
            <p:nvPr/>
          </p:nvSpPr>
          <p:spPr bwMode="auto">
            <a:xfrm>
              <a:off x="5040" y="264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(1)</a:t>
              </a:r>
            </a:p>
          </p:txBody>
        </p:sp>
        <p:sp>
          <p:nvSpPr>
            <p:cNvPr id="2071" name="Text Box 23"/>
            <p:cNvSpPr txBox="1">
              <a:spLocks noChangeArrowheads="1"/>
            </p:cNvSpPr>
            <p:nvPr/>
          </p:nvSpPr>
          <p:spPr bwMode="auto">
            <a:xfrm>
              <a:off x="5040" y="312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(2A)</a:t>
              </a:r>
            </a:p>
          </p:txBody>
        </p:sp>
        <p:sp>
          <p:nvSpPr>
            <p:cNvPr id="2072" name="Text Box 24"/>
            <p:cNvSpPr txBox="1">
              <a:spLocks noChangeArrowheads="1"/>
            </p:cNvSpPr>
            <p:nvPr/>
          </p:nvSpPr>
          <p:spPr bwMode="auto">
            <a:xfrm>
              <a:off x="5040" y="3600"/>
              <a:ext cx="4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>
                  <a:latin typeface="Arial" charset="0"/>
                </a:rPr>
                <a:t>(2B)</a:t>
              </a:r>
            </a:p>
          </p:txBody>
        </p:sp>
      </p:grpSp>
      <p:graphicFrame>
        <p:nvGraphicFramePr>
          <p:cNvPr id="2089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3294375"/>
              </p:ext>
            </p:extLst>
          </p:nvPr>
        </p:nvGraphicFramePr>
        <p:xfrm>
          <a:off x="6445250" y="2368550"/>
          <a:ext cx="1397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25" name="Equation" r:id="rId12" imgW="139680" imgH="164880" progId="Equation.3">
                  <p:embed/>
                </p:oleObj>
              </mc:Choice>
              <mc:Fallback>
                <p:oleObj name="Equation" r:id="rId12" imgW="139680" imgH="164880" progId="Equation.3">
                  <p:embed/>
                  <p:pic>
                    <p:nvPicPr>
                      <p:cNvPr id="0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2368550"/>
                        <a:ext cx="1397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95" name="Rectangle 47"/>
          <p:cNvSpPr>
            <a:spLocks noChangeArrowheads="1"/>
          </p:cNvSpPr>
          <p:nvPr/>
        </p:nvSpPr>
        <p:spPr bwMode="auto">
          <a:xfrm>
            <a:off x="4510088" y="33385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2101" name="Group 53"/>
          <p:cNvGrpSpPr>
            <a:grpSpLocks/>
          </p:cNvGrpSpPr>
          <p:nvPr/>
        </p:nvGrpSpPr>
        <p:grpSpPr bwMode="auto">
          <a:xfrm>
            <a:off x="609600" y="4278086"/>
            <a:ext cx="3276600" cy="2362200"/>
            <a:chOff x="288" y="2544"/>
            <a:chExt cx="2064" cy="1488"/>
          </a:xfrm>
        </p:grpSpPr>
        <p:sp>
          <p:nvSpPr>
            <p:cNvPr id="2098" name="Rectangle 50"/>
            <p:cNvSpPr>
              <a:spLocks noChangeArrowheads="1"/>
            </p:cNvSpPr>
            <p:nvPr/>
          </p:nvSpPr>
          <p:spPr bwMode="auto">
            <a:xfrm>
              <a:off x="384" y="2544"/>
              <a:ext cx="1968" cy="1488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097" name="Group 49"/>
            <p:cNvGrpSpPr>
              <a:grpSpLocks/>
            </p:cNvGrpSpPr>
            <p:nvPr/>
          </p:nvGrpSpPr>
          <p:grpSpPr bwMode="auto">
            <a:xfrm>
              <a:off x="288" y="2640"/>
              <a:ext cx="2064" cy="1248"/>
              <a:chOff x="336" y="2784"/>
              <a:chExt cx="2064" cy="1248"/>
            </a:xfrm>
          </p:grpSpPr>
          <p:sp>
            <p:nvSpPr>
              <p:cNvPr id="2053" name="Text Box 5"/>
              <p:cNvSpPr txBox="1">
                <a:spLocks noChangeArrowheads="1"/>
              </p:cNvSpPr>
              <p:nvPr/>
            </p:nvSpPr>
            <p:spPr bwMode="auto">
              <a:xfrm>
                <a:off x="1824" y="2832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pSp>
            <p:nvGrpSpPr>
              <p:cNvPr id="2081" name="Group 33"/>
              <p:cNvGrpSpPr>
                <a:grpSpLocks/>
              </p:cNvGrpSpPr>
              <p:nvPr/>
            </p:nvGrpSpPr>
            <p:grpSpPr bwMode="auto">
              <a:xfrm>
                <a:off x="480" y="2784"/>
                <a:ext cx="288" cy="275"/>
                <a:chOff x="2832" y="2116"/>
                <a:chExt cx="288" cy="275"/>
              </a:xfrm>
            </p:grpSpPr>
            <p:graphicFrame>
              <p:nvGraphicFramePr>
                <p:cNvPr id="2082" name="Object 34"/>
                <p:cNvGraphicFramePr>
                  <a:graphicFrameLocks noChangeAspect="1"/>
                </p:cNvGraphicFramePr>
                <p:nvPr/>
              </p:nvGraphicFramePr>
              <p:xfrm>
                <a:off x="2832" y="2116"/>
                <a:ext cx="192" cy="17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226" name="Equation" r:id="rId14" imgW="152280" imgH="139680" progId="Equation.3">
                        <p:embed/>
                      </p:oleObj>
                    </mc:Choice>
                    <mc:Fallback>
                      <p:oleObj name="Equation" r:id="rId14" imgW="152280" imgH="139680" progId="Equation.3">
                        <p:embed/>
                        <p:pic>
                          <p:nvPicPr>
                            <p:cNvPr id="0" name="Object 34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116"/>
                              <a:ext cx="192" cy="176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rgbClr val="000000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rgbClr val="808080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2083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2928" y="2160"/>
                  <a:ext cx="19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 Unicode MS" pitchFamily="34" charset="-128"/>
                    </a:rPr>
                    <a:t>n</a:t>
                  </a:r>
                </a:p>
              </p:txBody>
            </p:sp>
          </p:grpSp>
          <p:graphicFrame>
            <p:nvGraphicFramePr>
              <p:cNvPr id="2084" name="Object 36"/>
              <p:cNvGraphicFramePr>
                <a:graphicFrameLocks noChangeAspect="1"/>
              </p:cNvGraphicFramePr>
              <p:nvPr/>
            </p:nvGraphicFramePr>
            <p:xfrm>
              <a:off x="480" y="3072"/>
              <a:ext cx="228" cy="30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27" name="Equation" r:id="rId16" imgW="152280" imgH="203040" progId="Equation.3">
                      <p:embed/>
                    </p:oleObj>
                  </mc:Choice>
                  <mc:Fallback>
                    <p:oleObj name="Equation" r:id="rId16" imgW="152280" imgH="203040" progId="Equation.3">
                      <p:embed/>
                      <p:pic>
                        <p:nvPicPr>
                          <p:cNvPr id="0" name="Object 3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7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80" y="3072"/>
                            <a:ext cx="228" cy="30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6" name="Text Box 38"/>
              <p:cNvSpPr txBox="1">
                <a:spLocks noChangeArrowheads="1"/>
              </p:cNvSpPr>
              <p:nvPr/>
            </p:nvSpPr>
            <p:spPr bwMode="auto">
              <a:xfrm>
                <a:off x="336" y="3552"/>
                <a:ext cx="52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graphicFrame>
            <p:nvGraphicFramePr>
              <p:cNvPr id="2087" name="Object 39"/>
              <p:cNvGraphicFramePr>
                <a:graphicFrameLocks noChangeAspect="1"/>
              </p:cNvGraphicFramePr>
              <p:nvPr/>
            </p:nvGraphicFramePr>
            <p:xfrm>
              <a:off x="528" y="3456"/>
              <a:ext cx="203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28" name="Equation" r:id="rId18" imgW="139680" imgH="164880" progId="Equation.3">
                      <p:embed/>
                    </p:oleObj>
                  </mc:Choice>
                  <mc:Fallback>
                    <p:oleObj name="Equation" r:id="rId18" imgW="139680" imgH="164880" progId="Equation.3">
                      <p:embed/>
                      <p:pic>
                        <p:nvPicPr>
                          <p:cNvPr id="0" name="Object 39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9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" y="3456"/>
                            <a:ext cx="203" cy="24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rgbClr val="808080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88" name="Text Box 40"/>
              <p:cNvSpPr txBox="1">
                <a:spLocks noChangeArrowheads="1"/>
              </p:cNvSpPr>
              <p:nvPr/>
            </p:nvSpPr>
            <p:spPr bwMode="auto">
              <a:xfrm>
                <a:off x="336" y="3552"/>
                <a:ext cx="48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endParaRPr lang="en-US"/>
              </a:p>
            </p:txBody>
          </p:sp>
          <p:sp>
            <p:nvSpPr>
              <p:cNvPr id="2090" name="Text Box 42"/>
              <p:cNvSpPr txBox="1">
                <a:spLocks noChangeArrowheads="1"/>
              </p:cNvSpPr>
              <p:nvPr/>
            </p:nvSpPr>
            <p:spPr bwMode="auto">
              <a:xfrm>
                <a:off x="816" y="2784"/>
                <a:ext cx="1584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Natural Frequency [rad/s]</a:t>
                </a:r>
              </a:p>
            </p:txBody>
          </p:sp>
          <p:sp>
            <p:nvSpPr>
              <p:cNvPr id="2092" name="Text Box 44"/>
              <p:cNvSpPr txBox="1">
                <a:spLocks noChangeArrowheads="1"/>
              </p:cNvSpPr>
              <p:nvPr/>
            </p:nvSpPr>
            <p:spPr bwMode="auto">
              <a:xfrm>
                <a:off x="816" y="3120"/>
                <a:ext cx="96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Damping ratio</a:t>
                </a:r>
              </a:p>
            </p:txBody>
          </p:sp>
          <p:sp>
            <p:nvSpPr>
              <p:cNvPr id="2093" name="Text Box 45"/>
              <p:cNvSpPr txBox="1">
                <a:spLocks noChangeArrowheads="1"/>
              </p:cNvSpPr>
              <p:nvPr/>
            </p:nvSpPr>
            <p:spPr bwMode="auto">
              <a:xfrm>
                <a:off x="816" y="3456"/>
                <a:ext cx="8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Period [sec]</a:t>
                </a:r>
              </a:p>
            </p:txBody>
          </p:sp>
          <p:graphicFrame>
            <p:nvGraphicFramePr>
              <p:cNvPr id="2094" name="Object 46"/>
              <p:cNvGraphicFramePr>
                <a:graphicFrameLocks noChangeAspect="1"/>
              </p:cNvGraphicFramePr>
              <p:nvPr/>
            </p:nvGraphicFramePr>
            <p:xfrm>
              <a:off x="528" y="3792"/>
              <a:ext cx="164" cy="24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29" r:id="rId20" imgW="126725" imgH="177415" progId="Equation.3">
                      <p:embed/>
                    </p:oleObj>
                  </mc:Choice>
                  <mc:Fallback>
                    <p:oleObj r:id="rId20" imgW="126725" imgH="177415" progId="Equation.3">
                      <p:embed/>
                      <p:pic>
                        <p:nvPicPr>
                          <p:cNvPr id="0" name="Object 46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1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28" y="3792"/>
                            <a:ext cx="164" cy="24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96" name="Text Box 48"/>
              <p:cNvSpPr txBox="1">
                <a:spLocks noChangeArrowheads="1"/>
              </p:cNvSpPr>
              <p:nvPr/>
            </p:nvSpPr>
            <p:spPr bwMode="auto">
              <a:xfrm>
                <a:off x="816" y="3792"/>
                <a:ext cx="816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1600">
                    <a:latin typeface="Arial" charset="0"/>
                  </a:rPr>
                  <a:t>Angle [rad]</a:t>
                </a:r>
              </a:p>
            </p:txBody>
          </p:sp>
        </p:grpSp>
      </p:grpSp>
      <p:sp>
        <p:nvSpPr>
          <p:cNvPr id="43" name="TextBox 42"/>
          <p:cNvSpPr txBox="1"/>
          <p:nvPr/>
        </p:nvSpPr>
        <p:spPr>
          <a:xfrm>
            <a:off x="2721429" y="0"/>
            <a:ext cx="4427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800" baseline="30000" dirty="0" smtClean="0">
                <a:latin typeface="Arial" pitchFamily="34" charset="0"/>
                <a:cs typeface="Arial" pitchFamily="34" charset="0"/>
              </a:rPr>
              <a:t>nd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Order Damped System</a:t>
            </a:r>
            <a:endParaRPr lang="en-U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2209800" y="4465"/>
            <a:ext cx="50292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DCP is a 2</a:t>
            </a:r>
            <a:r>
              <a:rPr lang="en-US" baseline="30000" dirty="0" smtClean="0">
                <a:latin typeface="Arial" charset="0"/>
              </a:rPr>
              <a:t>nd</a:t>
            </a:r>
            <a:r>
              <a:rPr lang="en-US" dirty="0" smtClean="0">
                <a:latin typeface="Arial" charset="0"/>
              </a:rPr>
              <a:t> order damped system</a:t>
            </a:r>
            <a:endParaRPr lang="en-US" dirty="0">
              <a:latin typeface="Arial" charset="0"/>
            </a:endParaRPr>
          </a:p>
        </p:txBody>
      </p:sp>
      <p:pic>
        <p:nvPicPr>
          <p:cNvPr id="4099" name="Picture 3" descr="N:\mem351\figures\simplePlankFbd010905.wm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305117"/>
            <a:ext cx="3416300" cy="3429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147" name="Group 51"/>
          <p:cNvGrpSpPr>
            <a:grpSpLocks/>
          </p:cNvGrpSpPr>
          <p:nvPr/>
        </p:nvGrpSpPr>
        <p:grpSpPr bwMode="auto">
          <a:xfrm>
            <a:off x="4495800" y="1000317"/>
            <a:ext cx="3200400" cy="990600"/>
            <a:chOff x="2832" y="624"/>
            <a:chExt cx="2016" cy="624"/>
          </a:xfrm>
        </p:grpSpPr>
        <p:sp>
          <p:nvSpPr>
            <p:cNvPr id="4142" name="Rectangle 46"/>
            <p:cNvSpPr>
              <a:spLocks noChangeArrowheads="1"/>
            </p:cNvSpPr>
            <p:nvPr/>
          </p:nvSpPr>
          <p:spPr bwMode="auto">
            <a:xfrm>
              <a:off x="2832" y="624"/>
              <a:ext cx="2016" cy="624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aphicFrame>
          <p:nvGraphicFramePr>
            <p:cNvPr id="4100" name="Object 4"/>
            <p:cNvGraphicFramePr>
              <a:graphicFrameLocks noChangeAspect="1"/>
            </p:cNvGraphicFramePr>
            <p:nvPr/>
          </p:nvGraphicFramePr>
          <p:xfrm>
            <a:off x="2953" y="680"/>
            <a:ext cx="1726" cy="5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52" name="Equation" r:id="rId4" imgW="1333440" imgH="393480" progId="Equation.3">
                    <p:embed/>
                  </p:oleObj>
                </mc:Choice>
                <mc:Fallback>
                  <p:oleObj name="Equation" r:id="rId4" imgW="1333440" imgH="393480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3" y="680"/>
                          <a:ext cx="1726" cy="513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4514850" y="33575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grpSp>
        <p:nvGrpSpPr>
          <p:cNvPr id="4141" name="Group 45"/>
          <p:cNvGrpSpPr>
            <a:grpSpLocks/>
          </p:cNvGrpSpPr>
          <p:nvPr/>
        </p:nvGrpSpPr>
        <p:grpSpPr bwMode="auto">
          <a:xfrm>
            <a:off x="4267200" y="2829117"/>
            <a:ext cx="4495800" cy="2438400"/>
            <a:chOff x="2736" y="1344"/>
            <a:chExt cx="2832" cy="1536"/>
          </a:xfrm>
        </p:grpSpPr>
        <p:sp>
          <p:nvSpPr>
            <p:cNvPr id="4126" name="Rectangle 30"/>
            <p:cNvSpPr>
              <a:spLocks noChangeArrowheads="1"/>
            </p:cNvSpPr>
            <p:nvPr/>
          </p:nvSpPr>
          <p:spPr bwMode="auto">
            <a:xfrm>
              <a:off x="2736" y="1344"/>
              <a:ext cx="2832" cy="15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4140" name="Group 44"/>
            <p:cNvGrpSpPr>
              <a:grpSpLocks/>
            </p:cNvGrpSpPr>
            <p:nvPr/>
          </p:nvGrpSpPr>
          <p:grpSpPr bwMode="auto">
            <a:xfrm>
              <a:off x="2784" y="1440"/>
              <a:ext cx="2688" cy="1342"/>
              <a:chOff x="2784" y="1440"/>
              <a:chExt cx="2688" cy="1342"/>
            </a:xfrm>
          </p:grpSpPr>
          <p:sp>
            <p:nvSpPr>
              <p:cNvPr id="4108" name="Rectangle 12"/>
              <p:cNvSpPr>
                <a:spLocks noChangeArrowheads="1" noTextEdit="1"/>
              </p:cNvSpPr>
              <p:nvPr/>
            </p:nvSpPr>
            <p:spPr bwMode="auto">
              <a:xfrm>
                <a:off x="3024" y="1680"/>
                <a:ext cx="316" cy="32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128" name="Group 32"/>
              <p:cNvGrpSpPr>
                <a:grpSpLocks/>
              </p:cNvGrpSpPr>
              <p:nvPr/>
            </p:nvGrpSpPr>
            <p:grpSpPr bwMode="auto">
              <a:xfrm>
                <a:off x="2832" y="1440"/>
                <a:ext cx="1440" cy="240"/>
                <a:chOff x="2832" y="1440"/>
                <a:chExt cx="1440" cy="240"/>
              </a:xfrm>
            </p:grpSpPr>
            <p:graphicFrame>
              <p:nvGraphicFramePr>
                <p:cNvPr id="4107" name="Object 11"/>
                <p:cNvGraphicFramePr>
                  <a:graphicFrameLocks noChangeAspect="1"/>
                </p:cNvGraphicFramePr>
                <p:nvPr/>
              </p:nvGraphicFramePr>
              <p:xfrm>
                <a:off x="2832" y="1440"/>
                <a:ext cx="183" cy="207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53" r:id="rId6" imgW="139579" imgH="164957" progId="Equation.3">
                        <p:embed/>
                      </p:oleObj>
                    </mc:Choice>
                    <mc:Fallback>
                      <p:oleObj r:id="rId6" imgW="139579" imgH="164957" progId="Equation.3">
                        <p:embed/>
                        <p:pic>
                          <p:nvPicPr>
                            <p:cNvPr id="0" name="Object 11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440"/>
                              <a:ext cx="183" cy="207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09" name="Rectangle 13"/>
                <p:cNvSpPr>
                  <a:spLocks noChangeArrowheads="1"/>
                </p:cNvSpPr>
                <p:nvPr/>
              </p:nvSpPr>
              <p:spPr bwMode="auto">
                <a:xfrm>
                  <a:off x="3168" y="1440"/>
                  <a:ext cx="1104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Bar length [m]</a:t>
                  </a:r>
                  <a:endParaRPr lang="en-US" sz="1800"/>
                </a:p>
              </p:txBody>
            </p:sp>
          </p:grpSp>
          <p:sp>
            <p:nvSpPr>
              <p:cNvPr id="4112" name="Rectangle 16"/>
              <p:cNvSpPr>
                <a:spLocks noChangeArrowheads="1" noTextEdit="1"/>
              </p:cNvSpPr>
              <p:nvPr/>
            </p:nvSpPr>
            <p:spPr bwMode="auto">
              <a:xfrm>
                <a:off x="3024" y="2009"/>
                <a:ext cx="316" cy="4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grpSp>
            <p:nvGrpSpPr>
              <p:cNvPr id="4139" name="Group 43"/>
              <p:cNvGrpSpPr>
                <a:grpSpLocks/>
              </p:cNvGrpSpPr>
              <p:nvPr/>
            </p:nvGrpSpPr>
            <p:grpSpPr bwMode="auto">
              <a:xfrm>
                <a:off x="2832" y="1680"/>
                <a:ext cx="2064" cy="247"/>
                <a:chOff x="2832" y="1680"/>
                <a:chExt cx="2064" cy="247"/>
              </a:xfrm>
            </p:grpSpPr>
            <p:graphicFrame>
              <p:nvGraphicFramePr>
                <p:cNvPr id="4105" name="Object 9"/>
                <p:cNvGraphicFramePr>
                  <a:graphicFrameLocks noChangeAspect="1"/>
                </p:cNvGraphicFramePr>
                <p:nvPr/>
              </p:nvGraphicFramePr>
              <p:xfrm>
                <a:off x="2832" y="1680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54" r:id="rId8" imgW="139579" imgH="177646" progId="Equation.3">
                        <p:embed/>
                      </p:oleObj>
                    </mc:Choice>
                    <mc:Fallback>
                      <p:oleObj r:id="rId8" imgW="139579" imgH="177646" progId="Equation.3">
                        <p:embed/>
                        <p:pic>
                          <p:nvPicPr>
                            <p:cNvPr id="0" name="Object 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1680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13" name="Rectangle 17"/>
                <p:cNvSpPr>
                  <a:spLocks noChangeArrowheads="1"/>
                </p:cNvSpPr>
                <p:nvPr/>
              </p:nvSpPr>
              <p:spPr bwMode="auto">
                <a:xfrm>
                  <a:off x="3168" y="1680"/>
                  <a:ext cx="1728" cy="24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Pivot to CG distance [m]</a:t>
                  </a:r>
                  <a:endParaRPr lang="en-US" sz="1800"/>
                </a:p>
              </p:txBody>
            </p:sp>
          </p:grpSp>
          <p:grpSp>
            <p:nvGrpSpPr>
              <p:cNvPr id="4130" name="Group 34"/>
              <p:cNvGrpSpPr>
                <a:grpSpLocks/>
              </p:cNvGrpSpPr>
              <p:nvPr/>
            </p:nvGrpSpPr>
            <p:grpSpPr bwMode="auto">
              <a:xfrm>
                <a:off x="2784" y="1872"/>
                <a:ext cx="1968" cy="336"/>
                <a:chOff x="2784" y="2016"/>
                <a:chExt cx="1968" cy="336"/>
              </a:xfrm>
            </p:grpSpPr>
            <p:graphicFrame>
              <p:nvGraphicFramePr>
                <p:cNvPr id="4103" name="Object 7"/>
                <p:cNvGraphicFramePr>
                  <a:graphicFrameLocks noChangeAspect="1"/>
                </p:cNvGraphicFramePr>
                <p:nvPr/>
              </p:nvGraphicFramePr>
              <p:xfrm>
                <a:off x="2784" y="2016"/>
                <a:ext cx="336" cy="33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55" r:id="rId10" imgW="215619" imgH="215619" progId="Equation.3">
                        <p:embed/>
                      </p:oleObj>
                    </mc:Choice>
                    <mc:Fallback>
                      <p:oleObj r:id="rId10" imgW="215619" imgH="215619" progId="Equation.3">
                        <p:embed/>
                        <p:pic>
                          <p:nvPicPr>
                            <p:cNvPr id="0" name="Object 7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1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784" y="2016"/>
                              <a:ext cx="336" cy="33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17" name="Rectangle 21"/>
                <p:cNvSpPr>
                  <a:spLocks noChangeArrowheads="1"/>
                </p:cNvSpPr>
                <p:nvPr/>
              </p:nvSpPr>
              <p:spPr bwMode="auto">
                <a:xfrm>
                  <a:off x="3168" y="2064"/>
                  <a:ext cx="1584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Mass of pendulum [kg]</a:t>
                  </a:r>
                  <a:endParaRPr lang="en-US" sz="1800"/>
                </a:p>
              </p:txBody>
            </p:sp>
          </p:grpSp>
          <p:grpSp>
            <p:nvGrpSpPr>
              <p:cNvPr id="4138" name="Group 42"/>
              <p:cNvGrpSpPr>
                <a:grpSpLocks/>
              </p:cNvGrpSpPr>
              <p:nvPr/>
            </p:nvGrpSpPr>
            <p:grpSpPr bwMode="auto">
              <a:xfrm>
                <a:off x="2832" y="2208"/>
                <a:ext cx="2052" cy="267"/>
                <a:chOff x="2832" y="2208"/>
                <a:chExt cx="2052" cy="267"/>
              </a:xfrm>
            </p:grpSpPr>
            <p:graphicFrame>
              <p:nvGraphicFramePr>
                <p:cNvPr id="4121" name="Object 25"/>
                <p:cNvGraphicFramePr>
                  <a:graphicFrameLocks noChangeAspect="1"/>
                </p:cNvGraphicFramePr>
                <p:nvPr/>
              </p:nvGraphicFramePr>
              <p:xfrm>
                <a:off x="2832" y="2208"/>
                <a:ext cx="189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56" r:id="rId12" imgW="139579" imgH="177646" progId="Equation.3">
                        <p:embed/>
                      </p:oleObj>
                    </mc:Choice>
                    <mc:Fallback>
                      <p:oleObj r:id="rId12" imgW="139579" imgH="177646" progId="Equation.3">
                        <p:embed/>
                        <p:pic>
                          <p:nvPicPr>
                            <p:cNvPr id="0" name="Object 25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3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208"/>
                              <a:ext cx="189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23" name="Rectangle 27"/>
                <p:cNvSpPr>
                  <a:spLocks noChangeArrowheads="1"/>
                </p:cNvSpPr>
                <p:nvPr/>
              </p:nvSpPr>
              <p:spPr bwMode="auto">
                <a:xfrm>
                  <a:off x="3168" y="2208"/>
                  <a:ext cx="1248" cy="267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sz="1800">
                      <a:latin typeface="Arial" charset="0"/>
                      <a:cs typeface="Arial" charset="0"/>
                    </a:rPr>
                    <a:t>Moment of Inertia </a:t>
                  </a:r>
                  <a:endParaRPr lang="en-US" sz="1800"/>
                </a:p>
              </p:txBody>
            </p:sp>
            <p:graphicFrame>
              <p:nvGraphicFramePr>
                <p:cNvPr id="4124" name="Object 28"/>
                <p:cNvGraphicFramePr>
                  <a:graphicFrameLocks noChangeAspect="1"/>
                </p:cNvGraphicFramePr>
                <p:nvPr/>
              </p:nvGraphicFramePr>
              <p:xfrm>
                <a:off x="4368" y="2208"/>
                <a:ext cx="516" cy="216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57" name="Equation" r:id="rId14" imgW="545760" imgH="228600" progId="Equation.3">
                        <p:embed/>
                      </p:oleObj>
                    </mc:Choice>
                    <mc:Fallback>
                      <p:oleObj name="Equation" r:id="rId14" imgW="545760" imgH="228600" progId="Equation.3">
                        <p:embed/>
                        <p:pic>
                          <p:nvPicPr>
                            <p:cNvPr id="0" name="Object 28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5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4368" y="2208"/>
                              <a:ext cx="516" cy="216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pSp>
            <p:nvGrpSpPr>
              <p:cNvPr id="4137" name="Group 41"/>
              <p:cNvGrpSpPr>
                <a:grpSpLocks/>
              </p:cNvGrpSpPr>
              <p:nvPr/>
            </p:nvGrpSpPr>
            <p:grpSpPr bwMode="auto">
              <a:xfrm>
                <a:off x="2832" y="2400"/>
                <a:ext cx="2640" cy="382"/>
                <a:chOff x="2832" y="2448"/>
                <a:chExt cx="2640" cy="382"/>
              </a:xfrm>
            </p:grpSpPr>
            <p:graphicFrame>
              <p:nvGraphicFramePr>
                <p:cNvPr id="4132" name="Object 36"/>
                <p:cNvGraphicFramePr>
                  <a:graphicFrameLocks noChangeAspect="1"/>
                </p:cNvGraphicFramePr>
                <p:nvPr/>
              </p:nvGraphicFramePr>
              <p:xfrm>
                <a:off x="2832" y="2544"/>
                <a:ext cx="192" cy="240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58" r:id="rId16" imgW="114201" imgH="139579" progId="Equation.3">
                        <p:embed/>
                      </p:oleObj>
                    </mc:Choice>
                    <mc:Fallback>
                      <p:oleObj r:id="rId16" imgW="114201" imgH="139579" progId="Equation.3">
                        <p:embed/>
                        <p:pic>
                          <p:nvPicPr>
                            <p:cNvPr id="0" name="Object 36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7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2832" y="2544"/>
                              <a:ext cx="192" cy="240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4134" name="Text Box 38"/>
                <p:cNvSpPr txBox="1">
                  <a:spLocks noChangeArrowheads="1"/>
                </p:cNvSpPr>
                <p:nvPr/>
              </p:nvSpPr>
              <p:spPr bwMode="auto">
                <a:xfrm>
                  <a:off x="3168" y="2544"/>
                  <a:ext cx="196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/>
                <a:p>
                  <a:pPr>
                    <a:spcBef>
                      <a:spcPct val="50000"/>
                    </a:spcBef>
                  </a:pPr>
                  <a:r>
                    <a:rPr lang="en-US" sz="1800">
                      <a:latin typeface="Arial" charset="0"/>
                    </a:rPr>
                    <a:t>Viscous damping coefficient</a:t>
                  </a:r>
                </a:p>
              </p:txBody>
            </p:sp>
            <p:graphicFrame>
              <p:nvGraphicFramePr>
                <p:cNvPr id="4135" name="Object 39"/>
                <p:cNvGraphicFramePr>
                  <a:graphicFrameLocks noChangeAspect="1"/>
                </p:cNvGraphicFramePr>
                <p:nvPr/>
              </p:nvGraphicFramePr>
              <p:xfrm>
                <a:off x="5040" y="2448"/>
                <a:ext cx="432" cy="38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259" name="Equation" r:id="rId18" imgW="444240" imgH="393480" progId="Equation.3">
                        <p:embed/>
                      </p:oleObj>
                    </mc:Choice>
                    <mc:Fallback>
                      <p:oleObj name="Equation" r:id="rId18" imgW="444240" imgH="393480" progId="Equation.3">
                        <p:embed/>
                        <p:pic>
                          <p:nvPicPr>
                            <p:cNvPr id="0" name="Object 39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9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040" y="2448"/>
                              <a:ext cx="432" cy="382"/>
                            </a:xfrm>
                            <a:prstGeom prst="rect">
                              <a:avLst/>
                            </a:prstGeom>
                            <a:noFill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rgbClr val="FFFFFF"/>
                                  </a:solidFill>
                                </a14:hiddenFill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</p:grpSp>
      </p:grpSp>
      <p:sp>
        <p:nvSpPr>
          <p:cNvPr id="4144" name="Text Box 48"/>
          <p:cNvSpPr txBox="1">
            <a:spLocks noChangeArrowheads="1"/>
          </p:cNvSpPr>
          <p:nvPr/>
        </p:nvSpPr>
        <p:spPr bwMode="auto">
          <a:xfrm>
            <a:off x="8153400" y="1305117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>
                <a:latin typeface="Arial" charset="0"/>
              </a:rPr>
              <a:t>(3)</a:t>
            </a:r>
          </a:p>
        </p:txBody>
      </p:sp>
      <p:sp>
        <p:nvSpPr>
          <p:cNvPr id="4146" name="Text Box 50"/>
          <p:cNvSpPr txBox="1">
            <a:spLocks noChangeArrowheads="1"/>
          </p:cNvSpPr>
          <p:nvPr/>
        </p:nvSpPr>
        <p:spPr bwMode="auto">
          <a:xfrm>
            <a:off x="4495800" y="2143317"/>
            <a:ext cx="35052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FF0000"/>
                </a:solidFill>
                <a:latin typeface="Arial" charset="0"/>
              </a:rPr>
              <a:t>Linearized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2</a:t>
            </a:r>
            <a:r>
              <a:rPr lang="en-US" sz="1600" baseline="30000">
                <a:solidFill>
                  <a:srgbClr val="FF0000"/>
                </a:solidFill>
                <a:latin typeface="Arial" charset="0"/>
              </a:rPr>
              <a:t>nd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order differential equation assumes </a:t>
            </a:r>
            <a:r>
              <a:rPr lang="en-US" sz="1600" b="1">
                <a:solidFill>
                  <a:srgbClr val="FF0000"/>
                </a:solidFill>
                <a:latin typeface="Arial" charset="0"/>
              </a:rPr>
              <a:t>small</a:t>
            </a:r>
            <a:r>
              <a:rPr lang="en-US" sz="1600">
                <a:solidFill>
                  <a:srgbClr val="FF0000"/>
                </a:solidFill>
                <a:latin typeface="Arial" charset="0"/>
              </a:rPr>
              <a:t> angles</a:t>
            </a:r>
          </a:p>
        </p:txBody>
      </p:sp>
      <p:sp>
        <p:nvSpPr>
          <p:cNvPr id="2" name="Rectangle 1"/>
          <p:cNvSpPr/>
          <p:nvPr/>
        </p:nvSpPr>
        <p:spPr>
          <a:xfrm>
            <a:off x="324757" y="762000"/>
            <a:ext cx="299152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Arial" charset="0"/>
              </a:rPr>
              <a:t> Equations of Motion</a:t>
            </a:r>
            <a:endParaRPr lang="en-US" dirty="0"/>
          </a:p>
        </p:txBody>
      </p:sp>
      <p:sp>
        <p:nvSpPr>
          <p:cNvPr id="33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795</Words>
  <Application>Microsoft Office PowerPoint</Application>
  <PresentationFormat>On-screen Show (4:3)</PresentationFormat>
  <Paragraphs>89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Default Design</vt:lpstr>
      <vt:lpstr>1_Default Design</vt:lpstr>
      <vt:lpstr>Microsoft Equation 3.0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32</cp:revision>
  <dcterms:created xsi:type="dcterms:W3CDTF">2005-01-17T21:14:09Z</dcterms:created>
  <dcterms:modified xsi:type="dcterms:W3CDTF">2018-12-20T00:32:29Z</dcterms:modified>
</cp:coreProperties>
</file>