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0"/>
  </p:handoutMasterIdLst>
  <p:sldIdLst>
    <p:sldId id="263" r:id="rId3"/>
    <p:sldId id="257" r:id="rId4"/>
    <p:sldId id="262" r:id="rId5"/>
    <p:sldId id="261" r:id="rId6"/>
    <p:sldId id="256" r:id="rId7"/>
    <p:sldId id="258" r:id="rId8"/>
    <p:sldId id="259" r:id="rId9"/>
  </p:sldIdLst>
  <p:sldSz cx="9144000" cy="6858000" type="screen4x3"/>
  <p:notesSz cx="6858000" cy="1188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081" autoAdjust="0"/>
    <p:restoredTop sz="90929"/>
  </p:normalViewPr>
  <p:slideViewPr>
    <p:cSldViewPr>
      <p:cViewPr varScale="1">
        <p:scale>
          <a:sx n="88" d="100"/>
          <a:sy n="88" d="100"/>
        </p:scale>
        <p:origin x="-6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8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293475"/>
            <a:ext cx="29718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11293475"/>
            <a:ext cx="29718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1C822-C3F8-4525-9F9D-9D9656429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4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D51B7-1F6C-408C-9ABE-D5EBDEAAB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AE49D-AF38-4FD8-BC47-6BAD3AB280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2EF4D-1985-4B18-AEA9-F87CE22D8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1E98A-6F7D-44AA-9C81-D6B8484199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4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428FF-3EB8-4C53-B9AA-90BA006161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38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F4F0-DCE1-4906-AF53-7B0641E432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3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722A3-DFC9-4651-8703-5AD493AAD5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98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B8A56-2AD8-472F-92C2-E2575A9FC7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0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1B175-DF2C-4F87-A29C-048BAAF143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1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BF78C-8296-4887-9F00-335253B30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5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BDA14-80EE-4842-B291-F2E5917C0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0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0226-0568-4151-8174-3F31019A4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6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EDDE1-77F6-45D9-A02E-2BA9C6E048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81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F2D89-848B-427E-8193-C49A014B1B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84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2AFF6-375E-46F5-B08A-3C32272A95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7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D45A0-799B-488A-A553-6FAA31357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62F98-647A-46EC-9D8F-ABE47F65B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5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F5C6E-4FF7-455F-98DF-085CC8182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B94D8-1624-4514-8A78-7C3E38D0A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38C48-C1F5-491F-9E2F-393CF893C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44B9-832B-4746-B7AF-B2D8BDBE2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C0A12-479A-4E6D-B3C2-3A392C156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78E055-5D49-44CD-B73E-B17720549C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605B85-BCC6-417B-A80B-0D90309ECF36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3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9.png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7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4.wmf"/><Relationship Id="rId4" Type="http://schemas.openxmlformats.org/officeDocument/2006/relationships/image" Target="../media/image16.png"/><Relationship Id="rId9" Type="http://schemas.openxmlformats.org/officeDocument/2006/relationships/image" Target="../media/image9.w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2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8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838200" y="2124075"/>
            <a:ext cx="7848600" cy="1371600"/>
            <a:chOff x="624" y="1344"/>
            <a:chExt cx="4656" cy="864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624" y="1344"/>
              <a:ext cx="465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696" y="1625"/>
              <a:ext cx="451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000000"/>
                  </a:solidFill>
                  <a:latin typeface="Arial" charset="0"/>
                </a:rPr>
                <a:t>Lecture: Objectives and Preamble</a:t>
              </a: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0873" y="6550223"/>
            <a:ext cx="183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US" sz="1400" dirty="0">
                <a:solidFill>
                  <a:srgbClr val="000000"/>
                </a:solidFill>
              </a:rPr>
              <a:t>Copyright Paul </a:t>
            </a:r>
            <a:r>
              <a:rPr lang="en-US" sz="1400" dirty="0" smtClean="0">
                <a:solidFill>
                  <a:srgbClr val="000000"/>
                </a:solidFill>
              </a:rPr>
              <a:t>Oh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rustTesterCourseObjectivesWm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5726" y="4169229"/>
            <a:ext cx="3263272" cy="2447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1429" y="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Motivating Question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N:\mem351\figures\simplePlankFbd010905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060"/>
            <a:ext cx="2275114" cy="22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2822423"/>
                <a:ext cx="4477508" cy="1490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Damped Compound Pendulum (DCP)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Initial angle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and speed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</m:acc>
                    <m:r>
                      <a:rPr lang="en-US" sz="1800" b="0" i="1" smtClean="0">
                        <a:latin typeface="Cambria Math"/>
                        <a:cs typeface="Arial" pitchFamily="34" charset="0"/>
                      </a:rPr>
                      <m:t>=0</m:t>
                    </m:r>
                  </m:oMath>
                </a14:m>
                <a:endParaRPr lang="en-US" sz="18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Oscillates (decaying)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Eventually stops at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=0</m:t>
                    </m:r>
                  </m:oMath>
                </a14:m>
                <a:endParaRPr lang="en-US" sz="18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Example of a 2</a:t>
                </a:r>
                <a:r>
                  <a:rPr lang="en-US" sz="1800" baseline="30000" dirty="0" smtClean="0">
                    <a:latin typeface="Arial" pitchFamily="34" charset="0"/>
                    <a:cs typeface="Arial" pitchFamily="34" charset="0"/>
                  </a:rPr>
                  <a:t>nd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order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damped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system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22423"/>
                <a:ext cx="4477508" cy="1490152"/>
              </a:xfrm>
              <a:prstGeom prst="rect">
                <a:avLst/>
              </a:prstGeom>
              <a:blipFill rotWithShape="1">
                <a:blip r:embed="rId6"/>
                <a:stretch>
                  <a:fillRect l="-1090" t="-2049" r="-545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thrustTesterFbd0129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93275"/>
            <a:ext cx="2862778" cy="19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18152" y="2817459"/>
                <a:ext cx="379084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DCP with motorized propeller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Voltage applied to motor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Propeller generates thrust (lift)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Arial" pitchFamily="34" charset="0"/>
                      </a:rPr>
                      <m:t>𝐹</m:t>
                    </m:r>
                  </m:oMath>
                </a14:m>
                <a:endParaRPr lang="en-US" sz="18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Thrust force on arm is torque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Arial" pitchFamily="34" charset="0"/>
                      </a:rPr>
                      <m:t>𝑇</m:t>
                    </m:r>
                  </m:oMath>
                </a14:m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52" y="2817459"/>
                <a:ext cx="3790846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144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52400" y="4449166"/>
            <a:ext cx="5181600" cy="2256434"/>
            <a:chOff x="152400" y="4449166"/>
            <a:chExt cx="5181600" cy="2256434"/>
          </a:xfrm>
        </p:grpSpPr>
        <p:sp>
          <p:nvSpPr>
            <p:cNvPr id="11" name="Rectangle 10"/>
            <p:cNvSpPr/>
            <p:nvPr/>
          </p:nvSpPr>
          <p:spPr>
            <a:xfrm>
              <a:off x="152400" y="4449166"/>
              <a:ext cx="5181600" cy="225643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444916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Question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4953000"/>
              <a:ext cx="5029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When voltage is applied to DCP with motorized propeller, what does the pendulum do?</a:t>
              </a:r>
            </a:p>
            <a:p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Does the pendulum rise slowly? Quickly?  Rises and stops?  Oscillates?  Why?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310873" y="6550223"/>
            <a:ext cx="183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US" sz="1400" dirty="0">
                <a:solidFill>
                  <a:srgbClr val="000000"/>
                </a:solidFill>
              </a:rPr>
              <a:t>Copyright Paul </a:t>
            </a:r>
            <a:r>
              <a:rPr lang="en-US" sz="1400" dirty="0" smtClean="0">
                <a:solidFill>
                  <a:srgbClr val="000000"/>
                </a:solidFill>
              </a:rPr>
              <a:t>Oh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29" y="0"/>
            <a:ext cx="384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Why Care about DCP?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52322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Answer to Previous Question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2143" y="903438"/>
                <a:ext cx="857777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At large voltages, the resulting thrust could make the pendulum angle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  <m:r>
                      <a:rPr lang="en-US" sz="1600" i="1" smtClean="0">
                        <a:latin typeface="Cambria Math"/>
                        <a:ea typeface="Cambria Math"/>
                        <a:cs typeface="Arial" pitchFamily="34" charset="0"/>
                      </a:rPr>
                      <m:t>&gt;180</m:t>
                    </m:r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and the pendulum would then spin constantly.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At smaller voltages, the pendulum oscillates but eventually settles (called state-state) 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  <m:r>
                      <a:rPr lang="en-US" sz="16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(as seen in the previous video)</a:t>
                </a:r>
              </a:p>
              <a:p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DCP (even though it has a motorized propeller) is still (essentially) a 2</a:t>
                </a:r>
                <a:r>
                  <a:rPr lang="en-US" sz="1600" baseline="30000" dirty="0" smtClean="0">
                    <a:latin typeface="Arial" pitchFamily="34" charset="0"/>
                    <a:cs typeface="Arial" pitchFamily="34" charset="0"/>
                  </a:rPr>
                  <a:t>nd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order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damped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system – so, it should also oscillate (decaying) like all 2</a:t>
                </a:r>
                <a:r>
                  <a:rPr lang="en-US" sz="1600" baseline="30000" dirty="0" smtClean="0">
                    <a:latin typeface="Arial" pitchFamily="34" charset="0"/>
                    <a:cs typeface="Arial" pitchFamily="34" charset="0"/>
                  </a:rPr>
                  <a:t>nd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order damped systems</a:t>
                </a:r>
              </a:p>
              <a:p>
                <a:pPr marL="174625" indent="-174625">
                  <a:buFont typeface="Arial" pitchFamily="34" charset="0"/>
                  <a:buChar char="•"/>
                </a:pPr>
                <a:endParaRPr 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174625" indent="-174625">
                  <a:buFont typeface="Arial" pitchFamily="34" charset="0"/>
                  <a:buChar char="•"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Thus DCP still oscillates (decaying) but settles when the torques due to gravity and thrust are equal i.e. dynamic equilibrium.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3" y="903438"/>
                <a:ext cx="8577778" cy="2800767"/>
              </a:xfrm>
              <a:prstGeom prst="rect">
                <a:avLst/>
              </a:prstGeom>
              <a:blipFill rotWithShape="1">
                <a:blip r:embed="rId2"/>
                <a:stretch>
                  <a:fillRect l="-284" t="-652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thrustTesterFbd012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2547739" cy="17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39" y="5062200"/>
            <a:ext cx="200364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18193"/>
            <a:ext cx="1415143" cy="143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142" y="4001869"/>
            <a:ext cx="871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Why care: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order systems everywhere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from airplane ailerons to hard drive arms.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DCP is a “simple” case study that can extend to all 2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order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systems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0873" y="6550223"/>
            <a:ext cx="183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US" sz="1400" dirty="0">
                <a:solidFill>
                  <a:srgbClr val="000000"/>
                </a:solidFill>
              </a:rPr>
              <a:t>Copyright Paul </a:t>
            </a:r>
            <a:r>
              <a:rPr lang="en-US" sz="1400" dirty="0" smtClean="0">
                <a:solidFill>
                  <a:srgbClr val="000000"/>
                </a:solidFill>
              </a:rPr>
              <a:t>Oh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6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164" y="706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Objective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1" y="685800"/>
                <a:ext cx="86106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Design a controller so that the DCP reaches steady-state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in a desired settling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with desired overshoot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  <a:cs typeface="Arial" pitchFamily="34" charset="0"/>
                      </a:rPr>
                      <m:t>𝜃</m:t>
                    </m:r>
                    <m:d>
                      <m:dPr>
                        <m:ctrlPr>
                          <a:rPr lang="en-US" sz="18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en-US" sz="1800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sSub>
                      <m:sSubPr>
                        <m:ctrlPr>
                          <a:rPr lang="en-US" sz="18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for all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685800"/>
                <a:ext cx="86106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66" t="-3704" b="-120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752600"/>
                <a:ext cx="876299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In some cases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to be very small e.g. increasing the speed for accessing data from a hard drive demands moving the read-write head quickly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often results in higher overshoot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In some cases overshoot is unacceptable e.g. one can’t have overshoot with CNC machines; the tool would pierce material and damage the cutting tool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Zero overshoot often results in longer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2600"/>
                <a:ext cx="8762999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487" t="-1742" r="-1183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1" y="3657600"/>
            <a:ext cx="876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Controller design seeks to balance/compromise settling time (i.e. performance) and overshoot (i.e. stability).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10873" y="6550223"/>
            <a:ext cx="183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US" sz="1400" dirty="0">
                <a:solidFill>
                  <a:srgbClr val="000000"/>
                </a:solidFill>
              </a:rPr>
              <a:t>Copyright Paul </a:t>
            </a:r>
            <a:r>
              <a:rPr lang="en-US" sz="1400" dirty="0" smtClean="0">
                <a:solidFill>
                  <a:srgbClr val="000000"/>
                </a:solidFill>
              </a:rPr>
              <a:t>Oh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4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Text Box 2"/>
              <p:cNvSpPr txBox="1">
                <a:spLocks noChangeArrowheads="1"/>
              </p:cNvSpPr>
              <p:nvPr/>
            </p:nvSpPr>
            <p:spPr bwMode="auto">
              <a:xfrm>
                <a:off x="609600" y="627856"/>
                <a:ext cx="8005763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dirty="0" smtClean="0">
                    <a:latin typeface="Arial" charset="0"/>
                  </a:rPr>
                  <a:t>Response is an exponentially decaying sinusoid defined by natural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Arial" charset="0"/>
                  </a:rPr>
                  <a:t> and damping ratio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𝜁</m:t>
                    </m:r>
                  </m:oMath>
                </a14:m>
                <a:endParaRPr lang="en-US" sz="18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5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627856"/>
                <a:ext cx="8005763" cy="646113"/>
              </a:xfrm>
              <a:prstGeom prst="rect">
                <a:avLst/>
              </a:prstGeom>
              <a:blipFill rotWithShape="1">
                <a:blip r:embed="rId3"/>
                <a:stretch>
                  <a:fillRect l="-609" t="-4717" r="-1142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762000" y="1371600"/>
            <a:ext cx="7924800" cy="2743200"/>
            <a:chOff x="288" y="624"/>
            <a:chExt cx="4992" cy="1728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960" y="1968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88" y="624"/>
              <a:ext cx="4992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0" name="Picture 12" descr="N:\mem351\mem351Winter2005\mem351Lab03\figures\excelPlotPendulumFreeDrop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68"/>
              <a:ext cx="2400" cy="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N:\mem351\mem351Winter2005\mem351Lab03\figures\excelPlotPendulumFreeDrop10SecondsWithText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768"/>
              <a:ext cx="2112" cy="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10013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369570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043363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4343400" y="4278086"/>
            <a:ext cx="4343400" cy="2362200"/>
            <a:chOff x="2736" y="2544"/>
            <a:chExt cx="2736" cy="1488"/>
          </a:xfrm>
        </p:grpSpPr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2736" y="2544"/>
              <a:ext cx="2736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64" name="Object 16"/>
            <p:cNvGraphicFramePr>
              <a:graphicFrameLocks noChangeAspect="1"/>
            </p:cNvGraphicFramePr>
            <p:nvPr/>
          </p:nvGraphicFramePr>
          <p:xfrm>
            <a:off x="2880" y="2592"/>
            <a:ext cx="201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6" r:id="rId6" imgW="1320227" imgH="241195" progId="Equation.3">
                    <p:embed/>
                  </p:oleObj>
                </mc:Choice>
                <mc:Fallback>
                  <p:oleObj r:id="rId6" imgW="1320227" imgH="241195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92"/>
                          <a:ext cx="2016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6" name="Object 18"/>
            <p:cNvGraphicFramePr>
              <a:graphicFrameLocks noChangeAspect="1"/>
            </p:cNvGraphicFramePr>
            <p:nvPr/>
          </p:nvGraphicFramePr>
          <p:xfrm>
            <a:off x="2880" y="2976"/>
            <a:ext cx="1920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" r:id="rId8" imgW="1752600" imgH="482600" progId="Equation.3">
                    <p:embed/>
                  </p:oleObj>
                </mc:Choice>
                <mc:Fallback>
                  <p:oleObj r:id="rId8" imgW="1752600" imgH="4826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976"/>
                          <a:ext cx="1920" cy="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8" name="Object 20"/>
            <p:cNvGraphicFramePr>
              <a:graphicFrameLocks noChangeAspect="1"/>
            </p:cNvGraphicFramePr>
            <p:nvPr/>
          </p:nvGraphicFramePr>
          <p:xfrm>
            <a:off x="3264" y="3552"/>
            <a:ext cx="1110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" name="Equation" r:id="rId10" imgW="1015920" imgH="393480" progId="Equation.3">
                    <p:embed/>
                  </p:oleObj>
                </mc:Choice>
                <mc:Fallback>
                  <p:oleObj name="Equation" r:id="rId10" imgW="1015920" imgH="393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552"/>
                          <a:ext cx="1110" cy="4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5040" y="264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(1)</a:t>
              </a: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5040" y="312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(2A)</a:t>
              </a: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5040" y="360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(2B)</a:t>
              </a:r>
            </a:p>
          </p:txBody>
        </p:sp>
      </p:grpSp>
      <p:graphicFrame>
        <p:nvGraphicFramePr>
          <p:cNvPr id="208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94375"/>
              </p:ext>
            </p:extLst>
          </p:nvPr>
        </p:nvGraphicFramePr>
        <p:xfrm>
          <a:off x="6445250" y="2368550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2" imgW="139680" imgH="164880" progId="Equation.3">
                  <p:embed/>
                </p:oleObj>
              </mc:Choice>
              <mc:Fallback>
                <p:oleObj name="Equation" r:id="rId12" imgW="139680" imgH="1648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368550"/>
                        <a:ext cx="1397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4510088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01" name="Group 53"/>
          <p:cNvGrpSpPr>
            <a:grpSpLocks/>
          </p:cNvGrpSpPr>
          <p:nvPr/>
        </p:nvGrpSpPr>
        <p:grpSpPr bwMode="auto">
          <a:xfrm>
            <a:off x="609600" y="4278086"/>
            <a:ext cx="3276600" cy="2362200"/>
            <a:chOff x="288" y="2544"/>
            <a:chExt cx="2064" cy="1488"/>
          </a:xfrm>
        </p:grpSpPr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384" y="2544"/>
              <a:ext cx="1968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7" name="Group 49"/>
            <p:cNvGrpSpPr>
              <a:grpSpLocks/>
            </p:cNvGrpSpPr>
            <p:nvPr/>
          </p:nvGrpSpPr>
          <p:grpSpPr bwMode="auto">
            <a:xfrm>
              <a:off x="288" y="2640"/>
              <a:ext cx="2064" cy="1248"/>
              <a:chOff x="336" y="2784"/>
              <a:chExt cx="2064" cy="1248"/>
            </a:xfrm>
          </p:grpSpPr>
          <p:sp>
            <p:nvSpPr>
              <p:cNvPr id="2053" name="Text Box 5"/>
              <p:cNvSpPr txBox="1">
                <a:spLocks noChangeArrowheads="1"/>
              </p:cNvSpPr>
              <p:nvPr/>
            </p:nvSpPr>
            <p:spPr bwMode="auto">
              <a:xfrm>
                <a:off x="1824" y="283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480" y="2784"/>
                <a:ext cx="288" cy="275"/>
                <a:chOff x="2832" y="2116"/>
                <a:chExt cx="288" cy="275"/>
              </a:xfrm>
            </p:grpSpPr>
            <p:graphicFrame>
              <p:nvGraphicFramePr>
                <p:cNvPr id="2082" name="Object 34"/>
                <p:cNvGraphicFramePr>
                  <a:graphicFrameLocks noChangeAspect="1"/>
                </p:cNvGraphicFramePr>
                <p:nvPr/>
              </p:nvGraphicFramePr>
              <p:xfrm>
                <a:off x="2832" y="2116"/>
                <a:ext cx="192" cy="1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10" name="Equation" r:id="rId14" imgW="152280" imgH="139680" progId="Equation.3">
                        <p:embed/>
                      </p:oleObj>
                    </mc:Choice>
                    <mc:Fallback>
                      <p:oleObj name="Equation" r:id="rId14" imgW="152280" imgH="139680" progId="Equation.3">
                        <p:embed/>
                        <p:pic>
                          <p:nvPicPr>
                            <p:cNvPr id="0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116"/>
                              <a:ext cx="192" cy="1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8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28" y="2160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>
                      <a:latin typeface="Arial Unicode MS" pitchFamily="34" charset="-128"/>
                    </a:rPr>
                    <a:t>n</a:t>
                  </a:r>
                </a:p>
              </p:txBody>
            </p:sp>
          </p:grpSp>
          <p:graphicFrame>
            <p:nvGraphicFramePr>
              <p:cNvPr id="2084" name="Object 36"/>
              <p:cNvGraphicFramePr>
                <a:graphicFrameLocks noChangeAspect="1"/>
              </p:cNvGraphicFramePr>
              <p:nvPr/>
            </p:nvGraphicFramePr>
            <p:xfrm>
              <a:off x="480" y="3072"/>
              <a:ext cx="228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1" name="Equation" r:id="rId16" imgW="152280" imgH="203040" progId="Equation.3">
                      <p:embed/>
                    </p:oleObj>
                  </mc:Choice>
                  <mc:Fallback>
                    <p:oleObj name="Equation" r:id="rId16" imgW="152280" imgH="203040" progId="Equation.3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3072"/>
                            <a:ext cx="228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6" name="Text Box 38"/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graphicFrame>
            <p:nvGraphicFramePr>
              <p:cNvPr id="2087" name="Object 39"/>
              <p:cNvGraphicFramePr>
                <a:graphicFrameLocks noChangeAspect="1"/>
              </p:cNvGraphicFramePr>
              <p:nvPr/>
            </p:nvGraphicFramePr>
            <p:xfrm>
              <a:off x="528" y="3456"/>
              <a:ext cx="203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2" name="Equation" r:id="rId18" imgW="139680" imgH="164880" progId="Equation.3">
                      <p:embed/>
                    </p:oleObj>
                  </mc:Choice>
                  <mc:Fallback>
                    <p:oleObj name="Equation" r:id="rId18" imgW="139680" imgH="164880" progId="Equation.3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456"/>
                            <a:ext cx="203" cy="2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8" name="Text Box 40"/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2090" name="Text Box 42"/>
              <p:cNvSpPr txBox="1">
                <a:spLocks noChangeArrowheads="1"/>
              </p:cNvSpPr>
              <p:nvPr/>
            </p:nvSpPr>
            <p:spPr bwMode="auto">
              <a:xfrm>
                <a:off x="816" y="2784"/>
                <a:ext cx="15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Natural Frequency [rad/s]</a:t>
                </a:r>
              </a:p>
            </p:txBody>
          </p:sp>
          <p:sp>
            <p:nvSpPr>
              <p:cNvPr id="2092" name="Text Box 44"/>
              <p:cNvSpPr txBox="1">
                <a:spLocks noChangeArrowheads="1"/>
              </p:cNvSpPr>
              <p:nvPr/>
            </p:nvSpPr>
            <p:spPr bwMode="auto">
              <a:xfrm>
                <a:off x="816" y="3120"/>
                <a:ext cx="96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Damping ratio</a:t>
                </a:r>
              </a:p>
            </p:txBody>
          </p:sp>
          <p:sp>
            <p:nvSpPr>
              <p:cNvPr id="2093" name="Text Box 45"/>
              <p:cNvSpPr txBox="1">
                <a:spLocks noChangeArrowheads="1"/>
              </p:cNvSpPr>
              <p:nvPr/>
            </p:nvSpPr>
            <p:spPr bwMode="auto">
              <a:xfrm>
                <a:off x="816" y="3456"/>
                <a:ext cx="8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Period [sec]</a:t>
                </a:r>
              </a:p>
            </p:txBody>
          </p:sp>
          <p:graphicFrame>
            <p:nvGraphicFramePr>
              <p:cNvPr id="2094" name="Object 46"/>
              <p:cNvGraphicFramePr>
                <a:graphicFrameLocks noChangeAspect="1"/>
              </p:cNvGraphicFramePr>
              <p:nvPr/>
            </p:nvGraphicFramePr>
            <p:xfrm>
              <a:off x="528" y="3792"/>
              <a:ext cx="164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3" r:id="rId20" imgW="126725" imgH="177415" progId="Equation.3">
                      <p:embed/>
                    </p:oleObj>
                  </mc:Choice>
                  <mc:Fallback>
                    <p:oleObj r:id="rId20" imgW="126725" imgH="177415" progId="Equation.3">
                      <p:embed/>
                      <p:pic>
                        <p:nvPicPr>
                          <p:cNvPr id="0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792"/>
                            <a:ext cx="164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96" name="Text Box 48"/>
              <p:cNvSpPr txBox="1">
                <a:spLocks noChangeArrowheads="1"/>
              </p:cNvSpPr>
              <p:nvPr/>
            </p:nvSpPr>
            <p:spPr bwMode="auto">
              <a:xfrm>
                <a:off x="816" y="3792"/>
                <a:ext cx="8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Angle [rad]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2721429" y="0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Order Damped System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310873" y="6550223"/>
            <a:ext cx="183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US" sz="1400" dirty="0">
                <a:solidFill>
                  <a:srgbClr val="000000"/>
                </a:solidFill>
              </a:rPr>
              <a:t>Copyright Paul </a:t>
            </a:r>
            <a:r>
              <a:rPr lang="en-US" sz="1400" dirty="0" smtClean="0">
                <a:solidFill>
                  <a:srgbClr val="000000"/>
                </a:solidFill>
              </a:rPr>
              <a:t>Oh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09800" y="4465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DCP is a 2</a:t>
            </a:r>
            <a:r>
              <a:rPr lang="en-US" baseline="30000" dirty="0" smtClean="0">
                <a:latin typeface="Arial" charset="0"/>
              </a:rPr>
              <a:t>nd</a:t>
            </a:r>
            <a:r>
              <a:rPr lang="en-US" dirty="0" smtClean="0">
                <a:latin typeface="Arial" charset="0"/>
              </a:rPr>
              <a:t> order damped system</a:t>
            </a:r>
            <a:endParaRPr lang="en-US" dirty="0">
              <a:latin typeface="Arial" charset="0"/>
            </a:endParaRPr>
          </a:p>
        </p:txBody>
      </p:sp>
      <p:pic>
        <p:nvPicPr>
          <p:cNvPr id="4099" name="Picture 3" descr="N:\mem351\figures\simplePlankFbd010905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5117"/>
            <a:ext cx="3416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47" name="Group 51"/>
          <p:cNvGrpSpPr>
            <a:grpSpLocks/>
          </p:cNvGrpSpPr>
          <p:nvPr/>
        </p:nvGrpSpPr>
        <p:grpSpPr bwMode="auto">
          <a:xfrm>
            <a:off x="4495800" y="1000317"/>
            <a:ext cx="3200400" cy="990600"/>
            <a:chOff x="2832" y="624"/>
            <a:chExt cx="2016" cy="624"/>
          </a:xfrm>
        </p:grpSpPr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2832" y="624"/>
              <a:ext cx="2016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2953" y="680"/>
            <a:ext cx="1726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4" imgW="1333440" imgH="393480" progId="Equation.3">
                    <p:embed/>
                  </p:oleObj>
                </mc:Choice>
                <mc:Fallback>
                  <p:oleObj name="Equation" r:id="rId4" imgW="133344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3" y="680"/>
                          <a:ext cx="1726" cy="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514850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41" name="Group 45"/>
          <p:cNvGrpSpPr>
            <a:grpSpLocks/>
          </p:cNvGrpSpPr>
          <p:nvPr/>
        </p:nvGrpSpPr>
        <p:grpSpPr bwMode="auto">
          <a:xfrm>
            <a:off x="4267200" y="2829117"/>
            <a:ext cx="4495800" cy="2438400"/>
            <a:chOff x="2736" y="1344"/>
            <a:chExt cx="2832" cy="1536"/>
          </a:xfrm>
        </p:grpSpPr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2736" y="1344"/>
              <a:ext cx="2832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0" name="Group 44"/>
            <p:cNvGrpSpPr>
              <a:grpSpLocks/>
            </p:cNvGrpSpPr>
            <p:nvPr/>
          </p:nvGrpSpPr>
          <p:grpSpPr bwMode="auto">
            <a:xfrm>
              <a:off x="2784" y="1440"/>
              <a:ext cx="2688" cy="1342"/>
              <a:chOff x="2784" y="1440"/>
              <a:chExt cx="2688" cy="1342"/>
            </a:xfrm>
          </p:grpSpPr>
          <p:sp>
            <p:nvSpPr>
              <p:cNvPr id="4108" name="Rectangle 12"/>
              <p:cNvSpPr>
                <a:spLocks noChangeArrowheads="1" noTextEdit="1"/>
              </p:cNvSpPr>
              <p:nvPr/>
            </p:nvSpPr>
            <p:spPr bwMode="auto">
              <a:xfrm>
                <a:off x="3024" y="1680"/>
                <a:ext cx="316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28" name="Group 32"/>
              <p:cNvGrpSpPr>
                <a:grpSpLocks/>
              </p:cNvGrpSpPr>
              <p:nvPr/>
            </p:nvGrpSpPr>
            <p:grpSpPr bwMode="auto">
              <a:xfrm>
                <a:off x="2832" y="1440"/>
                <a:ext cx="1440" cy="240"/>
                <a:chOff x="2832" y="1440"/>
                <a:chExt cx="1440" cy="240"/>
              </a:xfrm>
            </p:grpSpPr>
            <p:graphicFrame>
              <p:nvGraphicFramePr>
                <p:cNvPr id="4107" name="Object 11"/>
                <p:cNvGraphicFramePr>
                  <a:graphicFrameLocks noChangeAspect="1"/>
                </p:cNvGraphicFramePr>
                <p:nvPr/>
              </p:nvGraphicFramePr>
              <p:xfrm>
                <a:off x="2832" y="1440"/>
                <a:ext cx="183" cy="2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37" r:id="rId6" imgW="139579" imgH="164957" progId="Equation.3">
                        <p:embed/>
                      </p:oleObj>
                    </mc:Choice>
                    <mc:Fallback>
                      <p:oleObj r:id="rId6" imgW="139579" imgH="164957" progId="Equation.3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1440"/>
                              <a:ext cx="183" cy="20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3168" y="1440"/>
                  <a:ext cx="1104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Bar length [m]</a:t>
                  </a:r>
                  <a:endParaRPr lang="en-US" sz="1800"/>
                </a:p>
              </p:txBody>
            </p:sp>
          </p:grpSp>
          <p:sp>
            <p:nvSpPr>
              <p:cNvPr id="4112" name="Rectangle 16"/>
              <p:cNvSpPr>
                <a:spLocks noChangeArrowheads="1" noTextEdit="1"/>
              </p:cNvSpPr>
              <p:nvPr/>
            </p:nvSpPr>
            <p:spPr bwMode="auto">
              <a:xfrm>
                <a:off x="3024" y="2009"/>
                <a:ext cx="316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/>
            </p:nvGrpSpPr>
            <p:grpSpPr bwMode="auto">
              <a:xfrm>
                <a:off x="2832" y="1680"/>
                <a:ext cx="2064" cy="247"/>
                <a:chOff x="2832" y="1680"/>
                <a:chExt cx="2064" cy="247"/>
              </a:xfrm>
            </p:grpSpPr>
            <p:graphicFrame>
              <p:nvGraphicFramePr>
                <p:cNvPr id="4105" name="Object 9"/>
                <p:cNvGraphicFramePr>
                  <a:graphicFrameLocks noChangeAspect="1"/>
                </p:cNvGraphicFramePr>
                <p:nvPr/>
              </p:nvGraphicFramePr>
              <p:xfrm>
                <a:off x="2832" y="1680"/>
                <a:ext cx="18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38" r:id="rId8" imgW="139579" imgH="177646" progId="Equation.3">
                        <p:embed/>
                      </p:oleObj>
                    </mc:Choice>
                    <mc:Fallback>
                      <p:oleObj r:id="rId8" imgW="139579" imgH="177646" progId="Equation.3">
                        <p:embed/>
                        <p:pic>
                          <p:nvPicPr>
                            <p:cNvPr id="0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1680"/>
                              <a:ext cx="18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3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8" y="1680"/>
                  <a:ext cx="1728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Pivot to CG distance [m]</a:t>
                  </a:r>
                  <a:endParaRPr lang="en-US" sz="1800"/>
                </a:p>
              </p:txBody>
            </p:sp>
          </p:grpSp>
          <p:grpSp>
            <p:nvGrpSpPr>
              <p:cNvPr id="4130" name="Group 34"/>
              <p:cNvGrpSpPr>
                <a:grpSpLocks/>
              </p:cNvGrpSpPr>
              <p:nvPr/>
            </p:nvGrpSpPr>
            <p:grpSpPr bwMode="auto">
              <a:xfrm>
                <a:off x="2784" y="1872"/>
                <a:ext cx="1968" cy="336"/>
                <a:chOff x="2784" y="2016"/>
                <a:chExt cx="1968" cy="336"/>
              </a:xfrm>
            </p:grpSpPr>
            <p:graphicFrame>
              <p:nvGraphicFramePr>
                <p:cNvPr id="4103" name="Object 7"/>
                <p:cNvGraphicFramePr>
                  <a:graphicFrameLocks noChangeAspect="1"/>
                </p:cNvGraphicFramePr>
                <p:nvPr/>
              </p:nvGraphicFramePr>
              <p:xfrm>
                <a:off x="2784" y="2016"/>
                <a:ext cx="336" cy="3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39" r:id="rId10" imgW="215619" imgH="215619" progId="Equation.3">
                        <p:embed/>
                      </p:oleObj>
                    </mc:Choice>
                    <mc:Fallback>
                      <p:oleObj r:id="rId10" imgW="215619" imgH="215619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84" y="2016"/>
                              <a:ext cx="336" cy="3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7" name="Rectangle 21"/>
                <p:cNvSpPr>
                  <a:spLocks noChangeArrowheads="1"/>
                </p:cNvSpPr>
                <p:nvPr/>
              </p:nvSpPr>
              <p:spPr bwMode="auto">
                <a:xfrm>
                  <a:off x="3168" y="2064"/>
                  <a:ext cx="1584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Mass of pendulum [kg]</a:t>
                  </a:r>
                  <a:endParaRPr lang="en-US" sz="1800"/>
                </a:p>
              </p:txBody>
            </p:sp>
          </p:grpSp>
          <p:grpSp>
            <p:nvGrpSpPr>
              <p:cNvPr id="4138" name="Group 42"/>
              <p:cNvGrpSpPr>
                <a:grpSpLocks/>
              </p:cNvGrpSpPr>
              <p:nvPr/>
            </p:nvGrpSpPr>
            <p:grpSpPr bwMode="auto">
              <a:xfrm>
                <a:off x="2832" y="2208"/>
                <a:ext cx="2052" cy="267"/>
                <a:chOff x="2832" y="2208"/>
                <a:chExt cx="2052" cy="267"/>
              </a:xfrm>
            </p:grpSpPr>
            <p:graphicFrame>
              <p:nvGraphicFramePr>
                <p:cNvPr id="4121" name="Object 25"/>
                <p:cNvGraphicFramePr>
                  <a:graphicFrameLocks noChangeAspect="1"/>
                </p:cNvGraphicFramePr>
                <p:nvPr/>
              </p:nvGraphicFramePr>
              <p:xfrm>
                <a:off x="2832" y="2208"/>
                <a:ext cx="189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40" r:id="rId12" imgW="139579" imgH="177646" progId="Equation.3">
                        <p:embed/>
                      </p:oleObj>
                    </mc:Choice>
                    <mc:Fallback>
                      <p:oleObj r:id="rId12" imgW="139579" imgH="177646" progId="Equation.3">
                        <p:embed/>
                        <p:pic>
                          <p:nvPicPr>
                            <p:cNvPr id="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208"/>
                              <a:ext cx="189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23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8" y="2208"/>
                  <a:ext cx="1248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sz="1800">
                      <a:latin typeface="Arial" charset="0"/>
                      <a:cs typeface="Arial" charset="0"/>
                    </a:rPr>
                    <a:t>Moment of Inertia </a:t>
                  </a:r>
                  <a:endParaRPr lang="en-US" sz="1800"/>
                </a:p>
              </p:txBody>
            </p:sp>
            <p:graphicFrame>
              <p:nvGraphicFramePr>
                <p:cNvPr id="4124" name="Object 28"/>
                <p:cNvGraphicFramePr>
                  <a:graphicFrameLocks noChangeAspect="1"/>
                </p:cNvGraphicFramePr>
                <p:nvPr/>
              </p:nvGraphicFramePr>
              <p:xfrm>
                <a:off x="4368" y="2208"/>
                <a:ext cx="516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41" name="Equation" r:id="rId14" imgW="545760" imgH="228600" progId="Equation.3">
                        <p:embed/>
                      </p:oleObj>
                    </mc:Choice>
                    <mc:Fallback>
                      <p:oleObj name="Equation" r:id="rId14" imgW="545760" imgH="228600" progId="Equation.3">
                        <p:embed/>
                        <p:pic>
                          <p:nvPicPr>
                            <p:cNvPr id="0" name="Object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68" y="2208"/>
                              <a:ext cx="516" cy="2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137" name="Group 41"/>
              <p:cNvGrpSpPr>
                <a:grpSpLocks/>
              </p:cNvGrpSpPr>
              <p:nvPr/>
            </p:nvGrpSpPr>
            <p:grpSpPr bwMode="auto">
              <a:xfrm>
                <a:off x="2832" y="2400"/>
                <a:ext cx="2640" cy="382"/>
                <a:chOff x="2832" y="2448"/>
                <a:chExt cx="2640" cy="382"/>
              </a:xfrm>
            </p:grpSpPr>
            <p:graphicFrame>
              <p:nvGraphicFramePr>
                <p:cNvPr id="4132" name="Object 36"/>
                <p:cNvGraphicFramePr>
                  <a:graphicFrameLocks noChangeAspect="1"/>
                </p:cNvGraphicFramePr>
                <p:nvPr/>
              </p:nvGraphicFramePr>
              <p:xfrm>
                <a:off x="2832" y="2544"/>
                <a:ext cx="192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42" r:id="rId16" imgW="114201" imgH="139579" progId="Equation.3">
                        <p:embed/>
                      </p:oleObj>
                    </mc:Choice>
                    <mc:Fallback>
                      <p:oleObj r:id="rId16" imgW="114201" imgH="139579" progId="Equation.3">
                        <p:embed/>
                        <p:pic>
                          <p:nvPicPr>
                            <p:cNvPr id="0" name="Object 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2544"/>
                              <a:ext cx="192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3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68" y="2544"/>
                  <a:ext cx="19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>
                      <a:latin typeface="Arial" charset="0"/>
                    </a:rPr>
                    <a:t>Viscous damping coefficient</a:t>
                  </a:r>
                </a:p>
              </p:txBody>
            </p:sp>
            <p:graphicFrame>
              <p:nvGraphicFramePr>
                <p:cNvPr id="4135" name="Object 39"/>
                <p:cNvGraphicFramePr>
                  <a:graphicFrameLocks noChangeAspect="1"/>
                </p:cNvGraphicFramePr>
                <p:nvPr/>
              </p:nvGraphicFramePr>
              <p:xfrm>
                <a:off x="5040" y="2448"/>
                <a:ext cx="432" cy="3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43" name="Equation" r:id="rId18" imgW="444240" imgH="393480" progId="Equation.3">
                        <p:embed/>
                      </p:oleObj>
                    </mc:Choice>
                    <mc:Fallback>
                      <p:oleObj name="Equation" r:id="rId18" imgW="444240" imgH="393480" progId="Equation.3">
                        <p:embed/>
                        <p:pic>
                          <p:nvPicPr>
                            <p:cNvPr id="0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40" y="2448"/>
                              <a:ext cx="432" cy="3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8153400" y="130511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(3)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495800" y="2143317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charset="0"/>
              </a:rPr>
              <a:t>Linearized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2</a:t>
            </a:r>
            <a:r>
              <a:rPr lang="en-US" sz="1600" baseline="30000">
                <a:solidFill>
                  <a:srgbClr val="FF0000"/>
                </a:solidFill>
                <a:latin typeface="Arial" charset="0"/>
              </a:rPr>
              <a:t>nd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order differential equation assumes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small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 angles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757" y="762000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 Equations of Motion</a:t>
            </a:r>
            <a:endParaRPr lang="en-US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7310873" y="6550223"/>
            <a:ext cx="183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US" sz="1400" dirty="0">
                <a:solidFill>
                  <a:srgbClr val="000000"/>
                </a:solidFill>
              </a:rPr>
              <a:t>Copyright Paul </a:t>
            </a:r>
            <a:r>
              <a:rPr lang="en-US" sz="1400" dirty="0" smtClean="0">
                <a:solidFill>
                  <a:srgbClr val="000000"/>
                </a:solidFill>
              </a:rPr>
              <a:t>Oh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47800" y="21771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System Identification by Matching Coefficients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Compare (1) and (3)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609600" y="1219200"/>
            <a:ext cx="3581400" cy="990600"/>
            <a:chOff x="384" y="1008"/>
            <a:chExt cx="2256" cy="624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384" y="1008"/>
              <a:ext cx="2256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480" y="1104"/>
            <a:ext cx="201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6" r:id="rId3" imgW="1320227" imgH="241195" progId="Equation.3">
                    <p:embed/>
                  </p:oleObj>
                </mc:Choice>
                <mc:Fallback>
                  <p:oleObj r:id="rId3" imgW="1320227" imgH="241195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104"/>
                          <a:ext cx="2016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4724400" y="1219200"/>
            <a:ext cx="3581400" cy="990600"/>
            <a:chOff x="2976" y="768"/>
            <a:chExt cx="2256" cy="624"/>
          </a:xfrm>
        </p:grpSpPr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976" y="768"/>
              <a:ext cx="2256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3194" y="777"/>
            <a:ext cx="1867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" name="Equation" r:id="rId5" imgW="1333440" imgH="393480" progId="Equation.3">
                    <p:embed/>
                  </p:oleObj>
                </mc:Choice>
                <mc:Fallback>
                  <p:oleObj name="Equation" r:id="rId5" imgW="1333440" imgH="393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777"/>
                          <a:ext cx="1867" cy="5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1000" y="2895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Yields: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105275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224338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137" name="Group 17"/>
          <p:cNvGrpSpPr>
            <a:grpSpLocks/>
          </p:cNvGrpSpPr>
          <p:nvPr/>
        </p:nvGrpSpPr>
        <p:grpSpPr bwMode="auto">
          <a:xfrm>
            <a:off x="3429000" y="2514600"/>
            <a:ext cx="4724400" cy="803275"/>
            <a:chOff x="2256" y="2016"/>
            <a:chExt cx="2976" cy="506"/>
          </a:xfrm>
        </p:grpSpPr>
        <p:graphicFrame>
          <p:nvGraphicFramePr>
            <p:cNvPr id="5131" name="Object 11"/>
            <p:cNvGraphicFramePr>
              <a:graphicFrameLocks noChangeAspect="1"/>
            </p:cNvGraphicFramePr>
            <p:nvPr/>
          </p:nvGraphicFramePr>
          <p:xfrm>
            <a:off x="2256" y="2016"/>
            <a:ext cx="1056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8" r:id="rId7" imgW="875920" imgH="444307" progId="Equation.3">
                    <p:embed/>
                  </p:oleObj>
                </mc:Choice>
                <mc:Fallback>
                  <p:oleObj r:id="rId7" imgW="875920" imgH="444307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016"/>
                          <a:ext cx="1056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4752" y="216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(4A)</a:t>
              </a:r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3581400" y="3352800"/>
            <a:ext cx="4572000" cy="476250"/>
            <a:chOff x="2352" y="2688"/>
            <a:chExt cx="2880" cy="300"/>
          </a:xfrm>
        </p:grpSpPr>
        <p:graphicFrame>
          <p:nvGraphicFramePr>
            <p:cNvPr id="5133" name="Object 13"/>
            <p:cNvGraphicFramePr>
              <a:graphicFrameLocks noChangeAspect="1"/>
            </p:cNvGraphicFramePr>
            <p:nvPr/>
          </p:nvGraphicFramePr>
          <p:xfrm>
            <a:off x="2352" y="2688"/>
            <a:ext cx="912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9" r:id="rId9" imgW="698500" imgH="228600" progId="Equation.3">
                    <p:embed/>
                  </p:oleObj>
                </mc:Choice>
                <mc:Fallback>
                  <p:oleObj r:id="rId9" imgW="698500" imgH="2286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688"/>
                          <a:ext cx="912" cy="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4752" y="268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(4B)</a:t>
              </a:r>
            </a:p>
          </p:txBody>
        </p:sp>
      </p:grp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81000" y="4800600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Now can create a model for simulation</a:t>
            </a:r>
          </a:p>
        </p:txBody>
      </p:sp>
      <p:pic>
        <p:nvPicPr>
          <p:cNvPr id="5140" name="Picture 20" descr="N:\mem351\mem351Winter2005\mem351Lab03\figures\workingModelScreenshot011705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4290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310873" y="6550223"/>
            <a:ext cx="1830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cs typeface="Arial" charset="0"/>
              </a:rPr>
              <a:t>© </a:t>
            </a:r>
            <a:r>
              <a:rPr lang="en-US" sz="1400" dirty="0">
                <a:solidFill>
                  <a:srgbClr val="000000"/>
                </a:solidFill>
              </a:rPr>
              <a:t>Copyright Paul </a:t>
            </a:r>
            <a:r>
              <a:rPr lang="en-US" sz="1400" dirty="0" smtClean="0">
                <a:solidFill>
                  <a:srgbClr val="000000"/>
                </a:solidFill>
              </a:rPr>
              <a:t>Oh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544</Words>
  <Application>Microsoft Office PowerPoint</Application>
  <PresentationFormat>On-screen Show (4:3)</PresentationFormat>
  <Paragraphs>64</Paragraphs>
  <Slides>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Default Design</vt:lpstr>
      <vt:lpstr>1_Default Design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28</cp:revision>
  <dcterms:created xsi:type="dcterms:W3CDTF">2005-01-17T21:14:09Z</dcterms:created>
  <dcterms:modified xsi:type="dcterms:W3CDTF">2018-12-20T00:04:22Z</dcterms:modified>
</cp:coreProperties>
</file>