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8" r:id="rId14"/>
    <p:sldId id="269" r:id="rId15"/>
    <p:sldId id="267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90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8599" autoAdjust="0"/>
  </p:normalViewPr>
  <p:slideViewPr>
    <p:cSldViewPr>
      <p:cViewPr>
        <p:scale>
          <a:sx n="91" d="100"/>
          <a:sy n="91" d="100"/>
        </p:scale>
        <p:origin x="-2316" y="-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11B4-1F6C-41C5-A2A5-21D235C8B912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7B77-BAE2-4F1D-A92A-9CCDB9EF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96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11B4-1F6C-41C5-A2A5-21D235C8B912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7B77-BAE2-4F1D-A92A-9CCDB9EF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13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11B4-1F6C-41C5-A2A5-21D235C8B912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7B77-BAE2-4F1D-A92A-9CCDB9EF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09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11B4-1F6C-41C5-A2A5-21D235C8B912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7B77-BAE2-4F1D-A92A-9CCDB9EF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746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11B4-1F6C-41C5-A2A5-21D235C8B912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7B77-BAE2-4F1D-A92A-9CCDB9EF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95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11B4-1F6C-41C5-A2A5-21D235C8B912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7B77-BAE2-4F1D-A92A-9CCDB9EF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11B4-1F6C-41C5-A2A5-21D235C8B912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7B77-BAE2-4F1D-A92A-9CCDB9EF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06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11B4-1F6C-41C5-A2A5-21D235C8B912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7B77-BAE2-4F1D-A92A-9CCDB9EF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0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11B4-1F6C-41C5-A2A5-21D235C8B912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7B77-BAE2-4F1D-A92A-9CCDB9EF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67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11B4-1F6C-41C5-A2A5-21D235C8B912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7B77-BAE2-4F1D-A92A-9CCDB9EF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262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11B4-1F6C-41C5-A2A5-21D235C8B912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17B77-BAE2-4F1D-A92A-9CCDB9EF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310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C11B4-1F6C-41C5-A2A5-21D235C8B912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17B77-BAE2-4F1D-A92A-9CCDB9EF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19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hyperlink" Target="https://www.hitechnic.com/cgi-bin/commerce.cgi?preadd=action&amp;key=NAA103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07214"/>
            <a:ext cx="310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Step A: Truss Sub-Assembly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464" y="715696"/>
            <a:ext cx="23441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Step A-1: Lower Truss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29386" y="1160456"/>
            <a:ext cx="4334933" cy="2438400"/>
            <a:chOff x="229386" y="1160456"/>
            <a:chExt cx="4334933" cy="2438400"/>
          </a:xfrm>
        </p:grpSpPr>
        <p:pic>
          <p:nvPicPr>
            <p:cNvPr id="1026" name="Picture 2" descr="M:\labviewCourseDevelopment\legoDcpBuildPlan\20181020_123729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386" y="1160456"/>
              <a:ext cx="4334933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916960" y="1210096"/>
              <a:ext cx="147989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2x 15-Beam </a:t>
              </a:r>
              <a:r>
                <a:rPr lang="en-US" sz="1200" dirty="0">
                  <a:latin typeface="Arial" pitchFamily="34" charset="0"/>
                  <a:cs typeface="Arial" pitchFamily="34" charset="0"/>
                </a:rPr>
                <a:t>32278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71779" y="1893390"/>
              <a:ext cx="82793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2x </a:t>
              </a:r>
            </a:p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7-Beam </a:t>
              </a:r>
              <a:r>
                <a:rPr lang="en-US" sz="1200" dirty="0">
                  <a:latin typeface="Arial" pitchFamily="34" charset="0"/>
                  <a:cs typeface="Arial" pitchFamily="34" charset="0"/>
                </a:rPr>
                <a:t>32524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42643" y="2913056"/>
              <a:ext cx="908028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4x Pin 3L with Stop Bush </a:t>
              </a:r>
              <a:r>
                <a:rPr lang="en-US" sz="1000" dirty="0">
                  <a:latin typeface="Arial" pitchFamily="34" charset="0"/>
                  <a:cs typeface="Arial" pitchFamily="34" charset="0"/>
                </a:rPr>
                <a:t>32054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2743200" y="2379656"/>
              <a:ext cx="228600" cy="1571"/>
            </a:xfrm>
            <a:prstGeom prst="straightConnector1">
              <a:avLst/>
            </a:prstGeom>
            <a:ln w="127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2678892" y="1739224"/>
              <a:ext cx="228600" cy="1571"/>
            </a:xfrm>
            <a:prstGeom prst="straightConnector1">
              <a:avLst/>
            </a:prstGeom>
            <a:ln w="127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3657600" y="2379655"/>
              <a:ext cx="304800" cy="1"/>
            </a:xfrm>
            <a:prstGeom prst="straightConnector1">
              <a:avLst/>
            </a:prstGeom>
            <a:ln w="127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3529866" y="1723543"/>
              <a:ext cx="304800" cy="1"/>
            </a:xfrm>
            <a:prstGeom prst="straightConnector1">
              <a:avLst/>
            </a:prstGeom>
            <a:ln w="127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733800" y="2455856"/>
              <a:ext cx="68800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4</a:t>
              </a:r>
              <a:r>
                <a:rPr lang="en-US" sz="1200" baseline="30000" dirty="0" smtClean="0">
                  <a:latin typeface="Arial" pitchFamily="34" charset="0"/>
                  <a:cs typeface="Arial" pitchFamily="34" charset="0"/>
                </a:rPr>
                <a:t>th</a:t>
              </a:r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 hole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87445" y="3641263"/>
            <a:ext cx="44188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Gather parts (left).  Insert two Pin 3L at each end of 7-Beam. Repeat with other 7-Beam.  Connect 7-Beams to 4</a:t>
            </a:r>
            <a:r>
              <a:rPr lang="en-US" sz="14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hole of 15-Beam.  Finished step (right)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648199" y="1160456"/>
            <a:ext cx="4340519" cy="2441542"/>
            <a:chOff x="4648199" y="1160456"/>
            <a:chExt cx="4340519" cy="2441542"/>
          </a:xfrm>
        </p:grpSpPr>
        <p:pic>
          <p:nvPicPr>
            <p:cNvPr id="1027" name="Picture 3" descr="M:\labviewCourseDevelopment\legoDcpBuildPlan\20181020_12411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199" y="1160456"/>
              <a:ext cx="4340519" cy="2441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4698432" y="1312856"/>
              <a:ext cx="149547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x 11-Beam </a:t>
              </a:r>
              <a:r>
                <a:rPr lang="en-US" sz="1200" dirty="0">
                  <a:latin typeface="Arial" pitchFamily="34" charset="0"/>
                  <a:cs typeface="Arial" pitchFamily="34" charset="0"/>
                </a:rPr>
                <a:t>32525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98432" y="2989256"/>
              <a:ext cx="124104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4x 3-Axle </a:t>
              </a:r>
              <a:r>
                <a:rPr lang="en-US" sz="1200" dirty="0">
                  <a:latin typeface="Arial" pitchFamily="34" charset="0"/>
                  <a:cs typeface="Arial" pitchFamily="34" charset="0"/>
                </a:rPr>
                <a:t>4519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634217" y="3641263"/>
            <a:ext cx="44188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Gather parts (left).  Insert a 3-Axle in each Pin 3L’s Stop Bush.  Lay 11-Beam diagonally across 3-Axles.  Finished step (right)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M:\labviewCourseDevelopment\legoDcpBuildPlan\20181020_1241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98" y="4379927"/>
            <a:ext cx="4278718" cy="240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580625" y="5213984"/>
            <a:ext cx="2214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Close-up of Finished step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740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M:\labviewCourseDevelopment\legoDcpBuildPlan\20181020_1455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20" y="451694"/>
            <a:ext cx="4209255" cy="236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8221" y="76200"/>
            <a:ext cx="35159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Step A-5: Upper Truss Connection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6202" y="1524000"/>
            <a:ext cx="990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cs typeface="Arial" pitchFamily="34" charset="0"/>
              </a:rPr>
              <a:t>4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x 5-Beam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32316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1313930"/>
            <a:ext cx="66998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16x Friction Pin 2780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8884" y="1247775"/>
            <a:ext cx="99060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Lower-to-Middle Truss Connection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7650" y="514410"/>
            <a:ext cx="60206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Upper Truss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828" y="2845757"/>
            <a:ext cx="43909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Gather Lower-to-Middle  Truss Connection (Step A-4).  Bottom assembly: Goal is to connect Upper Truss (Step A-3) to the Lower-to-Middle Truss Connection.  Note: Red arrows show diagonal orientation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36684" y="2809876"/>
            <a:ext cx="43909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Insert 8 Friction Pins (red arrows) and use 5-Beam to attach Upper Truss to the Lower-to-Middle Truss Connection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4648200" y="442170"/>
            <a:ext cx="4209256" cy="2367706"/>
            <a:chOff x="4648200" y="442170"/>
            <a:chExt cx="4209256" cy="2367706"/>
          </a:xfrm>
        </p:grpSpPr>
        <p:pic>
          <p:nvPicPr>
            <p:cNvPr id="6" name="Picture 2" descr="M:\labviewCourseDevelopment\legoDcpBuildPlan\20181020_14573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442170"/>
              <a:ext cx="4209256" cy="2367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Straight Arrow Connector 13"/>
            <p:cNvCxnSpPr/>
            <p:nvPr/>
          </p:nvCxnSpPr>
          <p:spPr>
            <a:xfrm flipV="1">
              <a:off x="6887551" y="1543230"/>
              <a:ext cx="0" cy="319716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6629400" y="1572435"/>
              <a:ext cx="0" cy="319716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6515793" y="1581856"/>
              <a:ext cx="0" cy="319716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6400800" y="1581856"/>
              <a:ext cx="0" cy="319716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6862095" y="1174023"/>
              <a:ext cx="0" cy="159858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6641254" y="1174023"/>
              <a:ext cx="0" cy="159858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6526262" y="1174023"/>
              <a:ext cx="0" cy="159858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6415980" y="1173469"/>
              <a:ext cx="0" cy="159858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Arrow Connector 22"/>
          <p:cNvCxnSpPr/>
          <p:nvPr/>
        </p:nvCxnSpPr>
        <p:spPr>
          <a:xfrm flipV="1">
            <a:off x="947218" y="2449749"/>
            <a:ext cx="320620" cy="319716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2334456" y="2467787"/>
            <a:ext cx="256162" cy="24360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17798" y="6214552"/>
            <a:ext cx="4390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Flip over.  Insert 4 friction pins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86302" y="3857017"/>
            <a:ext cx="4191173" cy="2357535"/>
            <a:chOff x="186302" y="3857017"/>
            <a:chExt cx="4191173" cy="2357535"/>
          </a:xfrm>
        </p:grpSpPr>
        <p:pic>
          <p:nvPicPr>
            <p:cNvPr id="27" name="Picture 3" descr="M:\labviewCourseDevelopment\legoDcpBuildPlan\20181020_145828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302" y="3857017"/>
              <a:ext cx="4191173" cy="2357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9" name="Straight Arrow Connector 28"/>
            <p:cNvCxnSpPr/>
            <p:nvPr/>
          </p:nvCxnSpPr>
          <p:spPr>
            <a:xfrm flipV="1">
              <a:off x="2667000" y="5105400"/>
              <a:ext cx="0" cy="319716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2352290" y="5114479"/>
              <a:ext cx="0" cy="319716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2209800" y="5114479"/>
              <a:ext cx="0" cy="319716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2057400" y="5119991"/>
              <a:ext cx="0" cy="319716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4661170" y="6245289"/>
            <a:ext cx="4390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Connect 5-Beam.  Flip over.  Insert remaining 4 friction pins.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648200" y="3857017"/>
            <a:ext cx="4191172" cy="2357535"/>
            <a:chOff x="4648200" y="3857017"/>
            <a:chExt cx="4191172" cy="2357535"/>
          </a:xfrm>
        </p:grpSpPr>
        <p:pic>
          <p:nvPicPr>
            <p:cNvPr id="34" name="Picture 4" descr="M:\labviewCourseDevelopment\legoDcpBuildPlan\20181020_145928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3857017"/>
              <a:ext cx="4191172" cy="2357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6" name="Straight Arrow Connector 35"/>
            <p:cNvCxnSpPr/>
            <p:nvPr/>
          </p:nvCxnSpPr>
          <p:spPr>
            <a:xfrm flipV="1">
              <a:off x="6639310" y="5387827"/>
              <a:ext cx="0" cy="319716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6515793" y="5387827"/>
              <a:ext cx="0" cy="319716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6386391" y="5379721"/>
              <a:ext cx="0" cy="319716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6029710" y="5402418"/>
              <a:ext cx="0" cy="319716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H="1" flipV="1">
              <a:off x="6652785" y="4856147"/>
              <a:ext cx="814815" cy="851396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7543800" y="5589439"/>
              <a:ext cx="9906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5-Beam attached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5784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 descr="M:\labviewCourseDevelopment\legoDcpBuildPlan\20181020_1703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891" y="732085"/>
            <a:ext cx="4561706" cy="256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7887" y="393531"/>
            <a:ext cx="2377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Step B-1: Angle Mount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0907" y="732085"/>
            <a:ext cx="4545859" cy="2557046"/>
            <a:chOff x="199025" y="414754"/>
            <a:chExt cx="4545859" cy="2557046"/>
          </a:xfrm>
        </p:grpSpPr>
        <p:pic>
          <p:nvPicPr>
            <p:cNvPr id="11270" name="Picture 6" descr="M:\labviewCourseDevelopment\legoDcpBuildPlan\20181020_170018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025" y="414754"/>
              <a:ext cx="4545859" cy="25570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4038600" y="2209056"/>
              <a:ext cx="609600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8x Friction Pin 2780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57400" y="914400"/>
              <a:ext cx="22860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Completed 3-stage Truss (Step A-5)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24200" y="2286000"/>
              <a:ext cx="838199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2x Axle Pin 43093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62200" y="2282216"/>
              <a:ext cx="69552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2x Long Pin 6558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89385" y="2278115"/>
              <a:ext cx="609600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2x 3x5 Liftarm 32526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9600" y="2278115"/>
              <a:ext cx="990600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2x 1x2 Beam Pin and Axle Hole  60483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5713" y="533400"/>
              <a:ext cx="1294488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2x 7-Beam </a:t>
              </a:r>
              <a:r>
                <a:rPr lang="en-US" sz="1000" dirty="0">
                  <a:latin typeface="Arial" pitchFamily="34" charset="0"/>
                  <a:cs typeface="Arial" pitchFamily="34" charset="0"/>
                </a:rPr>
                <a:t>32524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5711" y="813488"/>
              <a:ext cx="1294489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1x 4 Pin 3L Connector 48989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28687" y="3298045"/>
            <a:ext cx="4527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Gather Parts and the Completed Truss (from Step A-5)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56291" y="3298045"/>
            <a:ext cx="44093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Hi Technic Angle Sensor </a:t>
            </a:r>
            <a:r>
              <a:rPr lang="en-US" sz="1400" dirty="0" smtClean="0">
                <a:latin typeface="Arial" pitchFamily="34" charset="0"/>
                <a:cs typeface="Arial" pitchFamily="34" charset="0"/>
                <a:hlinkClick r:id="rId4"/>
              </a:rPr>
              <a:t>https://www.hitechnic.com/cgi-bin/commerce.cgi?preadd=action&amp;key=NAA1030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400" dirty="0"/>
          </a:p>
        </p:txBody>
      </p:sp>
      <p:pic>
        <p:nvPicPr>
          <p:cNvPr id="11272" name="Picture 8" descr="M:\labviewCourseDevelopment\legoDcpBuildPlan\20181020_1704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16" y="4068415"/>
            <a:ext cx="3646081" cy="205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8362" y="34680"/>
            <a:ext cx="3903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Step B: Angle Sensor Sub-assembly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9482" y="6119336"/>
            <a:ext cx="43744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Insert Long Pin in Angle Sensor Mount.  Attach 1x2 Beam Pin and Axle.  Attach Axle Pin into 1x2 Beam Pin and Axle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1689157" y="5638800"/>
            <a:ext cx="256162" cy="24360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965938" y="5759297"/>
            <a:ext cx="83819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Long Pin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784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M:\labviewCourseDevelopment\legoDcpBuildPlan\20181020_1709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798"/>
            <a:ext cx="4343401" cy="244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M:\labviewCourseDevelopment\legoDcpBuildPlan\20181020_171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66" y="304799"/>
            <a:ext cx="4343400" cy="244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9482" y="2780823"/>
            <a:ext cx="437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Flip-over sensor to attach remaining 1x2 Beam Hole and Axle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01857" y="2780823"/>
            <a:ext cx="437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Insert Long Pin in Angle Sensor.  Attach 4 Pin 3L into 3x5 Liftarm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7086600" y="1526380"/>
            <a:ext cx="256162" cy="24360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205156" y="1885890"/>
            <a:ext cx="53339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Long Pin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5" name="Picture 3" descr="M:\labviewCourseDevelopment\legoDcpBuildPlan\20181020_1710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37" y="3581400"/>
            <a:ext cx="4255526" cy="239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M:\labviewCourseDevelopment\legoDcpBuildPlan\20181020_1710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816" y="3581400"/>
            <a:ext cx="4255525" cy="239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96338" y="6096000"/>
            <a:ext cx="4255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Attach 3x5 Liftarm onto pins and flip-over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73282" y="6118026"/>
            <a:ext cx="4255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Attach remaining 3x5 Liftarm onto pins</a:t>
            </a:r>
          </a:p>
        </p:txBody>
      </p:sp>
    </p:spTree>
    <p:extLst>
      <p:ext uri="{BB962C8B-B14F-4D97-AF65-F5344CB8AC3E}">
        <p14:creationId xmlns:p14="http://schemas.microsoft.com/office/powerpoint/2010/main" val="4121849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M:\labviewCourseDevelopment\legoDcpBuildPlan\20181020_171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229100" cy="237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76800" y="1068432"/>
            <a:ext cx="344203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Completed Angle Sensor Mount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849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887" y="213389"/>
            <a:ext cx="37676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Step B-2: Angle-to-Truss Connection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M:\labviewCourseDevelopment\legoDcpBuildPlan\20181020_1712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1"/>
            <a:ext cx="4343400" cy="244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M:\labviewCourseDevelopment\legoDcpBuildPlan\20181020_1713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85801"/>
            <a:ext cx="433493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7591" y="3128963"/>
            <a:ext cx="43744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Gather 4 Friction Pins and 1 7-Beam from Step B-1, the Angle Sensor Mount from Step B-1, and Truss Sub-Assembly from Step A-5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04661" y="3158015"/>
            <a:ext cx="437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Insert 2 Friction Pins at the ends of one of the 7-Beams. Insert 2 Friction Pins on the Sensor Mount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7086600" y="1526380"/>
            <a:ext cx="304800" cy="121804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6891865" y="1846480"/>
            <a:ext cx="304800" cy="121804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M:\labviewCourseDevelopment\legoDcpBuildPlan\20181020_1658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67627"/>
            <a:ext cx="4367952" cy="245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28600" y="6334780"/>
            <a:ext cx="437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Attach 7-Beam to Sensor Mount.  Then, Attach to the Truss Sub-Assembly</a:t>
            </a:r>
          </a:p>
        </p:txBody>
      </p:sp>
      <p:pic>
        <p:nvPicPr>
          <p:cNvPr id="12" name="Picture 4" descr="M:\labviewCourseDevelopment\legoDcpBuildPlan\20181020_1658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3867626"/>
            <a:ext cx="4367950" cy="245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899396" y="6324600"/>
            <a:ext cx="4159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Repeat for other 7-Beam</a:t>
            </a:r>
          </a:p>
        </p:txBody>
      </p:sp>
    </p:spTree>
    <p:extLst>
      <p:ext uri="{BB962C8B-B14F-4D97-AF65-F5344CB8AC3E}">
        <p14:creationId xmlns:p14="http://schemas.microsoft.com/office/powerpoint/2010/main" val="4121849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M:\labviewCourseDevelopment\legoDcpBuildPlan\done\20181020_1659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28600"/>
            <a:ext cx="487679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10200" y="1277034"/>
            <a:ext cx="335280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Completed Angle Sensor to Truss Sub-Assembly</a:t>
            </a:r>
          </a:p>
        </p:txBody>
      </p:sp>
    </p:spTree>
    <p:extLst>
      <p:ext uri="{BB962C8B-B14F-4D97-AF65-F5344CB8AC3E}">
        <p14:creationId xmlns:p14="http://schemas.microsoft.com/office/powerpoint/2010/main" val="1525784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362" y="34680"/>
            <a:ext cx="4775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Step C: Pendulum and Wiring Sub-Assembly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N:\labviewCourseDevelopment\legoDcpBuildPlan\dcpBuildPlanPhotos102518\20181024_1935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787" y="828676"/>
            <a:ext cx="433493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7887" y="393531"/>
            <a:ext cx="2133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Step C-1: Pendulum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N:\labviewCourseDevelopment\legoDcpBuildPlan\dcpBuildPlanPhotos102518\20181024_1935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87" y="3815230"/>
            <a:ext cx="43180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25987" y="838200"/>
            <a:ext cx="4318000" cy="2428875"/>
            <a:chOff x="125987" y="838200"/>
            <a:chExt cx="4318000" cy="2428875"/>
          </a:xfrm>
        </p:grpSpPr>
        <p:pic>
          <p:nvPicPr>
            <p:cNvPr id="1026" name="Picture 2" descr="N:\labviewCourseDevelopment\legoDcpBuildPlan\dcpBuildPlanPhotos102518\20181024_193408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87" y="838200"/>
              <a:ext cx="4318000" cy="2428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637743" y="914400"/>
              <a:ext cx="1294488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x Axle-32 50450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4800" y="1952566"/>
              <a:ext cx="8382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x Friction Pin 2780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19200" y="1952566"/>
              <a:ext cx="69552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1x Long Pin 6558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657600" y="1017319"/>
              <a:ext cx="695528" cy="86177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3x Pin and Axle Liftarm 1x2</a:t>
              </a:r>
            </a:p>
            <a:p>
              <a:pPr algn="ctr"/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60483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43030" y="1954326"/>
              <a:ext cx="133849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x Ribbed Hose 12L 7mm 78c12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9365" y="3292010"/>
            <a:ext cx="4131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Gather parts (top) to form wire assembly (bottom)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81578" y="3292010"/>
            <a:ext cx="4486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Slide Pin-Axle Liftarm onto Axle-32.  Insert Long Pin into Pin-Axle Liftarm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362" y="6244105"/>
            <a:ext cx="4274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Attach Ribbed Hoses to Long Pin.  Attach Friction Pin to end of one of the Ribbed Hoses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N:\labviewCourseDevelopment\legoDcpBuildPlan\dcpBuildPlanPhotos102518\20181024_1936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787" y="3815230"/>
            <a:ext cx="43180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581578" y="6267730"/>
            <a:ext cx="4274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Repeat by inserting remaining Friction Pin into end of other Ribbed Hose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775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:\labviewCourseDevelopment\legoDcpBuildPlan\dcpBuildPlanPhotos102518\20181024_1937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304800"/>
            <a:ext cx="4343402" cy="244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2781778"/>
            <a:ext cx="42747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Slide Pin-Axle Liftarm onto Axle-32 and connect to Friction Pin.  Repeat for other end.  Hoses should be aligned with Axle-32 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2781778"/>
            <a:ext cx="4274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Gather Parts for Motor Mount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648200" y="304799"/>
            <a:ext cx="4343400" cy="2443163"/>
            <a:chOff x="4648200" y="304799"/>
            <a:chExt cx="4343400" cy="2443163"/>
          </a:xfrm>
        </p:grpSpPr>
        <p:pic>
          <p:nvPicPr>
            <p:cNvPr id="2051" name="Picture 3" descr="N:\labviewCourseDevelopment\legoDcpBuildPlan\dcpBuildPlanPhotos102518\20181024_19393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304799"/>
              <a:ext cx="4343400" cy="2443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724400" y="2286000"/>
              <a:ext cx="159067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1x Rubber Double Axle Connector 45590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610225" y="1526380"/>
              <a:ext cx="11811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1x Pole Reverser Handle 6553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970466" y="1578114"/>
              <a:ext cx="952500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1x Axle Connector with Axle Hole 32039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553200" y="2428935"/>
              <a:ext cx="10668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1x Axle-6 3706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052" name="Picture 4" descr="N:\labviewCourseDevelopment\legoDcpBuildPlan\dcpBuildPlanPhotos102518\20181024_1940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81400"/>
            <a:ext cx="4343403" cy="244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52400" y="6020757"/>
            <a:ext cx="4274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Note orientation (Ribbed Hoses on top).  Slide Axle Connector with Axle Hole onto Axle-32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Picture 5" descr="N:\labviewCourseDevelopment\legoDcpBuildPlan\dcpBuildPlanPhotos102518\20181024_1940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3609975"/>
            <a:ext cx="4285835" cy="241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630693" y="6053442"/>
            <a:ext cx="4274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Close-up (Note the 90-deg orientation of Part 32039 (Axle Connector with Axle Hole) with Ribbed Hose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927143" y="4388098"/>
            <a:ext cx="473657" cy="42726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876800" y="3893906"/>
            <a:ext cx="9525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At a later step, the Axle-6 will connect pendulum to Angle Sensor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272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:\labviewCourseDevelopment\legoDcpBuildPlan\dcpBuildPlanPhotos102518\20181024_1941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433493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N:\labviewCourseDevelopment\legoDcpBuildPlan\dcpBuildPlanPhotos102518\20181024_1941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133" y="381000"/>
            <a:ext cx="433493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025" y="2971800"/>
            <a:ext cx="42747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Insert Part 45590 (Rubber Double Axle Connector) onto Part 6553 (Pole Reverser Handle).  Slide result onto Axle-32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65133" y="2971800"/>
            <a:ext cx="4274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Close-up 1.  Note orientation.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 descr="N:\labviewCourseDevelopment\legoDcpBuildPlan\dcpBuildPlanPhotos102518\20181024_1941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3810000"/>
            <a:ext cx="433493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0025" y="6324600"/>
            <a:ext cx="4274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Close-up 2.  Note orientation.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5132" y="6346627"/>
            <a:ext cx="4274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Close-up 3.  Note orientation.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665132" y="3810000"/>
            <a:ext cx="4334933" cy="2438400"/>
            <a:chOff x="4665132" y="3810000"/>
            <a:chExt cx="4334933" cy="2438400"/>
          </a:xfrm>
        </p:grpSpPr>
        <p:pic>
          <p:nvPicPr>
            <p:cNvPr id="3077" name="Picture 5" descr="N:\labviewCourseDevelopment\legoDcpBuildPlan\dcpBuildPlanPhotos102518\20181024_194206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5132" y="3810000"/>
              <a:ext cx="4334933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Arrow Connector 9"/>
            <p:cNvCxnSpPr/>
            <p:nvPr/>
          </p:nvCxnSpPr>
          <p:spPr>
            <a:xfrm flipH="1" flipV="1">
              <a:off x="7467601" y="5181600"/>
              <a:ext cx="407406" cy="425698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7977873" y="5176411"/>
              <a:ext cx="952500" cy="86177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At a later step, motorized prop will insert here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9138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:\labviewCourseDevelopment\legoDcpBuildPlan\dcpBuildPlanPhotos102518\20181024_1942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2672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N:\labviewCourseDevelopment\legoDcpBuildPlan\dcpBuildPlanPhotos102518\20181024_1942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33" y="3505200"/>
            <a:ext cx="4233333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1034" y="2819400"/>
            <a:ext cx="4274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Insert Axle-6 into Part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32039 (Axle Connector with Axle Hole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).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816" y="6010275"/>
            <a:ext cx="4274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Close-up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81600" y="1277034"/>
            <a:ext cx="3352800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Completed Pendulum</a:t>
            </a:r>
          </a:p>
        </p:txBody>
      </p:sp>
    </p:spTree>
    <p:extLst>
      <p:ext uri="{BB962C8B-B14F-4D97-AF65-F5344CB8AC3E}">
        <p14:creationId xmlns:p14="http://schemas.microsoft.com/office/powerpoint/2010/main" val="1989138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M:\labviewCourseDevelopment\legoDcpBuildPlan\20181020_1244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800"/>
            <a:ext cx="4191001" cy="235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228600" y="304800"/>
            <a:ext cx="4199466" cy="2362200"/>
            <a:chOff x="228600" y="304800"/>
            <a:chExt cx="4199466" cy="2362200"/>
          </a:xfrm>
        </p:grpSpPr>
        <p:pic>
          <p:nvPicPr>
            <p:cNvPr id="2050" name="Picture 2" descr="M:\labviewCourseDevelopment\legoDcpBuildPlan\20181020_12442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04800"/>
              <a:ext cx="4199466" cy="2362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04800" y="2283139"/>
              <a:ext cx="152133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2x 7-Beam </a:t>
              </a:r>
              <a:r>
                <a:rPr lang="en-US" sz="1200" dirty="0">
                  <a:latin typeface="Arial" pitchFamily="34" charset="0"/>
                  <a:cs typeface="Arial" pitchFamily="34" charset="0"/>
                </a:rPr>
                <a:t>32524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3400" y="533400"/>
              <a:ext cx="908028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4x Pin 3L with Stop Bush </a:t>
              </a:r>
              <a:r>
                <a:rPr lang="en-US" sz="1000" dirty="0">
                  <a:latin typeface="Arial" pitchFamily="34" charset="0"/>
                  <a:cs typeface="Arial" pitchFamily="34" charset="0"/>
                </a:rPr>
                <a:t>32054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28600" y="2743200"/>
            <a:ext cx="41994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Gather parts (left). Insert each Pin 3L Stop Bush over the 3-Axle.  Connect 7-Beam over each Pin 3L. Finished step (right)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87660" y="2716572"/>
            <a:ext cx="22637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Close-up of Finished step </a:t>
            </a:r>
            <a:endParaRPr lang="en-US" sz="14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228600" y="3581400"/>
            <a:ext cx="4199465" cy="2362200"/>
            <a:chOff x="228600" y="3581400"/>
            <a:chExt cx="4199465" cy="2362200"/>
          </a:xfrm>
        </p:grpSpPr>
        <p:pic>
          <p:nvPicPr>
            <p:cNvPr id="2052" name="Picture 4" descr="M:\labviewCourseDevelopment\legoDcpBuildPlan\20181020_13021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581400"/>
              <a:ext cx="4199465" cy="2362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176068" y="3672453"/>
              <a:ext cx="147989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2x 15-Beam </a:t>
              </a:r>
              <a:r>
                <a:rPr lang="en-US" sz="1200" dirty="0">
                  <a:latin typeface="Arial" pitchFamily="34" charset="0"/>
                  <a:cs typeface="Arial" pitchFamily="34" charset="0"/>
                </a:rPr>
                <a:t>32278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4800" y="4300835"/>
              <a:ext cx="9906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 pitchFamily="34" charset="0"/>
                  <a:cs typeface="Arial" pitchFamily="34" charset="0"/>
                </a:rPr>
                <a:t>4</a:t>
              </a:r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x 5-Beam </a:t>
              </a:r>
              <a:r>
                <a:rPr lang="en-US" sz="1200" dirty="0">
                  <a:latin typeface="Arial" pitchFamily="34" charset="0"/>
                  <a:cs typeface="Arial" pitchFamily="34" charset="0"/>
                </a:rPr>
                <a:t>32316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65466" y="5495677"/>
              <a:ext cx="171768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8x Friction Pin 2780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28599" y="6019800"/>
            <a:ext cx="41994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Gather parts (left). Connect 15-Beams over Pin 3L.  Connect 5-Beam to 15-Beam with Friction Pins Finished step (right)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2" descr="M:\labviewCourseDevelopment\legoDcpBuildPlan\20181020_1304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660" y="3581400"/>
            <a:ext cx="4203941" cy="236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Straight Arrow Connector 34"/>
          <p:cNvCxnSpPr/>
          <p:nvPr/>
        </p:nvCxnSpPr>
        <p:spPr>
          <a:xfrm>
            <a:off x="6144940" y="4701362"/>
            <a:ext cx="120301" cy="169695"/>
          </a:xfrm>
          <a:prstGeom prst="straightConnector1">
            <a:avLst/>
          </a:prstGeom>
          <a:ln w="127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904339" y="4817895"/>
            <a:ext cx="120301" cy="169695"/>
          </a:xfrm>
          <a:prstGeom prst="straightConnector1">
            <a:avLst/>
          </a:prstGeom>
          <a:ln w="127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787660" y="6019800"/>
            <a:ext cx="41994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Close-up: Red arrows show where Friction Pins are inserted into 15-Beam and 5-Beam.  The remaining 6 Friction Pins are also seen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784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886" y="152400"/>
            <a:ext cx="4737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Step C-2: Mounting Pendulum to Angle Sensor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N:\labviewCourseDevelopment\legoDcpBuildPlan\dcpBuildPlanPhotos102518\20181024_1942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609600"/>
            <a:ext cx="4470401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936" y="3166352"/>
            <a:ext cx="42747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Gather Pendulum(from Step C-1)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and Angle Sensor to Truss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Sub-Assembly (from Step B-2).  Note Red Arrow location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 descr="N:\labviewCourseDevelopment\legoDcpBuildPlan\dcpBuildPlanPhotos102518\20181024_1944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95724" y="1743076"/>
            <a:ext cx="5181601" cy="291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571500" y="1933575"/>
            <a:ext cx="0" cy="42569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943600" y="1066800"/>
            <a:ext cx="457200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29199" y="5943600"/>
            <a:ext cx="3048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Red Arrow shows where Pendulum attached to Angle Sensor via Axle-6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138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:\labviewCourseDevelopment\legoDcpBuildPlan\dcpBuildPlanPhotos102518\20181024_1944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64408" y="1345407"/>
            <a:ext cx="5105401" cy="287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N:\labviewCourseDevelopment\legoDcpBuildPlan\dcpBuildPlanPhotos102518\20181024_1944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07393" y="1345407"/>
            <a:ext cx="5105404" cy="287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N:\labviewCourseDevelopment\legoDcpBuildPlan\dcpBuildPlanPhotos102518\20181024_1945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79193" y="1345407"/>
            <a:ext cx="5105402" cy="287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348" y="5410200"/>
            <a:ext cx="28908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Close-up 1: Red Arrow shows Axle-6 inserted into Angle Sensor.  Axle-6 connects Pendulum to Angle Sensor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905000" y="1685925"/>
            <a:ext cx="441931" cy="3048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105151" y="5421331"/>
            <a:ext cx="28908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Close-up 2: Note orientation of Motor Mount at the end of the Pendulum.  Red Arrow is the direction Pendulum will swing when powered by a motorized propeller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550570" y="3505200"/>
            <a:ext cx="441931" cy="3048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995990" y="5436332"/>
            <a:ext cx="28908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Close-up 3: Same as Close-up but face-on perspective.  Red Arrow is the direction Pendulum will swing when powered by a motorized propeller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553200" y="3800475"/>
            <a:ext cx="518132" cy="9525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138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:\labviewCourseDevelopment\legoDcpBuildPlan\dcpBuildPlanPhotos102518\20181024_1945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46919" y="1280319"/>
            <a:ext cx="5156200" cy="290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N:\labviewCourseDevelopment\legoDcpBuildPlan\dcpBuildPlanPhotos102518\20181024_1945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79134" y="1287991"/>
            <a:ext cx="5147732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591300" y="2438400"/>
            <a:ext cx="2171700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Completed Pendulum mounted to Angle Sensor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0999" y="5410200"/>
            <a:ext cx="28908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Perspective 1: When motorized propeller is mounted on Pendulum, Red Arrow shows that Pendulum will swing toward wall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5440382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Perspective 2: When motorized propeller is mounted on Pendulum, Red Arrow shows that Pendulum will swing away from wall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1143000" y="3867149"/>
            <a:ext cx="121934" cy="6096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772080" y="4171949"/>
            <a:ext cx="243868" cy="523875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1380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362" y="34680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Step D: Base Sub-Assembly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N:\labviewCourseDevelopment\legoDcpBuildPlan\dcpBuildPlanPhotos102518\20181025_0942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533401"/>
            <a:ext cx="4343400" cy="244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N:\labviewCourseDevelopment\legoDcpBuildPlan\dcpBuildPlanPhotos102518\20181025_0942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542927"/>
            <a:ext cx="4326468" cy="243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2989831"/>
            <a:ext cx="4131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Gather parts: Note orientation of Brick (LCD on top)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514600"/>
            <a:ext cx="838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7x Friction Pin 2780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5569" y="933097"/>
            <a:ext cx="151836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1x Beam-3 32523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1x Beam-7 32524</a:t>
            </a:r>
            <a:endParaRPr lang="en-US" sz="1200" dirty="0"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1x Beam=15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32278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05348" y="2989831"/>
            <a:ext cx="4131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Insert 5 Friction Pins at the bottom of the Brick (Red Arrows)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334000" y="2043157"/>
            <a:ext cx="152400" cy="409545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638800" y="2014611"/>
            <a:ext cx="152400" cy="409545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943600" y="2028913"/>
            <a:ext cx="152400" cy="409545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096000" y="2043156"/>
            <a:ext cx="152400" cy="409545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229350" y="2014610"/>
            <a:ext cx="152400" cy="409545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Picture 4" descr="N:\labviewCourseDevelopment\legoDcpBuildPlan\dcpBuildPlanPhotos102518\20181025_0943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1" y="3657600"/>
            <a:ext cx="4267199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52399" y="6057900"/>
            <a:ext cx="41316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Attach Beam-3 and Beam-15 to Brick.  NB: Red Arrow shows there is no space between the two Beams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588121" y="5319699"/>
            <a:ext cx="76200" cy="409544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7" name="Picture 5" descr="N:\labviewCourseDevelopment\legoDcpBuildPlan\dcpBuildPlanPhotos102518\20181025_0943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48" y="3657600"/>
            <a:ext cx="42672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Arrow Connector 21"/>
          <p:cNvCxnSpPr/>
          <p:nvPr/>
        </p:nvCxnSpPr>
        <p:spPr>
          <a:xfrm flipV="1">
            <a:off x="5857875" y="5319699"/>
            <a:ext cx="152400" cy="409545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705347" y="6119336"/>
            <a:ext cx="4131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Rotate Brick and insert 2 Friction Pins into Brick (Red Arrows)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6810373" y="5267326"/>
            <a:ext cx="152400" cy="409545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1380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N:\labviewCourseDevelopment\legoDcpBuildPlan\dcpBuildPlanPhotos102518\20181025_0943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4360334" cy="245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3347" y="2782492"/>
            <a:ext cx="4131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Attached Beam-7 to Brick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38675" y="2757488"/>
            <a:ext cx="4131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Gather parts: Note orientation of Brick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648200" y="304800"/>
            <a:ext cx="4360334" cy="2452688"/>
            <a:chOff x="4648200" y="304800"/>
            <a:chExt cx="4360334" cy="2452688"/>
          </a:xfrm>
        </p:grpSpPr>
        <p:pic>
          <p:nvPicPr>
            <p:cNvPr id="9219" name="Picture 3" descr="N:\labviewCourseDevelopment\legoDcpBuildPlan\dcpBuildPlanPhotos102518\20181025_094427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304800"/>
              <a:ext cx="4360334" cy="2452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029200" y="2305080"/>
              <a:ext cx="8382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Arial" pitchFamily="34" charset="0"/>
                  <a:cs typeface="Arial" pitchFamily="34" charset="0"/>
                </a:rPr>
                <a:t>8</a:t>
              </a:r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x Friction Pin 2780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543800" y="1676400"/>
              <a:ext cx="9906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3x 5-Beam </a:t>
              </a:r>
              <a:r>
                <a:rPr lang="en-US" sz="1200" dirty="0">
                  <a:latin typeface="Arial" pitchFamily="34" charset="0"/>
                  <a:cs typeface="Arial" pitchFamily="34" charset="0"/>
                </a:rPr>
                <a:t>32316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81575" y="1353234"/>
              <a:ext cx="9906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1x 3x5 Liftarm 32526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220" name="Picture 4" descr="N:\labviewCourseDevelopment\legoDcpBuildPlan\dcpBuildPlanPhotos102518\20181025_0945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581400"/>
            <a:ext cx="4322234" cy="243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N:\labviewCourseDevelopment\legoDcpBuildPlan\dcpBuildPlanPhotos102518\20181025_0945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3581401"/>
            <a:ext cx="4322232" cy="243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52400" y="6096000"/>
            <a:ext cx="4131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Insert the 8 Friction Pins into Brick’s side (Note: Orientation of Brick)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29150" y="6095345"/>
            <a:ext cx="4131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Connect two Beam-5 elements onto Friction Pins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295400" y="4191000"/>
            <a:ext cx="457200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972175" y="4352925"/>
            <a:ext cx="457200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972175" y="4476750"/>
            <a:ext cx="457200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5835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N:\labviewCourseDevelopment\legoDcpBuildPlan\dcpBuildPlanPhotos102518\20181025_094610_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1"/>
            <a:ext cx="4258734" cy="239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N:\labviewCourseDevelopment\legoDcpBuildPlan\dcpBuildPlanPhotos102518\20181025_0946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9552"/>
            <a:ext cx="4292599" cy="241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3825" y="2624139"/>
            <a:ext cx="41316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Attach 3x5 Liftarm and remaining Beam-5 to Brick.  Note: Red Arrow shows no space between Liftarm and Beam-5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133600" y="304800"/>
            <a:ext cx="0" cy="4572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724400" y="2626760"/>
            <a:ext cx="4131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Close-up</a:t>
            </a:r>
          </a:p>
        </p:txBody>
      </p:sp>
      <p:pic>
        <p:nvPicPr>
          <p:cNvPr id="10245" name="Picture 5" descr="N:\labviewCourseDevelopment\legoDcpBuildPlan\dcpBuildPlanPhotos102518\20181025_0949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01331"/>
            <a:ext cx="4206347" cy="236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3825" y="5891215"/>
            <a:ext cx="4131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Gather Parts: Note orientation of Brick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17437" y="3501330"/>
            <a:ext cx="4206347" cy="2366070"/>
            <a:chOff x="217437" y="3501330"/>
            <a:chExt cx="4206347" cy="2366070"/>
          </a:xfrm>
        </p:grpSpPr>
        <p:pic>
          <p:nvPicPr>
            <p:cNvPr id="10244" name="Picture 4" descr="N:\labviewCourseDevelopment\legoDcpBuildPlan\dcpBuildPlanPhotos102518\20181025_094809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437" y="3501330"/>
              <a:ext cx="4206347" cy="23660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762000" y="5181600"/>
              <a:ext cx="8382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Arial" pitchFamily="34" charset="0"/>
                  <a:cs typeface="Arial" pitchFamily="34" charset="0"/>
                </a:rPr>
                <a:t>8</a:t>
              </a:r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x Friction Pin 2780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40124" y="4827657"/>
              <a:ext cx="1115336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1x Beam-9 40490</a:t>
              </a:r>
            </a:p>
            <a:p>
              <a:pPr algn="ctr"/>
              <a:r>
                <a:rPr lang="en-US" sz="1000" dirty="0">
                  <a:latin typeface="Arial" pitchFamily="34" charset="0"/>
                  <a:cs typeface="Arial" pitchFamily="34" charset="0"/>
                </a:rPr>
                <a:t>1x Beam-7 </a:t>
              </a:r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32524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648200" y="5891215"/>
            <a:ext cx="4131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Insert the 8 Friction Pins as shown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2802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N:\labviewCourseDevelopment\legoDcpBuildPlan\dcpBuildPlanPhotos102518\20181025_0949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04800"/>
            <a:ext cx="4174066" cy="234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N:\labviewCourseDevelopment\legoDcpBuildPlan\dcpBuildPlanPhotos102518\20181025_0949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124200"/>
            <a:ext cx="4174066" cy="234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8236" y="2743200"/>
            <a:ext cx="4131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Attach Beam-7 to the Beam-15 and Beam-9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1" y="5562600"/>
            <a:ext cx="4131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Alternative Perspective View of previous step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05400" y="2438400"/>
            <a:ext cx="3657600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Completed Base Sub-Assembly</a:t>
            </a:r>
          </a:p>
        </p:txBody>
      </p:sp>
    </p:spTree>
    <p:extLst>
      <p:ext uri="{BB962C8B-B14F-4D97-AF65-F5344CB8AC3E}">
        <p14:creationId xmlns:p14="http://schemas.microsoft.com/office/powerpoint/2010/main" val="24852802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362" y="34680"/>
            <a:ext cx="3664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Step </a:t>
            </a:r>
            <a:r>
              <a:rPr lang="en-US" dirty="0">
                <a:latin typeface="Arial" pitchFamily="34" charset="0"/>
                <a:cs typeface="Arial" pitchFamily="34" charset="0"/>
              </a:rPr>
              <a:t>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Base-to-Truss Attachment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N:\labviewCourseDevelopment\legoDcpBuildPlan\dcpBuildPlanPhotos102518\20181025_0951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03" y="609599"/>
            <a:ext cx="4216399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N:\labviewCourseDevelopment\legoDcpBuildPlan\dcpBuildPlanPhotos102518\20181025_0953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09600"/>
            <a:ext cx="4216401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8362" y="2997554"/>
            <a:ext cx="42540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Gather Pendulum-Truss (from Step C-2) and Base Assembly (from Step D).  Top View seen.  Note orientation of Pendulum-Truss, and left of Base 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3009911"/>
            <a:ext cx="4254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Gather Parts:  Attach Pendulum-Truss to the Friction Pins in Base Assembly. 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0" y="990600"/>
            <a:ext cx="838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4x Friction Pin 2780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34200" y="2285736"/>
            <a:ext cx="174602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4x 2x2 Perpendicular Pin Connector 40489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2" name="Picture 4" descr="N:\labviewCourseDevelopment\legoDcpBuildPlan\dcpBuildPlanPhotos102518\20181025_0955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889" y="3739531"/>
            <a:ext cx="4193208" cy="235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N:\labviewCourseDevelopment\legoDcpBuildPlan\dcpBuildPlanPhotos102518\20181025_0954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66" y="3756096"/>
            <a:ext cx="4216399" cy="237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6003" y="6214599"/>
            <a:ext cx="4254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Insert 2 Friction Pins (see Red Arrow)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33400" y="4572000"/>
            <a:ext cx="457200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477590" y="4495800"/>
            <a:ext cx="530089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14472" y="6098211"/>
            <a:ext cx="43771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Attach 2x2 Perpendicular Pin Connectors to Friction Pins.  This secures the Pendulum-Truss to Base Assembly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2802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N:\labviewCourseDevelopment\legoDcpBuildPlan\dcpBuildPlanPhotos102518\20181025_0956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334935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N:\labviewCourseDevelopment\legoDcpBuildPlan\dcpBuildPlanPhotos102518\20181025_0956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293" y="318053"/>
            <a:ext cx="4311374" cy="242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2743201"/>
            <a:ext cx="4254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Insert Friction Pin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(Red Arrow)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and attach one 2x2 Perpendicular Pin Connector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208857" y="1533940"/>
            <a:ext cx="374420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56667" y="2743201"/>
            <a:ext cx="42540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Repeat previous step on other side; Insert Friction Pin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(Red Arrow)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and attach one 2x2 Perpendicular Pin Connector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050400" y="1649896"/>
            <a:ext cx="502800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6" name="Picture 4" descr="N:\labviewCourseDevelopment\legoDcpBuildPlan\dcpBuildPlanPhotos102518\20181025_0958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25" y="3657600"/>
            <a:ext cx="4328309" cy="243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52400" y="6145697"/>
            <a:ext cx="4254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Top View: Note orientation of Brick and Pendulum-Truss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54887" y="4419600"/>
            <a:ext cx="365760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Completed Truss-to-Base Attachment</a:t>
            </a:r>
          </a:p>
        </p:txBody>
      </p:sp>
    </p:spTree>
    <p:extLst>
      <p:ext uri="{BB962C8B-B14F-4D97-AF65-F5344CB8AC3E}">
        <p14:creationId xmlns:p14="http://schemas.microsoft.com/office/powerpoint/2010/main" val="24852802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N:\labviewCourseDevelopment\legoDcpBuildPlan\dcpBuildPlanPhotos102518\20181025_1005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33400"/>
            <a:ext cx="4155708" cy="233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362" y="34680"/>
            <a:ext cx="4673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Step F: Wiring Harness to Truss Attachment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268" y="2870986"/>
            <a:ext cx="4254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Gather Parts:  Note orientation of Truss-to-Base Attachment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8600" y="533400"/>
            <a:ext cx="4155708" cy="2337586"/>
            <a:chOff x="228600" y="533400"/>
            <a:chExt cx="4155708" cy="2337586"/>
          </a:xfrm>
        </p:grpSpPr>
        <p:pic>
          <p:nvPicPr>
            <p:cNvPr id="14338" name="Picture 2" descr="N:\labviewCourseDevelopment\legoDcpBuildPlan\dcpBuildPlanPhotos102518\20181025_10041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533400"/>
              <a:ext cx="4155708" cy="2337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819400" y="2057400"/>
              <a:ext cx="14478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x Friction Pin 2780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19400" y="2379595"/>
              <a:ext cx="14478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1x Long Pin 6558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1000" y="1143000"/>
              <a:ext cx="133849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x Ribbed Hose 12L 7mm 78c12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38188" y="754653"/>
              <a:ext cx="838199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Arial" pitchFamily="34" charset="0"/>
                  <a:cs typeface="Arial" pitchFamily="34" charset="0"/>
                </a:rPr>
                <a:t>3</a:t>
              </a:r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x Axle Pin 43093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5800" y="2416100"/>
              <a:ext cx="14478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Arial" pitchFamily="34" charset="0"/>
                  <a:cs typeface="Arial" pitchFamily="34" charset="0"/>
                </a:rPr>
                <a:t>3</a:t>
              </a:r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x Axle-Pin Connector 6536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648200" y="2889201"/>
            <a:ext cx="4254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Insert Long Pin into Part 6536 (Axle-Pin Connector).  Insert Axle Pin into Connector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0" name="Picture 4" descr="N:\labviewCourseDevelopment\legoDcpBuildPlan\dcpBuildPlanPhotos102518\20181025_1005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05200"/>
            <a:ext cx="419946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N:\labviewCourseDevelopment\legoDcpBuildPlan\dcpBuildPlanPhotos102518\20181025_1006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05200"/>
            <a:ext cx="4155708" cy="233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83967" y="5943600"/>
            <a:ext cx="4254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Attach resulting part into Truss.  Arrow notes position is 20 holes from top of Truss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921713" y="4330147"/>
            <a:ext cx="0" cy="4572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85800" y="4916557"/>
            <a:ext cx="0" cy="3810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88234" y="5364874"/>
            <a:ext cx="104692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Hole 1</a:t>
            </a:r>
          </a:p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(Top of Truss)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719494" y="4916557"/>
            <a:ext cx="0" cy="3810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372914" y="5375444"/>
            <a:ext cx="7239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Hole 10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59763" y="5174446"/>
            <a:ext cx="7239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Hole 20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99034" y="5943600"/>
            <a:ext cx="42540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Attach Ribbed Hoses to ends of Long Pin.  Attach Friction Pins to both ends of Ribbed Hoses (see Red Arrows)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5410200" y="4830190"/>
            <a:ext cx="0" cy="3810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8153400" y="4793446"/>
            <a:ext cx="0" cy="3810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280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" y="381430"/>
            <a:ext cx="4085000" cy="2297813"/>
            <a:chOff x="4800600" y="3569587"/>
            <a:chExt cx="4085000" cy="2297813"/>
          </a:xfrm>
        </p:grpSpPr>
        <p:pic>
          <p:nvPicPr>
            <p:cNvPr id="5" name="Picture 5" descr="M:\labviewCourseDevelopment\legoDcpBuildPlan\20181020_13024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3569587"/>
              <a:ext cx="4085000" cy="2297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Arrow Connector 5"/>
            <p:cNvCxnSpPr/>
            <p:nvPr/>
          </p:nvCxnSpPr>
          <p:spPr>
            <a:xfrm flipH="1" flipV="1">
              <a:off x="6743700" y="4762501"/>
              <a:ext cx="266700" cy="266699"/>
            </a:xfrm>
            <a:prstGeom prst="straightConnector1">
              <a:avLst/>
            </a:prstGeom>
            <a:ln w="127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 flipV="1">
              <a:off x="6400800" y="4923527"/>
              <a:ext cx="266700" cy="266699"/>
            </a:xfrm>
            <a:prstGeom prst="straightConnector1">
              <a:avLst/>
            </a:prstGeom>
            <a:ln w="127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 flipV="1">
              <a:off x="6477000" y="5639327"/>
              <a:ext cx="190500" cy="190498"/>
            </a:xfrm>
            <a:prstGeom prst="straightConnector1">
              <a:avLst/>
            </a:prstGeom>
            <a:ln w="127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 flipV="1">
              <a:off x="6762750" y="5505977"/>
              <a:ext cx="266700" cy="266699"/>
            </a:xfrm>
            <a:prstGeom prst="straightConnector1">
              <a:avLst/>
            </a:prstGeom>
            <a:ln w="127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5867400" y="3810952"/>
              <a:ext cx="240601" cy="339390"/>
            </a:xfrm>
            <a:prstGeom prst="straightConnector1">
              <a:avLst/>
            </a:prstGeom>
            <a:ln w="127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5553973" y="3963352"/>
              <a:ext cx="240601" cy="339390"/>
            </a:xfrm>
            <a:prstGeom prst="straightConnector1">
              <a:avLst/>
            </a:prstGeom>
            <a:ln w="127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6117001" y="4631545"/>
              <a:ext cx="120301" cy="130956"/>
            </a:xfrm>
            <a:prstGeom prst="straightConnector1">
              <a:avLst/>
            </a:prstGeom>
            <a:ln w="127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5853741" y="4762501"/>
              <a:ext cx="120301" cy="130956"/>
            </a:xfrm>
            <a:prstGeom prst="straightConnector1">
              <a:avLst/>
            </a:prstGeom>
            <a:ln w="127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286108" y="2831643"/>
            <a:ext cx="41036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Close-up of Finished brace. 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R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ed arrows point to locations of Friction Pins to connect 5-Beams to 15-Beams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4572000" y="1345670"/>
            <a:ext cx="262129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Completed Lower Truss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7844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N:\labviewCourseDevelopment\legoDcpBuildPlan\dcpBuildPlanPhotos102518\20181025_1007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199466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N:\labviewCourseDevelopment\legoDcpBuildPlan\dcpBuildPlanPhotos102518\20181025_1007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2" y="304800"/>
            <a:ext cx="4199466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1313" y="2667330"/>
            <a:ext cx="42540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Insert Axle Pin into Axle-Pin Connector.  Attach result to Truss.  Red Arrow show 7</a:t>
            </a:r>
            <a:r>
              <a:rPr lang="en-US" sz="14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hole position from top of Truss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743200" y="1306739"/>
            <a:ext cx="0" cy="358322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1000" y="2185181"/>
            <a:ext cx="104692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Hole 1</a:t>
            </a:r>
          </a:p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(Top of Truss)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547649" y="1994681"/>
            <a:ext cx="0" cy="3810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95228" y="2683738"/>
            <a:ext cx="42540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Final Wiring Harness to Truss (Plan View).  Ribbed Hoses should be relative straight and aligned to Truss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4" name="Picture 4" descr="N:\labviewCourseDevelopment\legoDcpBuildPlan\dcpBuildPlanPhotos102518\20181025_1008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05200"/>
            <a:ext cx="4199466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74026" y="5885793"/>
            <a:ext cx="4254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Alternative View: Note orientation of Brick and Wiring Harness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54887" y="4419600"/>
            <a:ext cx="365760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Completed Wiring Harness to Truss Attachment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67000" y="5364874"/>
            <a:ext cx="104692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Brick’s LCD is here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0" y="2133600"/>
            <a:ext cx="104692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Brick’s LCD is here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6934200" y="1899431"/>
            <a:ext cx="421557" cy="234169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721805" y="5065931"/>
            <a:ext cx="621595" cy="49899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7645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531761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that remains is: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threading motorized-propeller  thru harness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Mounting motorized-propeller to pendulum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Attaching Angle Sensor via NXT cable to Brick Port 1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Attaching motorized-propeller to Brick Port 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960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49605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49605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4960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8221" y="76200"/>
            <a:ext cx="23906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Step A-2: Middle Truss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78285" y="609600"/>
            <a:ext cx="4334933" cy="2438400"/>
            <a:chOff x="178285" y="609600"/>
            <a:chExt cx="4334933" cy="2438400"/>
          </a:xfrm>
        </p:grpSpPr>
        <p:pic>
          <p:nvPicPr>
            <p:cNvPr id="2" name="Picture 3" descr="M:\labviewCourseDevelopment\legoDcpBuildPlan\20181020_132729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285" y="609600"/>
              <a:ext cx="4334933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09600" y="621578"/>
              <a:ext cx="147989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2x 15-Beam </a:t>
              </a:r>
              <a:r>
                <a:rPr lang="en-US" sz="1200" dirty="0">
                  <a:latin typeface="Arial" pitchFamily="34" charset="0"/>
                  <a:cs typeface="Arial" pitchFamily="34" charset="0"/>
                </a:rPr>
                <a:t>32278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66800" y="1505634"/>
              <a:ext cx="8382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2x 7-Beam </a:t>
              </a:r>
              <a:r>
                <a:rPr lang="en-US" sz="1000" dirty="0">
                  <a:latin typeface="Arial" pitchFamily="34" charset="0"/>
                  <a:cs typeface="Arial" pitchFamily="34" charset="0"/>
                </a:rPr>
                <a:t>32524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15454" y="2209800"/>
              <a:ext cx="803688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4x Pin 3L with Stop Bush </a:t>
              </a:r>
              <a:r>
                <a:rPr lang="en-US" sz="1000" dirty="0">
                  <a:latin typeface="Arial" pitchFamily="34" charset="0"/>
                  <a:cs typeface="Arial" pitchFamily="34" charset="0"/>
                </a:rPr>
                <a:t>32054</a:t>
              </a:r>
            </a:p>
          </p:txBody>
        </p:sp>
      </p:grpSp>
      <p:pic>
        <p:nvPicPr>
          <p:cNvPr id="4099" name="Picture 3" descr="M:\labviewCourseDevelopment\legoDcpBuildPlan\20181020_1327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894" y="621578"/>
            <a:ext cx="4274468" cy="240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6087" y="3065252"/>
            <a:ext cx="45624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Gather parts (left).  Insert two Pin 3L at each end of 7-Beam. Repeat with other 7-Beam.  Connect 7-Beams to 3rd and 5</a:t>
            </a:r>
            <a:r>
              <a:rPr lang="en-US" sz="14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holes of 15-Beam.  Finished step (right)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715000" y="2012702"/>
            <a:ext cx="228600" cy="353942"/>
          </a:xfrm>
          <a:prstGeom prst="straightConnector1">
            <a:avLst/>
          </a:prstGeom>
          <a:ln w="127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7429500" y="2563743"/>
            <a:ext cx="114300" cy="353942"/>
          </a:xfrm>
          <a:prstGeom prst="straightConnector1">
            <a:avLst/>
          </a:prstGeom>
          <a:ln w="127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181600" y="2386771"/>
            <a:ext cx="80368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en-US" sz="10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hole of 15-beam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24800" y="2040778"/>
            <a:ext cx="80368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3rd hole of 15-beam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5000" y="3126807"/>
            <a:ext cx="2332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Close-up of finished step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25273" y="3835062"/>
            <a:ext cx="4240955" cy="2385537"/>
            <a:chOff x="228600" y="3939063"/>
            <a:chExt cx="4240955" cy="2385537"/>
          </a:xfrm>
        </p:grpSpPr>
        <p:pic>
          <p:nvPicPr>
            <p:cNvPr id="4100" name="Picture 4" descr="M:\labviewCourseDevelopment\legoDcpBuildPlan\20181020_133013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939063"/>
              <a:ext cx="4240955" cy="2385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254418" y="4038600"/>
              <a:ext cx="1027397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1x 11-Beam</a:t>
              </a:r>
            </a:p>
            <a:p>
              <a:pPr algn="ctr"/>
              <a:r>
                <a:rPr lang="en-US" sz="1200" dirty="0"/>
                <a:t>32525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0361" y="5943600"/>
              <a:ext cx="124104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4x 3-Axle </a:t>
              </a:r>
              <a:r>
                <a:rPr lang="en-US" sz="1200" dirty="0">
                  <a:latin typeface="Arial" pitchFamily="34" charset="0"/>
                  <a:cs typeface="Arial" pitchFamily="34" charset="0"/>
                </a:rPr>
                <a:t>4519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25273" y="6220599"/>
            <a:ext cx="4287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Gather parts (left). Insert each 3-Axle into each Pin 3L’s Stop Bush.  Diagonally lay11-Beam over Axles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1" name="Picture 5" descr="M:\labviewCourseDevelopment\legoDcpBuildPlan\20181020_1330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894" y="3865687"/>
            <a:ext cx="4186509" cy="235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604628" y="6231609"/>
            <a:ext cx="2444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Close-up of finished step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784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:\labviewCourseDevelopment\legoDcpBuildPlan\20181020_1332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252638"/>
            <a:ext cx="4292199" cy="241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M:\labviewCourseDevelopment\legoDcpBuildPlan\20181020_1332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90" y="3581400"/>
            <a:ext cx="4321836" cy="243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M:\labviewCourseDevelopment\legoDcpBuildPlan\20181020_1333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2639"/>
            <a:ext cx="4292199" cy="241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2133600"/>
            <a:ext cx="838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2x 7-Beam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32524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665" y="375748"/>
            <a:ext cx="2175735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4x Pin 3L with Stop Bush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32054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0336" y="2667000"/>
            <a:ext cx="45624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Gather parts (left). Insert each Pin 3L’s Stop Bush into 3-Axle.  Insert 7-Beam over Pin 3L peg.  Finished step (right)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867400" y="1123851"/>
            <a:ext cx="304800" cy="247749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781800" y="2009725"/>
            <a:ext cx="304800" cy="247749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7543800" y="1335945"/>
            <a:ext cx="304800" cy="247749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565698" y="1002470"/>
            <a:ext cx="304800" cy="247749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721333" y="2667000"/>
            <a:ext cx="4295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Close-up: Red Arrows show a Pin 3L’s Stop Bush inserted over a 3-Axle.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9809" y="6096000"/>
            <a:ext cx="4295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Close-up: 7-Beam inserted into Ping 3L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784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M:\labviewCourseDevelopment\legoDcpBuildPlan\20181020_1336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605866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472935"/>
            <a:ext cx="147989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2x 15-Beam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32278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1450" y="2932510"/>
            <a:ext cx="4562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Gather parts (left). Insert 15-Beam over Pin 3L pegs.  Finished step (right)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1345670"/>
            <a:ext cx="382668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Completed Middle Truss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(NB: Has 4 open holes in 15-Beam)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0463" y="336270"/>
            <a:ext cx="106150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4 open holes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962400" y="809674"/>
            <a:ext cx="228600" cy="209452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784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8221" y="76200"/>
            <a:ext cx="23313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Step A-3: Upper Truss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Picture 3" descr="M:\labviewCourseDevelopment\legoDcpBuildPlan\20181020_1354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21" y="3810000"/>
            <a:ext cx="43688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00713" y="486008"/>
            <a:ext cx="4343401" cy="2443163"/>
            <a:chOff x="206321" y="609599"/>
            <a:chExt cx="4343401" cy="2443163"/>
          </a:xfrm>
        </p:grpSpPr>
        <p:pic>
          <p:nvPicPr>
            <p:cNvPr id="2" name="Picture 2" descr="M:\labviewCourseDevelopment\legoDcpBuildPlan\20181020_13532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321" y="609599"/>
              <a:ext cx="4343401" cy="2443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34896" y="662905"/>
              <a:ext cx="150393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2x 13-Beam </a:t>
              </a:r>
              <a:r>
                <a:rPr lang="en-US" sz="1200" dirty="0">
                  <a:latin typeface="Arial" pitchFamily="34" charset="0"/>
                  <a:cs typeface="Arial" pitchFamily="34" charset="0"/>
                </a:rPr>
                <a:t>41239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02327" y="2717736"/>
              <a:ext cx="1383673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2x 7-Beam </a:t>
              </a:r>
              <a:r>
                <a:rPr lang="en-US" sz="1000" dirty="0">
                  <a:latin typeface="Arial" pitchFamily="34" charset="0"/>
                  <a:cs typeface="Arial" pitchFamily="34" charset="0"/>
                </a:rPr>
                <a:t>32524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4800" y="1458187"/>
              <a:ext cx="803688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4x Pin 3L with Stop Bush </a:t>
              </a:r>
              <a:r>
                <a:rPr lang="en-US" sz="1000" dirty="0">
                  <a:latin typeface="Arial" pitchFamily="34" charset="0"/>
                  <a:cs typeface="Arial" pitchFamily="34" charset="0"/>
                </a:rPr>
                <a:t>32054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36087" y="2929171"/>
            <a:ext cx="45624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Gather parts (left).  Insert two Pin 3L at each end of 7-Beam. Repeat with other 7-Beam.  Connect 7-Beams to 2nd and 4</a:t>
            </a:r>
            <a:r>
              <a:rPr lang="en-US" sz="14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holes of 13-Beam.  Finished step (right)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648200" y="486008"/>
            <a:ext cx="4343400" cy="2443163"/>
            <a:chOff x="4648200" y="486008"/>
            <a:chExt cx="4343400" cy="2443163"/>
          </a:xfrm>
        </p:grpSpPr>
        <p:pic>
          <p:nvPicPr>
            <p:cNvPr id="7170" name="Picture 2" descr="M:\labviewCourseDevelopment\legoDcpBuildPlan\20181020_135349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486008"/>
              <a:ext cx="4343400" cy="2443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Straight Arrow Connector 11"/>
            <p:cNvCxnSpPr/>
            <p:nvPr/>
          </p:nvCxnSpPr>
          <p:spPr>
            <a:xfrm flipH="1" flipV="1">
              <a:off x="6172200" y="2575966"/>
              <a:ext cx="190500" cy="319717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7772400" y="1923660"/>
              <a:ext cx="190500" cy="319717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4663273" y="2929171"/>
            <a:ext cx="4328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Close-up: Red Arrows show Pin 3L inserted into 2</a:t>
            </a:r>
            <a:r>
              <a:rPr lang="en-US" sz="1400" baseline="30000" dirty="0" smtClean="0">
                <a:latin typeface="Arial" pitchFamily="34" charset="0"/>
                <a:cs typeface="Arial" pitchFamily="34" charset="0"/>
              </a:rPr>
              <a:t>nd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and 4</a:t>
            </a:r>
            <a:r>
              <a:rPr lang="en-US" sz="14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holes of 13-Beam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53596" y="5750572"/>
            <a:ext cx="80368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10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hole of 13-Beam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29000" y="4953000"/>
            <a:ext cx="80368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1000" baseline="30000" dirty="0" smtClean="0">
                <a:latin typeface="Arial" pitchFamily="34" charset="0"/>
                <a:cs typeface="Arial" pitchFamily="34" charset="0"/>
              </a:rPr>
              <a:t>nd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hole of 13-Beam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784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:\labviewCourseDevelopment\legoDcpBuildPlan\20181020_1357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10" y="295661"/>
            <a:ext cx="4191000" cy="235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4329" y="381781"/>
            <a:ext cx="149547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x 11-Beam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32525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1543" y="2276861"/>
            <a:ext cx="124104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4x 3-Axle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4519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7611" y="2691432"/>
            <a:ext cx="45624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Gather parts (left).  Insert 3-Axles into Pin 3L’s Stop Bush.  Lay 11-Beam diagonally across. Finished step (right)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48200" y="299418"/>
            <a:ext cx="4191000" cy="2357438"/>
            <a:chOff x="4648200" y="299418"/>
            <a:chExt cx="4191000" cy="2357438"/>
          </a:xfrm>
        </p:grpSpPr>
        <p:pic>
          <p:nvPicPr>
            <p:cNvPr id="8194" name="Picture 2" descr="M:\labviewCourseDevelopment\legoDcpBuildPlan\20181020_13595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299418"/>
              <a:ext cx="4191000" cy="2357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800600" y="2307639"/>
              <a:ext cx="1383673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2x 7-Beam </a:t>
              </a:r>
              <a:r>
                <a:rPr lang="en-US" sz="1000" dirty="0">
                  <a:latin typeface="Arial" pitchFamily="34" charset="0"/>
                  <a:cs typeface="Arial" pitchFamily="34" charset="0"/>
                </a:rPr>
                <a:t>32524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90068" y="351636"/>
              <a:ext cx="1143000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4x Pin 3L with Stop Bush </a:t>
              </a:r>
              <a:r>
                <a:rPr lang="en-US" sz="1000" dirty="0">
                  <a:latin typeface="Arial" pitchFamily="34" charset="0"/>
                  <a:cs typeface="Arial" pitchFamily="34" charset="0"/>
                </a:rPr>
                <a:t>32054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582415" y="2691432"/>
            <a:ext cx="44091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Gather parts (left).  Insert Pin 3L’s Stop Bush onto 3-Axles.  Insert 7-Beams onto Pin 3L’s pins. Finished step (right)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5" name="Picture 3" descr="M:\labviewCourseDevelopment\legoDcpBuildPlan\20181020_1430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24" y="3733800"/>
            <a:ext cx="4201886" cy="236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04800" y="3886200"/>
            <a:ext cx="150393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2x 13-Beam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41239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993" y="6097361"/>
            <a:ext cx="4562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Gather parts (left).  Insert 13-Beams over Pin 3L’s pins. Finished step (right)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0600" y="4546248"/>
            <a:ext cx="262129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Completed Upper Truss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784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M:\labviewCourseDevelopment\legoDcpBuildPlan\20181020_1447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68" y="3886200"/>
            <a:ext cx="433493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8221" y="76200"/>
            <a:ext cx="45114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Step A-4: Lower-to-Middle Truss Connection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56468" y="525943"/>
            <a:ext cx="4334933" cy="2438400"/>
            <a:chOff x="4698699" y="533400"/>
            <a:chExt cx="4334933" cy="2438400"/>
          </a:xfrm>
        </p:grpSpPr>
        <p:pic>
          <p:nvPicPr>
            <p:cNvPr id="9218" name="Picture 2" descr="M:\labviewCourseDevelopment\legoDcpBuildPlan\20181020_144506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8699" y="533400"/>
              <a:ext cx="4334933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800600" y="749934"/>
              <a:ext cx="105464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Middle Truss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239000" y="763834"/>
              <a:ext cx="102098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Lower Truss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542299" y="2438400"/>
              <a:ext cx="171768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8x Friction Pin 2780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 flipV="1">
              <a:off x="7863416" y="1752600"/>
              <a:ext cx="190500" cy="319717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 flipV="1">
              <a:off x="5953653" y="1745143"/>
              <a:ext cx="190500" cy="319716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168221" y="2964343"/>
            <a:ext cx="45624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Gather parts Lower (Step A-1) and Middle (Step A-2) trusses.  Note the orientation (red arrows) of diagonal braces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704478" y="525943"/>
            <a:ext cx="4562422" cy="3392507"/>
            <a:chOff x="4704478" y="525943"/>
            <a:chExt cx="4562422" cy="3392507"/>
          </a:xfrm>
        </p:grpSpPr>
        <p:pic>
          <p:nvPicPr>
            <p:cNvPr id="9219" name="Picture 3" descr="M:\labviewCourseDevelopment\legoDcpBuildPlan\20181020_14462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478" y="525943"/>
              <a:ext cx="4334933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" name="Straight Arrow Connector 16"/>
            <p:cNvCxnSpPr/>
            <p:nvPr/>
          </p:nvCxnSpPr>
          <p:spPr>
            <a:xfrm>
              <a:off x="6737122" y="618415"/>
              <a:ext cx="0" cy="248124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6871944" y="1650956"/>
              <a:ext cx="0" cy="319716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6737122" y="1650956"/>
              <a:ext cx="0" cy="319716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6870574" y="609600"/>
              <a:ext cx="0" cy="248124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704478" y="2964343"/>
              <a:ext cx="456242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Insert friction pins.  Top 4 red down-arrows show a completed connection.  Bottom 2 red up-arrows show friction pins exposed.  Note orientation of diagonal braces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6871944" y="990600"/>
              <a:ext cx="0" cy="248124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6737122" y="990600"/>
              <a:ext cx="0" cy="248124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Arrow Connector 26"/>
          <p:cNvCxnSpPr/>
          <p:nvPr/>
        </p:nvCxnSpPr>
        <p:spPr>
          <a:xfrm flipH="1" flipV="1">
            <a:off x="8077200" y="1331239"/>
            <a:ext cx="190500" cy="319717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6096000" y="1520680"/>
            <a:ext cx="190500" cy="319716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68221" y="6324600"/>
            <a:ext cx="4562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Flip over.  15-Beams removed to make connection easier.  Note orientation of diagonal braces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2" descr="M:\labviewCourseDevelopment\legoDcpBuildPlan\20181020_1447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478" y="3886200"/>
            <a:ext cx="433493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Arrow Connector 30"/>
          <p:cNvCxnSpPr/>
          <p:nvPr/>
        </p:nvCxnSpPr>
        <p:spPr>
          <a:xfrm flipV="1">
            <a:off x="1606672" y="4991100"/>
            <a:ext cx="301747" cy="228599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3370507" y="5057774"/>
            <a:ext cx="301747" cy="228599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042589" y="6432321"/>
            <a:ext cx="388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Completed Lower-to-Middle Truss Connection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188884" y="1247775"/>
            <a:ext cx="99060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Lower-to-Middle Truss Connection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784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1876</Words>
  <Application>Microsoft Office PowerPoint</Application>
  <PresentationFormat>On-screen Show (4:3)</PresentationFormat>
  <Paragraphs>210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Nevada Las Vegas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Oh</dc:creator>
  <cp:lastModifiedBy>Paul Oh</cp:lastModifiedBy>
  <cp:revision>41</cp:revision>
  <dcterms:created xsi:type="dcterms:W3CDTF">2018-10-21T00:46:38Z</dcterms:created>
  <dcterms:modified xsi:type="dcterms:W3CDTF">2018-10-25T20:59:15Z</dcterms:modified>
</cp:coreProperties>
</file>