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68" r:id="rId14"/>
    <p:sldId id="269" r:id="rId15"/>
    <p:sldId id="267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79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C11B4-1F6C-41C5-A2A5-21D235C8B912}" type="datetimeFigureOut">
              <a:rPr lang="en-US" smtClean="0"/>
              <a:t>10/20/2018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17B77-BAE2-4F1D-A92A-9CCDB9EFA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596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C11B4-1F6C-41C5-A2A5-21D235C8B912}" type="datetimeFigureOut">
              <a:rPr lang="en-US" smtClean="0"/>
              <a:t>10/20/2018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17B77-BAE2-4F1D-A92A-9CCDB9EFA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113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C11B4-1F6C-41C5-A2A5-21D235C8B912}" type="datetimeFigureOut">
              <a:rPr lang="en-US" smtClean="0"/>
              <a:t>10/20/2018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17B77-BAE2-4F1D-A92A-9CCDB9EFA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09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C11B4-1F6C-41C5-A2A5-21D235C8B912}" type="datetimeFigureOut">
              <a:rPr lang="en-US" smtClean="0"/>
              <a:t>10/20/2018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17B77-BAE2-4F1D-A92A-9CCDB9EFA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746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C11B4-1F6C-41C5-A2A5-21D235C8B912}" type="datetimeFigureOut">
              <a:rPr lang="en-US" smtClean="0"/>
              <a:t>10/20/2018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17B77-BAE2-4F1D-A92A-9CCDB9EFA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695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C11B4-1F6C-41C5-A2A5-21D235C8B912}" type="datetimeFigureOut">
              <a:rPr lang="en-US" smtClean="0"/>
              <a:t>10/20/2018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17B77-BAE2-4F1D-A92A-9CCDB9EFA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3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C11B4-1F6C-41C5-A2A5-21D235C8B912}" type="datetimeFigureOut">
              <a:rPr lang="en-US" smtClean="0"/>
              <a:t>10/20/2018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17B77-BAE2-4F1D-A92A-9CCDB9EFA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906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C11B4-1F6C-41C5-A2A5-21D235C8B912}" type="datetimeFigureOut">
              <a:rPr lang="en-US" smtClean="0"/>
              <a:t>10/20/2018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17B77-BAE2-4F1D-A92A-9CCDB9EFA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10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C11B4-1F6C-41C5-A2A5-21D235C8B912}" type="datetimeFigureOut">
              <a:rPr lang="en-US" smtClean="0"/>
              <a:t>10/20/2018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17B77-BAE2-4F1D-A92A-9CCDB9EFA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067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C11B4-1F6C-41C5-A2A5-21D235C8B912}" type="datetimeFigureOut">
              <a:rPr lang="en-US" smtClean="0"/>
              <a:t>10/20/2018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17B77-BAE2-4F1D-A92A-9CCDB9EFA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262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C11B4-1F6C-41C5-A2A5-21D235C8B912}" type="datetimeFigureOut">
              <a:rPr lang="en-US" smtClean="0"/>
              <a:t>10/20/2018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17B77-BAE2-4F1D-A92A-9CCDB9EFA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310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C11B4-1F6C-41C5-A2A5-21D235C8B912}" type="datetimeFigureOut">
              <a:rPr lang="en-US" smtClean="0"/>
              <a:t>10/20/2018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17B77-BAE2-4F1D-A92A-9CCDB9EFA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319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hyperlink" Target="https://www.hitechnic.com/cgi-bin/commerce.cgi?preadd=action&amp;key=NAA1030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307214"/>
            <a:ext cx="3108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Step A: Truss Sub-Assembly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2464" y="715696"/>
            <a:ext cx="23441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Step A-1: Lower Truss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29386" y="1160456"/>
            <a:ext cx="4334933" cy="2438400"/>
            <a:chOff x="229386" y="1160456"/>
            <a:chExt cx="4334933" cy="2438400"/>
          </a:xfrm>
        </p:grpSpPr>
        <p:pic>
          <p:nvPicPr>
            <p:cNvPr id="1026" name="Picture 2" descr="M:\labviewCourseDevelopment\legoDcpBuildPlan\20181020_123729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386" y="1160456"/>
              <a:ext cx="4334933" cy="243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916960" y="1210096"/>
              <a:ext cx="147989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2x 15-Beam </a:t>
              </a:r>
              <a:r>
                <a:rPr lang="en-US" sz="1200" dirty="0">
                  <a:latin typeface="Arial" pitchFamily="34" charset="0"/>
                  <a:cs typeface="Arial" pitchFamily="34" charset="0"/>
                </a:rPr>
                <a:t>32278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271779" y="1893390"/>
              <a:ext cx="82793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2x </a:t>
              </a:r>
            </a:p>
            <a:p>
              <a:pPr algn="ctr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7-Beam </a:t>
              </a:r>
              <a:r>
                <a:rPr lang="en-US" sz="1200" dirty="0">
                  <a:latin typeface="Arial" pitchFamily="34" charset="0"/>
                  <a:cs typeface="Arial" pitchFamily="34" charset="0"/>
                </a:rPr>
                <a:t>32524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942643" y="2913056"/>
              <a:ext cx="908028" cy="5539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latin typeface="Arial" pitchFamily="34" charset="0"/>
                  <a:cs typeface="Arial" pitchFamily="34" charset="0"/>
                </a:rPr>
                <a:t>4x Pin 3L with Stop Bush </a:t>
              </a:r>
              <a:r>
                <a:rPr lang="en-US" sz="1000" dirty="0">
                  <a:latin typeface="Arial" pitchFamily="34" charset="0"/>
                  <a:cs typeface="Arial" pitchFamily="34" charset="0"/>
                </a:rPr>
                <a:t>32054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V="1">
              <a:off x="2743200" y="2379656"/>
              <a:ext cx="228600" cy="1571"/>
            </a:xfrm>
            <a:prstGeom prst="straightConnector1">
              <a:avLst/>
            </a:prstGeom>
            <a:ln w="12700" cmpd="sng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2678892" y="1739224"/>
              <a:ext cx="228600" cy="1571"/>
            </a:xfrm>
            <a:prstGeom prst="straightConnector1">
              <a:avLst/>
            </a:prstGeom>
            <a:ln w="12700" cmpd="sng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>
              <a:off x="3657600" y="2379655"/>
              <a:ext cx="304800" cy="1"/>
            </a:xfrm>
            <a:prstGeom prst="straightConnector1">
              <a:avLst/>
            </a:prstGeom>
            <a:ln w="12700" cmpd="sng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>
              <a:off x="3529866" y="1723543"/>
              <a:ext cx="304800" cy="1"/>
            </a:xfrm>
            <a:prstGeom prst="straightConnector1">
              <a:avLst/>
            </a:prstGeom>
            <a:ln w="12700" cmpd="sng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3733800" y="2455856"/>
              <a:ext cx="688009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4</a:t>
              </a:r>
              <a:r>
                <a:rPr lang="en-US" sz="1200" baseline="30000" dirty="0" smtClean="0">
                  <a:latin typeface="Arial" pitchFamily="34" charset="0"/>
                  <a:cs typeface="Arial" pitchFamily="34" charset="0"/>
                </a:rPr>
                <a:t>th</a:t>
              </a:r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 hole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87445" y="3641263"/>
            <a:ext cx="44188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Gather parts (left).  Insert two Pin 3L at each end of 7-Beam. Repeat with other 7-Beam.  Connect 7-Beams to 4</a:t>
            </a:r>
            <a:r>
              <a:rPr lang="en-US" sz="1400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hole of 15-Beam.  Finished step (right)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648199" y="1160456"/>
            <a:ext cx="4340519" cy="2441542"/>
            <a:chOff x="4648199" y="1160456"/>
            <a:chExt cx="4340519" cy="2441542"/>
          </a:xfrm>
        </p:grpSpPr>
        <p:pic>
          <p:nvPicPr>
            <p:cNvPr id="1027" name="Picture 3" descr="M:\labviewCourseDevelopment\legoDcpBuildPlan\20181020_124110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199" y="1160456"/>
              <a:ext cx="4340519" cy="24415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4698432" y="1312856"/>
              <a:ext cx="1495474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Arial" pitchFamily="34" charset="0"/>
                  <a:cs typeface="Arial" pitchFamily="34" charset="0"/>
                </a:rPr>
                <a:t>1</a:t>
              </a:r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x 11-Beam </a:t>
              </a:r>
              <a:r>
                <a:rPr lang="en-US" sz="1200" dirty="0">
                  <a:latin typeface="Arial" pitchFamily="34" charset="0"/>
                  <a:cs typeface="Arial" pitchFamily="34" charset="0"/>
                </a:rPr>
                <a:t>32525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698432" y="2989256"/>
              <a:ext cx="124104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4x 3-Axle </a:t>
              </a:r>
              <a:r>
                <a:rPr lang="en-US" sz="1200" dirty="0">
                  <a:latin typeface="Arial" pitchFamily="34" charset="0"/>
                  <a:cs typeface="Arial" pitchFamily="34" charset="0"/>
                </a:rPr>
                <a:t>4519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634217" y="3641263"/>
            <a:ext cx="44188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Gather parts (left).  Insert a 3-Axle in each Pin 3L’s Stop Bush.  Lay 11-Beam diagonally across 3-Axles.  Finished step (right)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M:\labviewCourseDevelopment\legoDcpBuildPlan\20181020_1241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98" y="4379927"/>
            <a:ext cx="4278718" cy="2406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4580625" y="5213984"/>
            <a:ext cx="22140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Close-up of Finished step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740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M:\labviewCourseDevelopment\legoDcpBuildPlan\20181020_1455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20" y="451694"/>
            <a:ext cx="4209255" cy="2367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8221" y="76200"/>
            <a:ext cx="35159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Step A-5: Upper Truss Connection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26202" y="1524000"/>
            <a:ext cx="990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itchFamily="34" charset="0"/>
                <a:cs typeface="Arial" pitchFamily="34" charset="0"/>
              </a:rPr>
              <a:t>4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x 5-Beam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32316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1313930"/>
            <a:ext cx="66998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16x Friction Pin 2780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88884" y="1247775"/>
            <a:ext cx="990600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Lower-to-Middle Truss Connection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7650" y="514410"/>
            <a:ext cx="60206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Upper Truss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828" y="2845757"/>
            <a:ext cx="43909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Gather Lower-to-Middle  Truss Connection (Step A-4).  Bottom assembly: Goal is to connect Upper Truss (Step A-3) to the Lower-to-Middle Truss Connection.  Note: Red arrows show diagonal orientation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36684" y="2809876"/>
            <a:ext cx="43909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Insert 8 Friction Pins (red arrows) and use 5-Beam to attach Upper Truss to the Lower-to-Middle Truss Connection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4648200" y="442170"/>
            <a:ext cx="4209256" cy="2367706"/>
            <a:chOff x="4648200" y="442170"/>
            <a:chExt cx="4209256" cy="2367706"/>
          </a:xfrm>
        </p:grpSpPr>
        <p:pic>
          <p:nvPicPr>
            <p:cNvPr id="6" name="Picture 2" descr="M:\labviewCourseDevelopment\legoDcpBuildPlan\20181020_145730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442170"/>
              <a:ext cx="4209256" cy="23677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4" name="Straight Arrow Connector 13"/>
            <p:cNvCxnSpPr/>
            <p:nvPr/>
          </p:nvCxnSpPr>
          <p:spPr>
            <a:xfrm flipV="1">
              <a:off x="6887551" y="1543230"/>
              <a:ext cx="0" cy="319716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V="1">
              <a:off x="6629400" y="1572435"/>
              <a:ext cx="0" cy="319716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6515793" y="1581856"/>
              <a:ext cx="0" cy="319716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6400800" y="1581856"/>
              <a:ext cx="0" cy="319716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V="1">
              <a:off x="6862095" y="1174023"/>
              <a:ext cx="0" cy="159858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6641254" y="1174023"/>
              <a:ext cx="0" cy="159858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6526262" y="1174023"/>
              <a:ext cx="0" cy="159858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6415980" y="1173469"/>
              <a:ext cx="0" cy="159858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Straight Arrow Connector 22"/>
          <p:cNvCxnSpPr/>
          <p:nvPr/>
        </p:nvCxnSpPr>
        <p:spPr>
          <a:xfrm flipV="1">
            <a:off x="947218" y="2449749"/>
            <a:ext cx="320620" cy="319716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2334456" y="2467787"/>
            <a:ext cx="256162" cy="243608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17798" y="6214552"/>
            <a:ext cx="43909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Flip over.  Insert 4 friction pins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186302" y="3857017"/>
            <a:ext cx="4191173" cy="2357535"/>
            <a:chOff x="186302" y="3857017"/>
            <a:chExt cx="4191173" cy="2357535"/>
          </a:xfrm>
        </p:grpSpPr>
        <p:pic>
          <p:nvPicPr>
            <p:cNvPr id="27" name="Picture 3" descr="M:\labviewCourseDevelopment\legoDcpBuildPlan\20181020_145828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302" y="3857017"/>
              <a:ext cx="4191173" cy="2357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9" name="Straight Arrow Connector 28"/>
            <p:cNvCxnSpPr/>
            <p:nvPr/>
          </p:nvCxnSpPr>
          <p:spPr>
            <a:xfrm flipV="1">
              <a:off x="2667000" y="5105400"/>
              <a:ext cx="0" cy="319716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V="1">
              <a:off x="2352290" y="5114479"/>
              <a:ext cx="0" cy="319716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V="1">
              <a:off x="2209800" y="5114479"/>
              <a:ext cx="0" cy="319716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V="1">
              <a:off x="2057400" y="5119991"/>
              <a:ext cx="0" cy="319716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/>
          <p:cNvSpPr txBox="1"/>
          <p:nvPr/>
        </p:nvSpPr>
        <p:spPr>
          <a:xfrm>
            <a:off x="4661170" y="6245289"/>
            <a:ext cx="4390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Connect 5-Beam.  Flip over.  Insert remaining 4 friction pins.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4648200" y="3857017"/>
            <a:ext cx="4191172" cy="2357535"/>
            <a:chOff x="4648200" y="3857017"/>
            <a:chExt cx="4191172" cy="2357535"/>
          </a:xfrm>
        </p:grpSpPr>
        <p:pic>
          <p:nvPicPr>
            <p:cNvPr id="34" name="Picture 4" descr="M:\labviewCourseDevelopment\legoDcpBuildPlan\20181020_145928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3857017"/>
              <a:ext cx="4191172" cy="2357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6" name="Straight Arrow Connector 35"/>
            <p:cNvCxnSpPr/>
            <p:nvPr/>
          </p:nvCxnSpPr>
          <p:spPr>
            <a:xfrm flipV="1">
              <a:off x="6639310" y="5387827"/>
              <a:ext cx="0" cy="319716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V="1">
              <a:off x="6515793" y="5387827"/>
              <a:ext cx="0" cy="319716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V="1">
              <a:off x="6386391" y="5379721"/>
              <a:ext cx="0" cy="319716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V="1">
              <a:off x="6029710" y="5402418"/>
              <a:ext cx="0" cy="319716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H="1" flipV="1">
              <a:off x="6652785" y="4856147"/>
              <a:ext cx="814815" cy="851396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7543800" y="5589439"/>
              <a:ext cx="99060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5-Beam attached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5784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1" name="Picture 7" descr="M:\labviewCourseDevelopment\legoDcpBuildPlan\20181020_1703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891" y="732085"/>
            <a:ext cx="4561706" cy="2565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7887" y="393531"/>
            <a:ext cx="23779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Step B-1: Angle Mount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00907" y="732085"/>
            <a:ext cx="4545859" cy="2557046"/>
            <a:chOff x="199025" y="414754"/>
            <a:chExt cx="4545859" cy="2557046"/>
          </a:xfrm>
        </p:grpSpPr>
        <p:pic>
          <p:nvPicPr>
            <p:cNvPr id="11270" name="Picture 6" descr="M:\labviewCourseDevelopment\legoDcpBuildPlan\20181020_170018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025" y="414754"/>
              <a:ext cx="4545859" cy="25570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4038600" y="2209056"/>
              <a:ext cx="609600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latin typeface="Arial" pitchFamily="34" charset="0"/>
                  <a:cs typeface="Arial" pitchFamily="34" charset="0"/>
                </a:rPr>
                <a:t>8x Friction Pin 2780</a:t>
              </a:r>
              <a:endParaRPr lang="en-US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057400" y="914400"/>
              <a:ext cx="2286000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latin typeface="Arial" pitchFamily="34" charset="0"/>
                  <a:cs typeface="Arial" pitchFamily="34" charset="0"/>
                </a:rPr>
                <a:t>Completed 3-stage Truss (Step A-5)</a:t>
              </a:r>
              <a:endParaRPr lang="en-US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124200" y="2286000"/>
              <a:ext cx="838199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latin typeface="Arial" pitchFamily="34" charset="0"/>
                  <a:cs typeface="Arial" pitchFamily="34" charset="0"/>
                </a:rPr>
                <a:t>2x Axle Pin 43093</a:t>
              </a:r>
              <a:endParaRPr lang="en-US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362200" y="2282216"/>
              <a:ext cx="695528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latin typeface="Arial" pitchFamily="34" charset="0"/>
                  <a:cs typeface="Arial" pitchFamily="34" charset="0"/>
                </a:rPr>
                <a:t>2x Long Pin 6558</a:t>
              </a:r>
              <a:endParaRPr lang="en-US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689385" y="2278115"/>
              <a:ext cx="609600" cy="5539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latin typeface="Arial" pitchFamily="34" charset="0"/>
                  <a:cs typeface="Arial" pitchFamily="34" charset="0"/>
                </a:rPr>
                <a:t>2x 3x5 Liftarm 32526</a:t>
              </a:r>
              <a:endParaRPr lang="en-US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09600" y="2278115"/>
              <a:ext cx="990600" cy="5539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latin typeface="Arial" pitchFamily="34" charset="0"/>
                  <a:cs typeface="Arial" pitchFamily="34" charset="0"/>
                </a:rPr>
                <a:t>2x 1x2 Beam Pin and Axle Hole  60483</a:t>
              </a:r>
              <a:endParaRPr lang="en-US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05713" y="533400"/>
              <a:ext cx="1294488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latin typeface="Arial" pitchFamily="34" charset="0"/>
                  <a:cs typeface="Arial" pitchFamily="34" charset="0"/>
                </a:rPr>
                <a:t>2x 7-Beam </a:t>
              </a:r>
              <a:r>
                <a:rPr lang="en-US" sz="1000" dirty="0">
                  <a:latin typeface="Arial" pitchFamily="34" charset="0"/>
                  <a:cs typeface="Arial" pitchFamily="34" charset="0"/>
                </a:rPr>
                <a:t>32524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05711" y="813488"/>
              <a:ext cx="1294489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latin typeface="Arial" pitchFamily="34" charset="0"/>
                  <a:cs typeface="Arial" pitchFamily="34" charset="0"/>
                </a:rPr>
                <a:t>1x 4 Pin 3L Connector 48989</a:t>
              </a:r>
              <a:endParaRPr lang="en-US" sz="1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28687" y="3298045"/>
            <a:ext cx="45276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Gather Parts and the Completed Truss (from Step A-5)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656291" y="3298045"/>
            <a:ext cx="440930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Hi Technic Angle Sen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sor </a:t>
            </a:r>
            <a:r>
              <a:rPr lang="en-US" sz="1400" dirty="0" smtClean="0">
                <a:latin typeface="Arial" pitchFamily="34" charset="0"/>
                <a:cs typeface="Arial" pitchFamily="34" charset="0"/>
                <a:hlinkClick r:id="rId4"/>
              </a:rPr>
              <a:t>https://www.hitechnic.com/cgi-bin/commerce.cgi?preadd=action&amp;key=NAA1030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1400" dirty="0"/>
          </a:p>
        </p:txBody>
      </p:sp>
      <p:pic>
        <p:nvPicPr>
          <p:cNvPr id="11272" name="Picture 8" descr="M:\labviewCourseDevelopment\legoDcpBuildPlan\20181020_17043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16" y="4068415"/>
            <a:ext cx="3646081" cy="2050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78362" y="34680"/>
            <a:ext cx="3903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Step B: Angle Sensor Sub-assembly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9482" y="6119336"/>
            <a:ext cx="43744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Insert Long Pin in Angle Sensor Mount.  Attach 1x2 Beam Pin and Axle.  Attach Axle Pin into 1x2 Beam Pin and Axle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flipH="1" flipV="1">
            <a:off x="1689157" y="5638800"/>
            <a:ext cx="256162" cy="243608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965938" y="5759297"/>
            <a:ext cx="838199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Long Pin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784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M:\labviewCourseDevelopment\legoDcpBuildPlan\20181020_1709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798"/>
            <a:ext cx="4343401" cy="244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M:\labviewCourseDevelopment\legoDcpBuildPlan\20181020_1710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66" y="304799"/>
            <a:ext cx="4343400" cy="244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9482" y="2780823"/>
            <a:ext cx="437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Flip-over sensor to attach remaining 1x2 Beam Hole and Axle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01857" y="2780823"/>
            <a:ext cx="437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Insert Long Pin in Angle Sensor.  Attach 4 Pin 3L into 3x5 Liftarm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7086600" y="1526380"/>
            <a:ext cx="256162" cy="243608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205156" y="1885890"/>
            <a:ext cx="53339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Long Pin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5" name="Picture 3" descr="M:\labviewCourseDevelopment\legoDcpBuildPlan\20181020_1710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37" y="3581400"/>
            <a:ext cx="4255526" cy="239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M:\labviewCourseDevelopment\legoDcpBuildPlan\20181020_17105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816" y="3581400"/>
            <a:ext cx="4255525" cy="239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96338" y="6096000"/>
            <a:ext cx="42555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Attach 3x5 Liftarm onto pins and flip-over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73282" y="6118026"/>
            <a:ext cx="42555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Attach remaining 3x5 Liftarm onto pins</a:t>
            </a:r>
          </a:p>
        </p:txBody>
      </p:sp>
    </p:spTree>
    <p:extLst>
      <p:ext uri="{BB962C8B-B14F-4D97-AF65-F5344CB8AC3E}">
        <p14:creationId xmlns:p14="http://schemas.microsoft.com/office/powerpoint/2010/main" val="4121849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M:\labviewCourseDevelopment\legoDcpBuildPlan\20181020_1711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4229100" cy="237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76800" y="1068432"/>
            <a:ext cx="3442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Completed Angle Sensor Mount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8492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887" y="213389"/>
            <a:ext cx="37676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Step B-2: Angle-to-Truss Connection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2" name="Picture 2" descr="M:\labviewCourseDevelopment\legoDcpBuildPlan\20181020_1712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1"/>
            <a:ext cx="4343400" cy="244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M:\labviewCourseDevelopment\legoDcpBuildPlan\20181020_1713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685801"/>
            <a:ext cx="4334933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7591" y="3128963"/>
            <a:ext cx="43744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Gather 4 Friction Pins and 1 7-Beam from Step B-1, the Angle Sensor Mount from Step B-1, and Truss Sub-Assembly from Step A-5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04661" y="3158015"/>
            <a:ext cx="437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Insert 2 Friction Pins at the ends of one of the 7-Beams. Insert 2 Friction Pins on the Sensor Mount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7086600" y="1526380"/>
            <a:ext cx="304800" cy="121804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6891865" y="1846480"/>
            <a:ext cx="304800" cy="121804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 descr="M:\labviewCourseDevelopment\legoDcpBuildPlan\20181020_1658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67627"/>
            <a:ext cx="4367952" cy="2456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28600" y="6334780"/>
            <a:ext cx="437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Attach 7-Beam to Sensor Mount.  Then, Attach to the Truss Sub-Assembly</a:t>
            </a:r>
          </a:p>
        </p:txBody>
      </p:sp>
      <p:pic>
        <p:nvPicPr>
          <p:cNvPr id="12" name="Picture 4" descr="M:\labviewCourseDevelopment\legoDcpBuildPlan\20181020_16585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450" y="3867626"/>
            <a:ext cx="4367950" cy="2456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899396" y="6324600"/>
            <a:ext cx="41599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Repeat for other 7-Beam</a:t>
            </a:r>
          </a:p>
        </p:txBody>
      </p:sp>
    </p:spTree>
    <p:extLst>
      <p:ext uri="{BB962C8B-B14F-4D97-AF65-F5344CB8AC3E}">
        <p14:creationId xmlns:p14="http://schemas.microsoft.com/office/powerpoint/2010/main" val="41218492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M:\labviewCourseDevelopment\legoDcpBuildPlan\done\20181020_1659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228600"/>
            <a:ext cx="4876799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410200" y="1277034"/>
            <a:ext cx="335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Completed Angle Sensor to Truss Sub-Assembly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7844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362" y="34680"/>
            <a:ext cx="3095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Step C: Base Sub-Assembly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685800"/>
            <a:ext cx="544001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Stuff to do: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Need those 90-deg hooking parts (don’t know name)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Step D: Pendulum Sub-Assembly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Step E: Cabling Channels Assembly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Step F: Motorized-Propeller Wiring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Step G: NXT Cable hook-ups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849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M:\labviewCourseDevelopment\legoDcpBuildPlan\20181020_1244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04800"/>
            <a:ext cx="4191001" cy="2357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/>
          <p:cNvGrpSpPr/>
          <p:nvPr/>
        </p:nvGrpSpPr>
        <p:grpSpPr>
          <a:xfrm>
            <a:off x="228600" y="304800"/>
            <a:ext cx="4199466" cy="2362200"/>
            <a:chOff x="228600" y="304800"/>
            <a:chExt cx="4199466" cy="2362200"/>
          </a:xfrm>
        </p:grpSpPr>
        <p:pic>
          <p:nvPicPr>
            <p:cNvPr id="2050" name="Picture 2" descr="M:\labviewCourseDevelopment\legoDcpBuildPlan\20181020_124423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304800"/>
              <a:ext cx="4199466" cy="2362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304800" y="2283139"/>
              <a:ext cx="1521333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2x 7-Beam </a:t>
              </a:r>
              <a:r>
                <a:rPr lang="en-US" sz="1200" dirty="0">
                  <a:latin typeface="Arial" pitchFamily="34" charset="0"/>
                  <a:cs typeface="Arial" pitchFamily="34" charset="0"/>
                </a:rPr>
                <a:t>32524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33400" y="533400"/>
              <a:ext cx="908028" cy="5539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latin typeface="Arial" pitchFamily="34" charset="0"/>
                  <a:cs typeface="Arial" pitchFamily="34" charset="0"/>
                </a:rPr>
                <a:t>4x Pin 3L with Stop Bush </a:t>
              </a:r>
              <a:r>
                <a:rPr lang="en-US" sz="1000" dirty="0">
                  <a:latin typeface="Arial" pitchFamily="34" charset="0"/>
                  <a:cs typeface="Arial" pitchFamily="34" charset="0"/>
                </a:rPr>
                <a:t>32054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28600" y="2743200"/>
            <a:ext cx="41994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Gather parts (left). Insert each Pin 3L Stop Bush over the 3-Axle.  Connect 7-Beam over each Pin 3L. Finished step (right)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87660" y="2716572"/>
            <a:ext cx="22637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Close-up of Finished step </a:t>
            </a:r>
            <a:endParaRPr lang="en-US" sz="14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228600" y="3581400"/>
            <a:ext cx="4199465" cy="2362200"/>
            <a:chOff x="228600" y="3581400"/>
            <a:chExt cx="4199465" cy="2362200"/>
          </a:xfrm>
        </p:grpSpPr>
        <p:pic>
          <p:nvPicPr>
            <p:cNvPr id="2052" name="Picture 4" descr="M:\labviewCourseDevelopment\legoDcpBuildPlan\20181020_130212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3581400"/>
              <a:ext cx="4199465" cy="2362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1176068" y="3672453"/>
              <a:ext cx="147989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2x 15-Beam </a:t>
              </a:r>
              <a:r>
                <a:rPr lang="en-US" sz="1200" dirty="0">
                  <a:latin typeface="Arial" pitchFamily="34" charset="0"/>
                  <a:cs typeface="Arial" pitchFamily="34" charset="0"/>
                </a:rPr>
                <a:t>32278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04800" y="4300835"/>
              <a:ext cx="99060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Arial" pitchFamily="34" charset="0"/>
                  <a:cs typeface="Arial" pitchFamily="34" charset="0"/>
                </a:rPr>
                <a:t>4</a:t>
              </a:r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x 5-Beam </a:t>
              </a:r>
              <a:r>
                <a:rPr lang="en-US" sz="1200" dirty="0">
                  <a:latin typeface="Arial" pitchFamily="34" charset="0"/>
                  <a:cs typeface="Arial" pitchFamily="34" charset="0"/>
                </a:rPr>
                <a:t>32316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65466" y="5495677"/>
              <a:ext cx="171768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8x Friction Pin 2780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28599" y="6019800"/>
            <a:ext cx="41994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Gather parts (left). Connect 15-Beams over Pin 3L.  Connect 5-Beam to 15-Beam with Friction Pins Finished step (right)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4" name="Picture 2" descr="M:\labviewCourseDevelopment\legoDcpBuildPlan\20181020_1304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660" y="3581400"/>
            <a:ext cx="4203941" cy="2364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5" name="Straight Arrow Connector 34"/>
          <p:cNvCxnSpPr/>
          <p:nvPr/>
        </p:nvCxnSpPr>
        <p:spPr>
          <a:xfrm>
            <a:off x="6144940" y="4701362"/>
            <a:ext cx="120301" cy="169695"/>
          </a:xfrm>
          <a:prstGeom prst="straightConnector1">
            <a:avLst/>
          </a:prstGeom>
          <a:ln w="12700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904339" y="4817895"/>
            <a:ext cx="120301" cy="169695"/>
          </a:xfrm>
          <a:prstGeom prst="straightConnector1">
            <a:avLst/>
          </a:prstGeom>
          <a:ln w="12700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787660" y="6019800"/>
            <a:ext cx="41994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Close-up: Red arrows show where Friction Pins are inserted into 15-Beam and 5-Beam.  The remaining 6 Friction Pins are also seen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784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04800" y="381430"/>
            <a:ext cx="4085000" cy="2297813"/>
            <a:chOff x="4800600" y="3569587"/>
            <a:chExt cx="4085000" cy="2297813"/>
          </a:xfrm>
        </p:grpSpPr>
        <p:pic>
          <p:nvPicPr>
            <p:cNvPr id="5" name="Picture 5" descr="M:\labviewCourseDevelopment\legoDcpBuildPlan\20181020_130242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3569587"/>
              <a:ext cx="4085000" cy="22978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Straight Arrow Connector 5"/>
            <p:cNvCxnSpPr/>
            <p:nvPr/>
          </p:nvCxnSpPr>
          <p:spPr>
            <a:xfrm flipH="1" flipV="1">
              <a:off x="6743700" y="4762501"/>
              <a:ext cx="266700" cy="266699"/>
            </a:xfrm>
            <a:prstGeom prst="straightConnector1">
              <a:avLst/>
            </a:prstGeom>
            <a:ln w="12700" cmpd="sng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H="1" flipV="1">
              <a:off x="6400800" y="4923527"/>
              <a:ext cx="266700" cy="266699"/>
            </a:xfrm>
            <a:prstGeom prst="straightConnector1">
              <a:avLst/>
            </a:prstGeom>
            <a:ln w="12700" cmpd="sng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H="1" flipV="1">
              <a:off x="6477000" y="5639327"/>
              <a:ext cx="190500" cy="190498"/>
            </a:xfrm>
            <a:prstGeom prst="straightConnector1">
              <a:avLst/>
            </a:prstGeom>
            <a:ln w="12700" cmpd="sng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 flipV="1">
              <a:off x="6762750" y="5505977"/>
              <a:ext cx="266700" cy="266699"/>
            </a:xfrm>
            <a:prstGeom prst="straightConnector1">
              <a:avLst/>
            </a:prstGeom>
            <a:ln w="12700" cmpd="sng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5867400" y="3810952"/>
              <a:ext cx="240601" cy="339390"/>
            </a:xfrm>
            <a:prstGeom prst="straightConnector1">
              <a:avLst/>
            </a:prstGeom>
            <a:ln w="12700" cmpd="sng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5553973" y="3963352"/>
              <a:ext cx="240601" cy="339390"/>
            </a:xfrm>
            <a:prstGeom prst="straightConnector1">
              <a:avLst/>
            </a:prstGeom>
            <a:ln w="12700" cmpd="sng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6117001" y="4631545"/>
              <a:ext cx="120301" cy="130956"/>
            </a:xfrm>
            <a:prstGeom prst="straightConnector1">
              <a:avLst/>
            </a:prstGeom>
            <a:ln w="12700" cmpd="sng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5853741" y="4762501"/>
              <a:ext cx="120301" cy="130956"/>
            </a:xfrm>
            <a:prstGeom prst="straightConnector1">
              <a:avLst/>
            </a:prstGeom>
            <a:ln w="12700" cmpd="sng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286108" y="2831643"/>
            <a:ext cx="410369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Close-up of Finished brace. 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R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ed arrows point to locations of Friction Pins to connect 5-Beams to 15-Beams</a:t>
            </a:r>
            <a:endParaRPr lang="en-US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4572000" y="1345670"/>
            <a:ext cx="2621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Completed Lower Truss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784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8221" y="76200"/>
            <a:ext cx="23906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Step A-2: Middle Truss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78285" y="609600"/>
            <a:ext cx="4334933" cy="2438400"/>
            <a:chOff x="178285" y="609600"/>
            <a:chExt cx="4334933" cy="2438400"/>
          </a:xfrm>
        </p:grpSpPr>
        <p:pic>
          <p:nvPicPr>
            <p:cNvPr id="2" name="Picture 3" descr="M:\labviewCourseDevelopment\legoDcpBuildPlan\20181020_132729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285" y="609600"/>
              <a:ext cx="4334933" cy="243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609600" y="621578"/>
              <a:ext cx="147989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2x 15-Beam </a:t>
              </a:r>
              <a:r>
                <a:rPr lang="en-US" sz="1200" dirty="0">
                  <a:latin typeface="Arial" pitchFamily="34" charset="0"/>
                  <a:cs typeface="Arial" pitchFamily="34" charset="0"/>
                </a:rPr>
                <a:t>32278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66800" y="1505634"/>
              <a:ext cx="83820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latin typeface="Arial" pitchFamily="34" charset="0"/>
                  <a:cs typeface="Arial" pitchFamily="34" charset="0"/>
                </a:rPr>
                <a:t>2x 7-Beam </a:t>
              </a:r>
              <a:r>
                <a:rPr lang="en-US" sz="1000" dirty="0">
                  <a:latin typeface="Arial" pitchFamily="34" charset="0"/>
                  <a:cs typeface="Arial" pitchFamily="34" charset="0"/>
                </a:rPr>
                <a:t>32524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15454" y="2209800"/>
              <a:ext cx="803688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latin typeface="Arial" pitchFamily="34" charset="0"/>
                  <a:cs typeface="Arial" pitchFamily="34" charset="0"/>
                </a:rPr>
                <a:t>4x Pin 3L with Stop Bush </a:t>
              </a:r>
              <a:r>
                <a:rPr lang="en-US" sz="1000" dirty="0">
                  <a:latin typeface="Arial" pitchFamily="34" charset="0"/>
                  <a:cs typeface="Arial" pitchFamily="34" charset="0"/>
                </a:rPr>
                <a:t>32054</a:t>
              </a:r>
            </a:p>
          </p:txBody>
        </p:sp>
      </p:grpSp>
      <p:pic>
        <p:nvPicPr>
          <p:cNvPr id="4099" name="Picture 3" descr="M:\labviewCourseDevelopment\legoDcpBuildPlan\20181020_1327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894" y="621578"/>
            <a:ext cx="4274468" cy="240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36087" y="3065252"/>
            <a:ext cx="45624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Gather parts (left).  Insert two Pin 3L at each end of 7-Beam. Repeat with other 7-Beam.  Connect 7-Beams to 3rd and 5</a:t>
            </a:r>
            <a:r>
              <a:rPr lang="en-US" sz="1400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holes of 15-Beam.  Finished step (right)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5715000" y="2012702"/>
            <a:ext cx="228600" cy="353942"/>
          </a:xfrm>
          <a:prstGeom prst="straightConnector1">
            <a:avLst/>
          </a:prstGeom>
          <a:ln w="12700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7429500" y="2563743"/>
            <a:ext cx="114300" cy="353942"/>
          </a:xfrm>
          <a:prstGeom prst="straightConnector1">
            <a:avLst/>
          </a:prstGeom>
          <a:ln w="12700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181600" y="2386771"/>
            <a:ext cx="80368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en-US" sz="1000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hole of 15-beam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24800" y="2040778"/>
            <a:ext cx="80368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3rd hole of 15-beam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15000" y="3126807"/>
            <a:ext cx="2332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Close-up of finished step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25273" y="3835062"/>
            <a:ext cx="4240955" cy="2385537"/>
            <a:chOff x="228600" y="3939063"/>
            <a:chExt cx="4240955" cy="2385537"/>
          </a:xfrm>
        </p:grpSpPr>
        <p:pic>
          <p:nvPicPr>
            <p:cNvPr id="4100" name="Picture 4" descr="M:\labviewCourseDevelopment\legoDcpBuildPlan\20181020_133013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3939063"/>
              <a:ext cx="4240955" cy="2385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254418" y="4038600"/>
              <a:ext cx="1027397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1x 11-Beam</a:t>
              </a:r>
            </a:p>
            <a:p>
              <a:pPr algn="ctr"/>
              <a:r>
                <a:rPr lang="en-US" sz="1200" dirty="0"/>
                <a:t>32525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90361" y="5943600"/>
              <a:ext cx="124104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4x 3-Axle </a:t>
              </a:r>
              <a:r>
                <a:rPr lang="en-US" sz="1200" dirty="0">
                  <a:latin typeface="Arial" pitchFamily="34" charset="0"/>
                  <a:cs typeface="Arial" pitchFamily="34" charset="0"/>
                </a:rPr>
                <a:t>4519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25273" y="6220599"/>
            <a:ext cx="4287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Gather parts (left). Insert each 3-Axle into each Pin 3L’s Stop Bush.  Diagonally lay11-Beam over Axles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1" name="Picture 5" descr="M:\labviewCourseDevelopment\legoDcpBuildPlan\20181020_13302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894" y="3865687"/>
            <a:ext cx="4186509" cy="2354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5604628" y="6231609"/>
            <a:ext cx="2444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Close-up of finished step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784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M:\labviewCourseDevelopment\legoDcpBuildPlan\20181020_1332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99" y="252638"/>
            <a:ext cx="4292199" cy="241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M:\labviewCourseDevelopment\legoDcpBuildPlan\20181020_1332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90" y="3581400"/>
            <a:ext cx="4321836" cy="2431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M:\labviewCourseDevelopment\legoDcpBuildPlan\20181020_1333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2639"/>
            <a:ext cx="4292199" cy="241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" y="2133600"/>
            <a:ext cx="8382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2x 7-Beam 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32524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2665" y="375748"/>
            <a:ext cx="2175735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4x Pin 3L with Stop Bush 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32054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0336" y="2667000"/>
            <a:ext cx="45624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Gather parts (left). Insert each Pin 3L’s Stop Bush into 3-Axle.  Insert 7-Beam over Pin 3L peg.  Finished step (right)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867400" y="1123851"/>
            <a:ext cx="304800" cy="247749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6781800" y="2009725"/>
            <a:ext cx="304800" cy="247749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7543800" y="1335945"/>
            <a:ext cx="304800" cy="247749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6565698" y="1002470"/>
            <a:ext cx="304800" cy="247749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721333" y="2667000"/>
            <a:ext cx="42952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Close-up: Red Arrows show a Pin 3L’s Stop Bush inserted over a 3-Axle.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9809" y="6096000"/>
            <a:ext cx="42952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Close-up: 7-Beam inserted into Ping 3L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784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M:\labviewCourseDevelopment\legoDcpBuildPlan\20181020_1336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4605866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472935"/>
            <a:ext cx="1479892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2x 15-Beam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32278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1450" y="2932510"/>
            <a:ext cx="4562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Gather parts (left). Insert 15-Beam over Pin 3L pegs.  Finished step (right)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05400" y="1345670"/>
            <a:ext cx="38266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Completed Middle Truss</a:t>
            </a:r>
          </a:p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(NB: Has 4 open holes in 15-Beam)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10463" y="336270"/>
            <a:ext cx="1061509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4 open holes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962400" y="809674"/>
            <a:ext cx="228600" cy="209452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5784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8221" y="76200"/>
            <a:ext cx="23313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Step A-3: Upper Truss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1" name="Picture 3" descr="M:\labviewCourseDevelopment\legoDcpBuildPlan\20181020_1354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21" y="3810000"/>
            <a:ext cx="4368800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200713" y="486008"/>
            <a:ext cx="4343401" cy="2443163"/>
            <a:chOff x="206321" y="609599"/>
            <a:chExt cx="4343401" cy="2443163"/>
          </a:xfrm>
        </p:grpSpPr>
        <p:pic>
          <p:nvPicPr>
            <p:cNvPr id="2" name="Picture 2" descr="M:\labviewCourseDevelopment\legoDcpBuildPlan\20181020_13532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321" y="609599"/>
              <a:ext cx="4343401" cy="2443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234896" y="662905"/>
              <a:ext cx="150393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2x 13-Beam </a:t>
              </a:r>
              <a:r>
                <a:rPr lang="en-US" sz="1200" dirty="0">
                  <a:latin typeface="Arial" pitchFamily="34" charset="0"/>
                  <a:cs typeface="Arial" pitchFamily="34" charset="0"/>
                </a:rPr>
                <a:t>41239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02327" y="2717736"/>
              <a:ext cx="1383673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latin typeface="Arial" pitchFamily="34" charset="0"/>
                  <a:cs typeface="Arial" pitchFamily="34" charset="0"/>
                </a:rPr>
                <a:t>2x 7-Beam </a:t>
              </a:r>
              <a:r>
                <a:rPr lang="en-US" sz="1000" dirty="0">
                  <a:latin typeface="Arial" pitchFamily="34" charset="0"/>
                  <a:cs typeface="Arial" pitchFamily="34" charset="0"/>
                </a:rPr>
                <a:t>32524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04800" y="1458187"/>
              <a:ext cx="803688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latin typeface="Arial" pitchFamily="34" charset="0"/>
                  <a:cs typeface="Arial" pitchFamily="34" charset="0"/>
                </a:rPr>
                <a:t>4x Pin 3L with Stop Bush </a:t>
              </a:r>
              <a:r>
                <a:rPr lang="en-US" sz="1000" dirty="0">
                  <a:latin typeface="Arial" pitchFamily="34" charset="0"/>
                  <a:cs typeface="Arial" pitchFamily="34" charset="0"/>
                </a:rPr>
                <a:t>32054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36087" y="2929171"/>
            <a:ext cx="45624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Gather parts (left).  Insert two Pin 3L at each end of 7-Beam. Repeat with other 7-Beam.  Connect 7-Beams to 2nd and 4</a:t>
            </a:r>
            <a:r>
              <a:rPr lang="en-US" sz="1400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holes of 13-Beam.  Finished step (right)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648200" y="486008"/>
            <a:ext cx="4343400" cy="2443163"/>
            <a:chOff x="4648200" y="486008"/>
            <a:chExt cx="4343400" cy="2443163"/>
          </a:xfrm>
        </p:grpSpPr>
        <p:pic>
          <p:nvPicPr>
            <p:cNvPr id="7170" name="Picture 2" descr="M:\labviewCourseDevelopment\legoDcpBuildPlan\20181020_135349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486008"/>
              <a:ext cx="4343400" cy="2443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2" name="Straight Arrow Connector 11"/>
            <p:cNvCxnSpPr/>
            <p:nvPr/>
          </p:nvCxnSpPr>
          <p:spPr>
            <a:xfrm flipH="1" flipV="1">
              <a:off x="6172200" y="2575966"/>
              <a:ext cx="190500" cy="319717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 flipV="1">
              <a:off x="7772400" y="1923660"/>
              <a:ext cx="190500" cy="319717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4663273" y="2929171"/>
            <a:ext cx="4328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Close-up: Red Arrows show Pin 3L inserted into 2</a:t>
            </a:r>
            <a:r>
              <a:rPr lang="en-US" sz="1400" baseline="30000" dirty="0" smtClean="0">
                <a:latin typeface="Arial" pitchFamily="34" charset="0"/>
                <a:cs typeface="Arial" pitchFamily="34" charset="0"/>
              </a:rPr>
              <a:t>nd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and 4</a:t>
            </a:r>
            <a:r>
              <a:rPr lang="en-US" sz="1400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holes of 13-Beam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53596" y="5750572"/>
            <a:ext cx="80368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US" sz="1000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hole of 13-Beam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29000" y="4953000"/>
            <a:ext cx="80368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1000" baseline="30000" dirty="0" smtClean="0">
                <a:latin typeface="Arial" pitchFamily="34" charset="0"/>
                <a:cs typeface="Arial" pitchFamily="34" charset="0"/>
              </a:rPr>
              <a:t>nd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hole of 13-Beam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784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M:\labviewCourseDevelopment\legoDcpBuildPlan\20181020_1357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10" y="295661"/>
            <a:ext cx="4191000" cy="235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4329" y="381781"/>
            <a:ext cx="149547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itchFamily="34" charset="0"/>
                <a:cs typeface="Arial" pitchFamily="34" charset="0"/>
              </a:rPr>
              <a:t>1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x 11-Beam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32525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1543" y="2276861"/>
            <a:ext cx="124104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4x 3-Axle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4519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7611" y="2691432"/>
            <a:ext cx="45624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Gather parts (left).  Insert 3-Axles into Pin 3L’s Stop Bush.  Lay 11-Beam diagonally across. Finished step (right)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648200" y="299418"/>
            <a:ext cx="4191000" cy="2357438"/>
            <a:chOff x="4648200" y="299418"/>
            <a:chExt cx="4191000" cy="2357438"/>
          </a:xfrm>
        </p:grpSpPr>
        <p:pic>
          <p:nvPicPr>
            <p:cNvPr id="8194" name="Picture 2" descr="M:\labviewCourseDevelopment\legoDcpBuildPlan\20181020_135953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299418"/>
              <a:ext cx="4191000" cy="2357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4800600" y="2307639"/>
              <a:ext cx="1383673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latin typeface="Arial" pitchFamily="34" charset="0"/>
                  <a:cs typeface="Arial" pitchFamily="34" charset="0"/>
                </a:rPr>
                <a:t>2x 7-Beam </a:t>
              </a:r>
              <a:r>
                <a:rPr lang="en-US" sz="1000" dirty="0">
                  <a:latin typeface="Arial" pitchFamily="34" charset="0"/>
                  <a:cs typeface="Arial" pitchFamily="34" charset="0"/>
                </a:rPr>
                <a:t>32524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690068" y="351636"/>
              <a:ext cx="1143000" cy="5539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latin typeface="Arial" pitchFamily="34" charset="0"/>
                  <a:cs typeface="Arial" pitchFamily="34" charset="0"/>
                </a:rPr>
                <a:t>4x Pin 3L with Stop Bush </a:t>
              </a:r>
              <a:r>
                <a:rPr lang="en-US" sz="1000" dirty="0">
                  <a:latin typeface="Arial" pitchFamily="34" charset="0"/>
                  <a:cs typeface="Arial" pitchFamily="34" charset="0"/>
                </a:rPr>
                <a:t>32054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582415" y="2691432"/>
            <a:ext cx="44091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Gather parts (left).  Insert Pin 3L’s Stop Bush onto 3-Axles.  Insert 7-Beams onto Pin 3L’s pins. Finished step (right)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5" name="Picture 3" descr="M:\labviewCourseDevelopment\legoDcpBuildPlan\20181020_1430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24" y="3733800"/>
            <a:ext cx="4201886" cy="236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04800" y="3886200"/>
            <a:ext cx="1503938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2x 13-Beam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41239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993" y="6097361"/>
            <a:ext cx="4562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Gather parts (left).  Insert 13-Beams over Pin 3L’s pins. Finished step (right)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00600" y="4546248"/>
            <a:ext cx="2621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Completed Upper Truss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784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M:\labviewCourseDevelopment\legoDcpBuildPlan\20181020_1447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68" y="3886200"/>
            <a:ext cx="4334933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8221" y="76200"/>
            <a:ext cx="45114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Step A-4: Lower-to-Middle Truss Connection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56468" y="525943"/>
            <a:ext cx="4334933" cy="2438400"/>
            <a:chOff x="4698699" y="533400"/>
            <a:chExt cx="4334933" cy="2438400"/>
          </a:xfrm>
        </p:grpSpPr>
        <p:pic>
          <p:nvPicPr>
            <p:cNvPr id="9218" name="Picture 2" descr="M:\labviewCourseDevelopment\legoDcpBuildPlan\20181020_144506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8699" y="533400"/>
              <a:ext cx="4334933" cy="243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4800600" y="749934"/>
              <a:ext cx="105464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Middle Truss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239000" y="763834"/>
              <a:ext cx="102098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Lower Truss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542299" y="2438400"/>
              <a:ext cx="171768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8x Friction Pin 2780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 flipV="1">
              <a:off x="7863416" y="1752600"/>
              <a:ext cx="190500" cy="319717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 flipV="1">
              <a:off x="5953653" y="1745143"/>
              <a:ext cx="190500" cy="319716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168221" y="2964343"/>
            <a:ext cx="45624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Gather parts Lower (Step A-1) and Middle (Step A-2) trusses.  Note the orientation (red arrows) of diagonal braces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704478" y="525943"/>
            <a:ext cx="4562422" cy="3392507"/>
            <a:chOff x="4704478" y="525943"/>
            <a:chExt cx="4562422" cy="3392507"/>
          </a:xfrm>
        </p:grpSpPr>
        <p:pic>
          <p:nvPicPr>
            <p:cNvPr id="9219" name="Picture 3" descr="M:\labviewCourseDevelopment\legoDcpBuildPlan\20181020_144621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4478" y="525943"/>
              <a:ext cx="4334933" cy="243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7" name="Straight Arrow Connector 16"/>
            <p:cNvCxnSpPr/>
            <p:nvPr/>
          </p:nvCxnSpPr>
          <p:spPr>
            <a:xfrm>
              <a:off x="6737122" y="618415"/>
              <a:ext cx="0" cy="248124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V="1">
              <a:off x="6871944" y="1650956"/>
              <a:ext cx="0" cy="319716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V="1">
              <a:off x="6737122" y="1650956"/>
              <a:ext cx="0" cy="319716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6870574" y="609600"/>
              <a:ext cx="0" cy="248124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4704478" y="2964343"/>
              <a:ext cx="456242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Insert friction pins.  Top 4 red down-arrows show a completed connection.  Bottom 2 red up-arrows show friction pins exposed.  Note orientation of diagonal braces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6871944" y="990600"/>
              <a:ext cx="0" cy="248124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6737122" y="990600"/>
              <a:ext cx="0" cy="248124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Straight Arrow Connector 26"/>
          <p:cNvCxnSpPr/>
          <p:nvPr/>
        </p:nvCxnSpPr>
        <p:spPr>
          <a:xfrm flipH="1" flipV="1">
            <a:off x="8077200" y="1331239"/>
            <a:ext cx="190500" cy="319717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6096000" y="1520680"/>
            <a:ext cx="190500" cy="319716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68221" y="6324600"/>
            <a:ext cx="4562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Flip over.  15-Beams removed to make connection easier.  Note orientation of diagonal braces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Picture 2" descr="M:\labviewCourseDevelopment\legoDcpBuildPlan\20181020_14471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478" y="3886200"/>
            <a:ext cx="4334933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" name="Straight Arrow Connector 30"/>
          <p:cNvCxnSpPr/>
          <p:nvPr/>
        </p:nvCxnSpPr>
        <p:spPr>
          <a:xfrm flipV="1">
            <a:off x="1606672" y="4991100"/>
            <a:ext cx="301747" cy="228599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3370507" y="5057774"/>
            <a:ext cx="301747" cy="228599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042589" y="6432321"/>
            <a:ext cx="3886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Completed Lower-to-Middle Truss Connection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188884" y="1247775"/>
            <a:ext cx="990600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Lower-to-Middle Truss Connection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7844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997</Words>
  <Application>Microsoft Office PowerPoint</Application>
  <PresentationFormat>On-screen Show (4:3)</PresentationFormat>
  <Paragraphs>115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Nevada Las Vegas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Oh</dc:creator>
  <cp:lastModifiedBy>Paul Oh</cp:lastModifiedBy>
  <cp:revision>21</cp:revision>
  <dcterms:created xsi:type="dcterms:W3CDTF">2018-10-21T00:46:38Z</dcterms:created>
  <dcterms:modified xsi:type="dcterms:W3CDTF">2018-10-21T03:54:46Z</dcterms:modified>
</cp:coreProperties>
</file>