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2" autoAdjust="0"/>
    <p:restoredTop sz="94694" autoAdjust="0"/>
  </p:normalViewPr>
  <p:slideViewPr>
    <p:cSldViewPr>
      <p:cViewPr>
        <p:scale>
          <a:sx n="90" d="100"/>
          <a:sy n="90" d="100"/>
        </p:scale>
        <p:origin x="-76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6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2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70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1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16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6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43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14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12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5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8DB1-140A-4E2D-8A46-5EF6AD287899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6F84A-62C3-4191-B6AE-BDE949C68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71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10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24.png"/><Relationship Id="rId5" Type="http://schemas.openxmlformats.org/officeDocument/2006/relationships/image" Target="../media/image12.png"/><Relationship Id="rId10" Type="http://schemas.openxmlformats.org/officeDocument/2006/relationships/image" Target="../media/image230.png"/><Relationship Id="rId4" Type="http://schemas.openxmlformats.org/officeDocument/2006/relationships/image" Target="../media/image11.png"/><Relationship Id="rId9" Type="http://schemas.openxmlformats.org/officeDocument/2006/relationships/image" Target="../media/image220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40107" y="685090"/>
            <a:ext cx="6331789" cy="4040469"/>
            <a:chOff x="228600" y="460926"/>
            <a:chExt cx="6331789" cy="4040469"/>
          </a:xfrm>
        </p:grpSpPr>
        <p:grpSp>
          <p:nvGrpSpPr>
            <p:cNvPr id="10" name="Group 9"/>
            <p:cNvGrpSpPr/>
            <p:nvPr/>
          </p:nvGrpSpPr>
          <p:grpSpPr>
            <a:xfrm>
              <a:off x="228600" y="460926"/>
              <a:ext cx="6331789" cy="4040469"/>
              <a:chOff x="685800" y="447674"/>
              <a:chExt cx="6331789" cy="4040469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800" y="447674"/>
                <a:ext cx="6331789" cy="40404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5857570" y="3886200"/>
                <a:ext cx="1138453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(307, 601)</a:t>
                </a:r>
                <a:endParaRPr lang="en-US" dirty="0"/>
              </a:p>
            </p:txBody>
          </p:sp>
          <p:cxnSp>
            <p:nvCxnSpPr>
              <p:cNvPr id="6" name="Straight Arrow Connector 5"/>
              <p:cNvCxnSpPr/>
              <p:nvPr/>
            </p:nvCxnSpPr>
            <p:spPr>
              <a:xfrm flipH="1" flipV="1">
                <a:off x="5181600" y="3048000"/>
                <a:ext cx="609600" cy="83820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5831691" y="1143000"/>
                <a:ext cx="904415" cy="3693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(3, 601)</a:t>
                </a:r>
                <a:endParaRPr lang="en-US" dirty="0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flipH="1" flipV="1">
                <a:off x="5204604" y="1095555"/>
                <a:ext cx="586596" cy="232111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Box 10"/>
            <p:cNvSpPr txBox="1"/>
            <p:nvPr/>
          </p:nvSpPr>
          <p:spPr>
            <a:xfrm>
              <a:off x="3558467" y="1954863"/>
              <a:ext cx="861133" cy="30777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14 studs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Left Brace 11"/>
            <p:cNvSpPr/>
            <p:nvPr/>
          </p:nvSpPr>
          <p:spPr>
            <a:xfrm>
              <a:off x="4419600" y="1156252"/>
              <a:ext cx="304800" cy="19050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112398" y="4862285"/>
                <a:ext cx="865912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Recall, 17 Bricks between base plate and camera’s lens.  Each Brick measures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6 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cs typeface="Arial" pitchFamily="34" charset="0"/>
                      </a:rPr>
                      <m:t>mm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high.  Thus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𝑧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=17×6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+ 1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(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due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to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last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stud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=103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</m:oMath>
                </a14:m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98" y="4862285"/>
                <a:ext cx="8659127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141" t="-1176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112398" y="5548085"/>
                <a:ext cx="881152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A ruler measures the height (black brace) to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11.3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cm.  Alternatively, one counts 14 stud spacings hence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𝐻</m:t>
                    </m:r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=14×8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=1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12 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1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1.</m:t>
                    </m:r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2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cs typeface="Arial" pitchFamily="34" charset="0"/>
                      </a:rPr>
                      <m:t>cm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which is close to ruler measurement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398" y="5548085"/>
                <a:ext cx="8811528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138" t="-1163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80072" y="6233885"/>
                <a:ext cx="4989636" cy="44268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Answer: </a:t>
                </a:r>
                <a:r>
                  <a:rPr lang="en-US" sz="14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Hence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𝑧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𝐻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=103</m:t>
                    </m:r>
                    <m:r>
                      <m:rPr>
                        <m:nor/>
                      </m:rPr>
                      <a:rPr lang="en-US" sz="14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mm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303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pixels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112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mm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=278.65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pixels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72" y="6233885"/>
                <a:ext cx="4989636" cy="442685"/>
              </a:xfrm>
              <a:prstGeom prst="rect">
                <a:avLst/>
              </a:prstGeom>
              <a:blipFill rotWithShape="1">
                <a:blip r:embed="rId5"/>
                <a:stretch>
                  <a:fillRect l="-244" b="-135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454355" y="6396335"/>
            <a:ext cx="2696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Ref: focalLengthCalculations-042220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© Copyright Paul Oh 2020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489973" y="4125164"/>
            <a:ext cx="283160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greyFrame042120-1338.png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0107" y="92333"/>
            <a:ext cx="5053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camera’s lens focal length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55943" y="997164"/>
            <a:ext cx="2493396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Sample grey-scale image captured from Scilab as a PNG file and imported into Pixelformer.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Black Lego 1x1 round studs are on the top left and right corners…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However, the camera’s FOV misses the top-left one and gets about half of the top-right one. 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Baseplate studs are clear and can be counted for calibration purposes.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Also note that lens distorts image a bit and baseplate is not fully aligned with lens imaging sensor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6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51791" y="242405"/>
            <a:ext cx="6331789" cy="4040469"/>
            <a:chOff x="228600" y="460926"/>
            <a:chExt cx="6331789" cy="404046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460926"/>
              <a:ext cx="6331789" cy="40404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858240" y="2383587"/>
              <a:ext cx="861133" cy="30777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 studs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Left Brace 11"/>
            <p:cNvSpPr/>
            <p:nvPr/>
          </p:nvSpPr>
          <p:spPr>
            <a:xfrm rot="5400000">
              <a:off x="1643794" y="1961314"/>
              <a:ext cx="334600" cy="1662554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80072" y="4419600"/>
                <a:ext cx="865912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Recall, 17 Bricks between base plate and camera’s lens.  Each Brick measures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6 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cs typeface="Arial" pitchFamily="34" charset="0"/>
                      </a:rPr>
                      <m:t>mm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high.  Thus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𝑧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=17×6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+ 1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(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due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to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last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stud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=103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</m:oMath>
                </a14:m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72" y="4419600"/>
                <a:ext cx="8659127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211" t="-1163" b="-46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233891" y="5015767"/>
                <a:ext cx="881152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A ruler measures the height (black brace) to be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/>
                        <a:cs typeface="Arial" pitchFamily="34" charset="0"/>
                      </a:rPr>
                      <m:t>9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  <a:cs typeface="Arial" pitchFamily="34" charset="0"/>
                      </a:rPr>
                      <m:t>.5</m:t>
                    </m:r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cm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.  Alternatively, one counts </a:t>
                </a:r>
                <a:r>
                  <a:rPr lang="en-US" sz="14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12 stud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spacings hence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𝐻</m:t>
                    </m:r>
                    <m:r>
                      <a:rPr lang="en-US" sz="1400" i="1">
                        <a:latin typeface="Cambria Math"/>
                        <a:cs typeface="Arial" pitchFamily="34" charset="0"/>
                      </a:rPr>
                      <m:t>=12×8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96 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mm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9.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5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solidFill>
                          <a:srgbClr val="FF0000"/>
                        </a:solidFill>
                        <a:latin typeface="Cambria Math"/>
                        <a:cs typeface="Arial" pitchFamily="34" charset="0"/>
                      </a:rPr>
                      <m:t>cm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which is close to ruler measurement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891" y="5015767"/>
                <a:ext cx="8811528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138" t="-1163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47746" y="5791200"/>
                <a:ext cx="5458802" cy="44396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Answer: </a:t>
                </a:r>
                <a:r>
                  <a:rPr lang="en-US" sz="14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Hence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𝑓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/>
                      </a:rPr>
                      <m:t>𝑧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𝐻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=103</m:t>
                    </m:r>
                    <m:r>
                      <m:rPr>
                        <m:nor/>
                      </m:rPr>
                      <a:rPr lang="en-US" sz="14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mm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(279−20)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pixels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  <a:cs typeface="Arial" panose="020B0604020202020204" pitchFamily="34" charset="0"/>
                          </a:rPr>
                          <m:t>96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400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mm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𝟐𝟕𝟕</m:t>
                    </m:r>
                    <m:r>
                      <a:rPr lang="en-US" sz="1400" b="1" i="1" smtClean="0">
                        <a:solidFill>
                          <a:srgbClr val="FF0000"/>
                        </a:solidFill>
                        <a:latin typeface="Cambria Math"/>
                      </a:rPr>
                      <m:t>.</m:t>
                    </m:r>
                    <m:r>
                      <a:rPr lang="en-US" sz="1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𝟖𝟗</m:t>
                    </m:r>
                  </m:oMath>
                </a14:m>
                <a:r>
                  <a:rPr lang="en-US" sz="1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pixels</a:t>
                </a:r>
                <a:endParaRPr lang="en-US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46" y="5791200"/>
                <a:ext cx="5458802" cy="443968"/>
              </a:xfrm>
              <a:prstGeom prst="rect">
                <a:avLst/>
              </a:prstGeom>
              <a:blipFill rotWithShape="1">
                <a:blip r:embed="rId5"/>
                <a:stretch>
                  <a:fillRect l="-22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601657" y="3682479"/>
            <a:ext cx="283160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greyFrame042120-1338.png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8712" y="2077973"/>
            <a:ext cx="1021433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(308, 20)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09600" y="2447305"/>
            <a:ext cx="399353" cy="422839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21131" y="3200400"/>
            <a:ext cx="1138453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(308, 279)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057401" y="2838450"/>
            <a:ext cx="628649" cy="28575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5888181" y="5538987"/>
                <a:ext cx="3048000" cy="116955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NB: this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anose="020B0604020202020204" pitchFamily="34" charset="0"/>
                      </a:rPr>
                      <m:t>𝑓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value is close to the previous one (278.65).  So, can just round both to 278 or use the first one for rows and second for columns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181" y="5538987"/>
                <a:ext cx="3048000" cy="1169551"/>
              </a:xfrm>
              <a:prstGeom prst="rect">
                <a:avLst/>
              </a:prstGeom>
              <a:blipFill rotWithShape="1">
                <a:blip r:embed="rId6"/>
                <a:stretch>
                  <a:fillRect l="-398" b="-414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-31010" y="6428233"/>
            <a:ext cx="2696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Ref: focalLengthCalculations-042220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© Copyright Paul Oh 2020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1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4953000" cy="316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51364" y="3925576"/>
            <a:ext cx="2764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640 x 480: </a:t>
            </a:r>
            <a:r>
              <a:rPr lang="en-US" sz="1400" b="1" dirty="0" smtClean="0">
                <a:solidFill>
                  <a:srgbClr val="FF0000"/>
                </a:solidFill>
              </a:rPr>
              <a:t>thresholdedFrame.png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199" y="3351399"/>
            <a:ext cx="2549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rows x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66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cols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i.e. (66, 66) </a:t>
            </a: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template.png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530" y="120134"/>
            <a:ext cx="623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Map image space (pixels) to robot’s task space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449580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Thresholded PNG file from Scilab imported into Pixelformer (left).  Target cropped (red box) to yield a template (right) that’s exported as a PNG file.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NB1: Crop to Cross’ perimeter and avoid surrounding white pixels</a:t>
            </a: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NB2: Template doesn’t have to be perfectly square – this case just happened to yield one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1905000"/>
            <a:ext cx="360872" cy="3206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972" y="838200"/>
            <a:ext cx="3501339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454355" y="6396335"/>
            <a:ext cx="2696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Ref: focalLengthCalculations-042220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© Copyright Paul Oh 2020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55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1524000" y="1143000"/>
            <a:ext cx="6781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524000" y="1143000"/>
            <a:ext cx="38100" cy="5257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60476" y="609600"/>
                <a:ext cx="5564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476" y="609600"/>
                <a:ext cx="556499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15019" y="5799129"/>
                <a:ext cx="4237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𝑈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019" y="5799129"/>
                <a:ext cx="423706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305800" y="942945"/>
                <a:ext cx="4108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942945"/>
                <a:ext cx="410817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 flipV="1">
            <a:off x="1060476" y="4254062"/>
            <a:ext cx="3637648" cy="1839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682359" y="646386"/>
            <a:ext cx="26276" cy="366811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08635" y="4419600"/>
                <a:ext cx="6154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635" y="4419600"/>
                <a:ext cx="615489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2473" y="4063203"/>
                <a:ext cx="4025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73" y="4063203"/>
                <a:ext cx="402546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23381" y="456088"/>
                <a:ext cx="4237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381" y="456088"/>
                <a:ext cx="423706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1543050" y="1143000"/>
            <a:ext cx="1962150" cy="1676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524000" y="2858814"/>
            <a:ext cx="1943100" cy="0"/>
          </a:xfrm>
          <a:prstGeom prst="straightConnector1">
            <a:avLst/>
          </a:prstGeom>
          <a:ln w="3810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460531" y="1143000"/>
            <a:ext cx="0" cy="1668159"/>
          </a:xfrm>
          <a:prstGeom prst="straightConnector1">
            <a:avLst/>
          </a:prstGeom>
          <a:ln w="3810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580180" y="1781145"/>
                <a:ext cx="407483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180" y="1781145"/>
                <a:ext cx="407483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23508" y="3029248"/>
                <a:ext cx="407483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𝒗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508" y="3029248"/>
                <a:ext cx="407483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 flipV="1">
            <a:off x="3505200" y="2858814"/>
            <a:ext cx="1203436" cy="1413642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505200" y="2929400"/>
            <a:ext cx="0" cy="1324662"/>
          </a:xfrm>
          <a:prstGeom prst="straightConnector1">
            <a:avLst/>
          </a:prstGeom>
          <a:ln w="38100">
            <a:solidFill>
              <a:srgbClr val="FFC00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505200" y="2858814"/>
            <a:ext cx="1177159" cy="0"/>
          </a:xfrm>
          <a:prstGeom prst="straightConnector1">
            <a:avLst/>
          </a:prstGeom>
          <a:ln w="38100">
            <a:solidFill>
              <a:srgbClr val="FFC00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37078" y="2483059"/>
                <a:ext cx="939680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𝑾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FFC000"/>
                          </a:solidFill>
                          <a:latin typeface="Cambria Math"/>
                        </a:rPr>
                        <m:t>𝒗</m:t>
                      </m:r>
                    </m:oMath>
                  </m:oMathPara>
                </a14:m>
                <a:endParaRPr lang="en-US" sz="12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078" y="2483059"/>
                <a:ext cx="939680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 rot="16200000">
                <a:off x="2787833" y="3421118"/>
                <a:ext cx="818366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FC000"/>
                    </a:solidFill>
                  </a:rPr>
                  <a:t>x</a:t>
                </a:r>
                <a14:m>
                  <m:oMath xmlns:m="http://schemas.openxmlformats.org/officeDocument/2006/math"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=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𝑯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−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𝒖</m:t>
                    </m:r>
                  </m:oMath>
                </a14:m>
                <a:endParaRPr lang="en-US" sz="12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787833" y="3421118"/>
                <a:ext cx="818366" cy="276999"/>
              </a:xfrm>
              <a:prstGeom prst="rect">
                <a:avLst/>
              </a:prstGeom>
              <a:blipFill rotWithShape="1">
                <a:blip r:embed="rId12"/>
                <a:stretch>
                  <a:fillRect r="-17778" b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779649" y="4451058"/>
                <a:ext cx="494046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𝑾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649" y="4451058"/>
                <a:ext cx="494046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1524000" y="4650433"/>
            <a:ext cx="110324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3335516" y="4650433"/>
            <a:ext cx="1346843" cy="6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957692" y="2359948"/>
                <a:ext cx="444352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692" y="2359948"/>
                <a:ext cx="444352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/>
          <p:cNvCxnSpPr/>
          <p:nvPr/>
        </p:nvCxnSpPr>
        <p:spPr>
          <a:xfrm flipV="1">
            <a:off x="5179867" y="1143000"/>
            <a:ext cx="1" cy="10382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5171090" y="2929400"/>
            <a:ext cx="8778" cy="13430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Left Brace 62"/>
          <p:cNvSpPr/>
          <p:nvPr/>
        </p:nvSpPr>
        <p:spPr>
          <a:xfrm>
            <a:off x="7755720" y="1143000"/>
            <a:ext cx="304800" cy="3111062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8113528" y="2544642"/>
            <a:ext cx="796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15 studs</a:t>
            </a:r>
            <a:endParaRPr lang="en-US" sz="1400" dirty="0"/>
          </a:p>
        </p:txBody>
      </p:sp>
      <p:sp>
        <p:nvSpPr>
          <p:cNvPr id="65" name="Left Brace 64"/>
          <p:cNvSpPr/>
          <p:nvPr/>
        </p:nvSpPr>
        <p:spPr>
          <a:xfrm rot="5400000">
            <a:off x="3032667" y="3372599"/>
            <a:ext cx="167302" cy="3184636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2171833" y="5181600"/>
            <a:ext cx="93288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14.5 studs</a:t>
            </a:r>
            <a:endParaRPr lang="en-US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8600" y="152400"/>
                <a:ext cx="86815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Image frame origin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  <a:cs typeface="Arial" panose="020B0604020202020204" pitchFamily="34" charset="0"/>
                          </a:rPr>
                          <m:t>𝑂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  <a:cs typeface="Arial" panose="020B0604020202020204" pitchFamily="34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yields target center location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anose="020B0604020202020204" pitchFamily="34" charset="0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  <a:cs typeface="Arial" panose="020B0604020202020204" pitchFamily="34" charset="0"/>
                      </a:rPr>
                      <m:t>𝑢</m:t>
                    </m:r>
                    <m:r>
                      <a:rPr lang="en-US" sz="1400" b="0" i="1" smtClean="0">
                        <a:latin typeface="Cambria Math"/>
                        <a:cs typeface="Arial" panose="020B0604020202020204" pitchFamily="34" charset="0"/>
                      </a:rPr>
                      <m:t>, </m:t>
                    </m:r>
                    <m:r>
                      <a:rPr lang="en-US" sz="1400" b="0" i="1" smtClean="0">
                        <a:latin typeface="Cambria Math"/>
                        <a:cs typeface="Arial" panose="020B0604020202020204" pitchFamily="34" charset="0"/>
                      </a:rPr>
                      <m:t>𝑣</m:t>
                    </m:r>
                    <m:r>
                      <a:rPr lang="en-US" sz="1400" b="0" i="1" smtClean="0">
                        <a:latin typeface="Cambria Math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[pix].  Robot’s frame origin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  <a:cs typeface="Arial" panose="020B0604020202020204" pitchFamily="34" charset="0"/>
                          </a:rPr>
                          <m:t>𝑂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  <a:cs typeface="Arial" panose="020B0604020202020204" pitchFamily="34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yields target center location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/>
                            <a:cs typeface="Arial" panose="020B0604020202020204" pitchFamily="34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[mm].  Thus need mapping.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52400"/>
                <a:ext cx="8681556" cy="523220"/>
              </a:xfrm>
              <a:prstGeom prst="rect">
                <a:avLst/>
              </a:prstGeom>
              <a:blipFill rotWithShape="1">
                <a:blip r:embed="rId15"/>
                <a:stretch>
                  <a:fillRect l="-211" t="-1163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795226" y="5829907"/>
                <a:ext cx="4659129" cy="95410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NB: Due to lens distortion and camera’s field of view, stud counting finds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𝐻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𝑊</m:t>
                    </m:r>
                  </m:oMath>
                </a14:m>
                <a:r>
                  <a:rPr lang="en-US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are not equal.  Due to pin-hole camera mapping, even half-stud difference can yield 5-10 mm error</a:t>
                </a:r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26" y="5829907"/>
                <a:ext cx="4659129" cy="954107"/>
              </a:xfrm>
              <a:prstGeom prst="rect">
                <a:avLst/>
              </a:prstGeom>
              <a:blipFill rotWithShape="1">
                <a:blip r:embed="rId16"/>
                <a:stretch>
                  <a:fillRect l="-130" b="-440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454355" y="6396335"/>
            <a:ext cx="2696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Ref: focalLengthCalculations-042220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© Copyright Paul Oh 2020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617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1524000" y="1143000"/>
            <a:ext cx="6781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1524000" y="1143000"/>
            <a:ext cx="38100" cy="52578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60476" y="609600"/>
                <a:ext cx="5564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476" y="609600"/>
                <a:ext cx="556499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15019" y="5799129"/>
                <a:ext cx="4237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𝑈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019" y="5799129"/>
                <a:ext cx="423706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305800" y="942945"/>
                <a:ext cx="4108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942945"/>
                <a:ext cx="410817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 flipV="1">
            <a:off x="1060476" y="4254062"/>
            <a:ext cx="3637648" cy="1839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682359" y="646386"/>
            <a:ext cx="26276" cy="366811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08635" y="4419600"/>
                <a:ext cx="6154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𝑅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635" y="4419600"/>
                <a:ext cx="615489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2473" y="4063203"/>
                <a:ext cx="4025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73" y="4063203"/>
                <a:ext cx="402546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823381" y="456088"/>
                <a:ext cx="4237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381" y="456088"/>
                <a:ext cx="423706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1543050" y="1143000"/>
            <a:ext cx="5162550" cy="1038255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562100" y="2181255"/>
            <a:ext cx="5105400" cy="0"/>
          </a:xfrm>
          <a:prstGeom prst="straightConnector1">
            <a:avLst/>
          </a:prstGeom>
          <a:ln w="3810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667500" y="1184260"/>
            <a:ext cx="0" cy="996995"/>
          </a:xfrm>
          <a:prstGeom prst="straightConnector1">
            <a:avLst/>
          </a:prstGeom>
          <a:ln w="3810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0" y="1482702"/>
                <a:ext cx="407483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1482702"/>
                <a:ext cx="407483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595255" y="1698109"/>
                <a:ext cx="407483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𝒗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255" y="1698109"/>
                <a:ext cx="407483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V="1">
            <a:off x="4708636" y="2181255"/>
            <a:ext cx="1958864" cy="2091201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653646" y="2181255"/>
            <a:ext cx="0" cy="2133242"/>
          </a:xfrm>
          <a:prstGeom prst="straightConnector1">
            <a:avLst/>
          </a:prstGeom>
          <a:ln w="38100">
            <a:solidFill>
              <a:srgbClr val="FFC00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758143" y="4277234"/>
            <a:ext cx="1895503" cy="0"/>
          </a:xfrm>
          <a:prstGeom prst="straightConnector1">
            <a:avLst/>
          </a:prstGeom>
          <a:ln w="38100">
            <a:solidFill>
              <a:srgbClr val="FFC00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374335" y="4419600"/>
                <a:ext cx="1183337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=−(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𝒗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𝑾</m:t>
                      </m:r>
                      <m:r>
                        <a:rPr lang="en-US" sz="1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335" y="4419600"/>
                <a:ext cx="1183337" cy="276999"/>
              </a:xfrm>
              <a:prstGeom prst="rect">
                <a:avLst/>
              </a:prstGeom>
              <a:blipFill rotWithShape="1">
                <a:blip r:embed="rId1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 rot="16200000">
                <a:off x="6524484" y="3030742"/>
                <a:ext cx="818366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 smtClean="0">
                    <a:solidFill>
                      <a:srgbClr val="FFC000"/>
                    </a:solidFill>
                  </a:rPr>
                  <a:t>x</a:t>
                </a:r>
                <a14:m>
                  <m:oMath xmlns:m="http://schemas.openxmlformats.org/officeDocument/2006/math"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=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𝑯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−</m:t>
                    </m:r>
                    <m:r>
                      <a:rPr lang="en-US" sz="1200" b="1" i="1" smtClean="0">
                        <a:solidFill>
                          <a:srgbClr val="FFC000"/>
                        </a:solidFill>
                        <a:latin typeface="Cambria Math"/>
                      </a:rPr>
                      <m:t>𝒖</m:t>
                    </m:r>
                  </m:oMath>
                </a14:m>
                <a:endParaRPr lang="en-US" sz="12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524484" y="3030742"/>
                <a:ext cx="818366" cy="276999"/>
              </a:xfrm>
              <a:prstGeom prst="rect">
                <a:avLst/>
              </a:prstGeom>
              <a:blipFill rotWithShape="1">
                <a:blip r:embed="rId12"/>
                <a:stretch>
                  <a:fillRect r="-17778" b="-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779649" y="4451058"/>
                <a:ext cx="494046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𝑾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649" y="4451058"/>
                <a:ext cx="494046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 flipH="1">
            <a:off x="1524000" y="4650433"/>
            <a:ext cx="110324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3335516" y="4650433"/>
            <a:ext cx="1346843" cy="6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957692" y="2359948"/>
                <a:ext cx="444352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0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692" y="2359948"/>
                <a:ext cx="444352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/>
          <p:cNvCxnSpPr/>
          <p:nvPr/>
        </p:nvCxnSpPr>
        <p:spPr>
          <a:xfrm flipV="1">
            <a:off x="5179867" y="1143000"/>
            <a:ext cx="1" cy="10382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5171090" y="2929400"/>
            <a:ext cx="8778" cy="13430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Left Brace 62"/>
          <p:cNvSpPr/>
          <p:nvPr/>
        </p:nvSpPr>
        <p:spPr>
          <a:xfrm>
            <a:off x="7755720" y="1143000"/>
            <a:ext cx="304800" cy="3111062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8113528" y="2544642"/>
            <a:ext cx="7966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15 studs</a:t>
            </a:r>
            <a:endParaRPr lang="en-US" sz="1400" dirty="0"/>
          </a:p>
        </p:txBody>
      </p:sp>
      <p:sp>
        <p:nvSpPr>
          <p:cNvPr id="65" name="Left Brace 64"/>
          <p:cNvSpPr/>
          <p:nvPr/>
        </p:nvSpPr>
        <p:spPr>
          <a:xfrm rot="5400000">
            <a:off x="3032667" y="3372599"/>
            <a:ext cx="167302" cy="3184636"/>
          </a:xfrm>
          <a:prstGeom prst="leftBrace">
            <a:avLst/>
          </a:prstGeom>
          <a:ln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2171833" y="5181600"/>
            <a:ext cx="93288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14.5 studs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6381705" y="0"/>
            <a:ext cx="2371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focalLengthCalculations-042420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54355" y="6396335"/>
            <a:ext cx="26965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Ref: focalLengthCalculations-042220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© Copyright Paul Oh 2020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306" y="123110"/>
            <a:ext cx="3541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Mapping calculations for (+X, -Y) quadrant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83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617</Words>
  <Application>Microsoft Office PowerPoint</Application>
  <PresentationFormat>On-screen Show (4:3)</PresentationFormat>
  <Paragraphs>74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UNLV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17</cp:revision>
  <dcterms:created xsi:type="dcterms:W3CDTF">2020-04-21T20:38:07Z</dcterms:created>
  <dcterms:modified xsi:type="dcterms:W3CDTF">2020-04-24T19:55:44Z</dcterms:modified>
</cp:coreProperties>
</file>