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9"/>
  </p:notesMasterIdLst>
  <p:handoutMasterIdLst>
    <p:handoutMasterId r:id="rId10"/>
  </p:handoutMasterIdLst>
  <p:sldIdLst>
    <p:sldId id="275" r:id="rId3"/>
    <p:sldId id="295" r:id="rId4"/>
    <p:sldId id="296" r:id="rId5"/>
    <p:sldId id="293" r:id="rId6"/>
    <p:sldId id="285" r:id="rId7"/>
    <p:sldId id="294" r:id="rId8"/>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3366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p:restoredTop sz="94660"/>
  </p:normalViewPr>
  <p:slideViewPr>
    <p:cSldViewPr>
      <p:cViewPr varScale="1">
        <p:scale>
          <a:sx n="95" d="100"/>
          <a:sy n="95" d="100"/>
        </p:scale>
        <p:origin x="-106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169583" cy="480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4" tIns="48327" rIns="96654" bIns="48327" numCol="1" anchor="t" anchorCtr="0" compatLnSpc="1">
            <a:prstTxWarp prst="textNoShape">
              <a:avLst/>
            </a:prstTxWarp>
          </a:bodyPr>
          <a:lstStyle>
            <a:lvl1pPr defTabSz="966001">
              <a:defRPr sz="1300"/>
            </a:lvl1pPr>
          </a:lstStyle>
          <a:p>
            <a:endParaRPr lang="en-US" altLang="en-US"/>
          </a:p>
        </p:txBody>
      </p:sp>
      <p:sp>
        <p:nvSpPr>
          <p:cNvPr id="17411" name="Rectangle 3"/>
          <p:cNvSpPr>
            <a:spLocks noGrp="1" noChangeArrowheads="1"/>
          </p:cNvSpPr>
          <p:nvPr>
            <p:ph type="dt" sz="quarter" idx="1"/>
          </p:nvPr>
        </p:nvSpPr>
        <p:spPr bwMode="auto">
          <a:xfrm>
            <a:off x="4145619" y="0"/>
            <a:ext cx="3169582" cy="480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4" tIns="48327" rIns="96654" bIns="48327" numCol="1" anchor="t" anchorCtr="0" compatLnSpc="1">
            <a:prstTxWarp prst="textNoShape">
              <a:avLst/>
            </a:prstTxWarp>
          </a:bodyPr>
          <a:lstStyle>
            <a:lvl1pPr algn="r" defTabSz="966001">
              <a:defRPr sz="1300"/>
            </a:lvl1pPr>
          </a:lstStyle>
          <a:p>
            <a:endParaRPr lang="en-US" altLang="en-US"/>
          </a:p>
        </p:txBody>
      </p:sp>
      <p:sp>
        <p:nvSpPr>
          <p:cNvPr id="17412" name="Rectangle 4"/>
          <p:cNvSpPr>
            <a:spLocks noGrp="1" noChangeArrowheads="1"/>
          </p:cNvSpPr>
          <p:nvPr>
            <p:ph type="ftr" sz="quarter" idx="2"/>
          </p:nvPr>
        </p:nvSpPr>
        <p:spPr bwMode="auto">
          <a:xfrm>
            <a:off x="0" y="9120476"/>
            <a:ext cx="3169583" cy="48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4" tIns="48327" rIns="96654" bIns="48327" numCol="1" anchor="b" anchorCtr="0" compatLnSpc="1">
            <a:prstTxWarp prst="textNoShape">
              <a:avLst/>
            </a:prstTxWarp>
          </a:bodyPr>
          <a:lstStyle>
            <a:lvl1pPr defTabSz="966001">
              <a:defRPr sz="1300"/>
            </a:lvl1pPr>
          </a:lstStyle>
          <a:p>
            <a:endParaRPr lang="en-US" altLang="en-US"/>
          </a:p>
        </p:txBody>
      </p:sp>
      <p:sp>
        <p:nvSpPr>
          <p:cNvPr id="17413" name="Rectangle 5"/>
          <p:cNvSpPr>
            <a:spLocks noGrp="1" noChangeArrowheads="1"/>
          </p:cNvSpPr>
          <p:nvPr>
            <p:ph type="sldNum" sz="quarter" idx="3"/>
          </p:nvPr>
        </p:nvSpPr>
        <p:spPr bwMode="auto">
          <a:xfrm>
            <a:off x="4145619" y="9120476"/>
            <a:ext cx="3169582" cy="48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4" tIns="48327" rIns="96654" bIns="48327" numCol="1" anchor="b" anchorCtr="0" compatLnSpc="1">
            <a:prstTxWarp prst="textNoShape">
              <a:avLst/>
            </a:prstTxWarp>
          </a:bodyPr>
          <a:lstStyle>
            <a:lvl1pPr algn="r" defTabSz="966001">
              <a:defRPr sz="1300"/>
            </a:lvl1pPr>
          </a:lstStyle>
          <a:p>
            <a:fld id="{69C63D44-1C28-4461-B9CE-E26DEA45FF5B}" type="slidenum">
              <a:rPr lang="en-US" altLang="en-US"/>
              <a:pPr/>
              <a:t>‹#›</a:t>
            </a:fld>
            <a:endParaRPr lang="en-US" altLang="en-US"/>
          </a:p>
        </p:txBody>
      </p:sp>
    </p:spTree>
    <p:extLst>
      <p:ext uri="{BB962C8B-B14F-4D97-AF65-F5344CB8AC3E}">
        <p14:creationId xmlns:p14="http://schemas.microsoft.com/office/powerpoint/2010/main" val="5542142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3169583" cy="480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33" tIns="48216" rIns="96433" bIns="48216" numCol="1" anchor="t" anchorCtr="0" compatLnSpc="1">
            <a:prstTxWarp prst="textNoShape">
              <a:avLst/>
            </a:prstTxWarp>
          </a:bodyPr>
          <a:lstStyle>
            <a:lvl1pPr>
              <a:defRPr sz="1300"/>
            </a:lvl1pPr>
          </a:lstStyle>
          <a:p>
            <a:endParaRPr lang="en-US" altLang="en-US"/>
          </a:p>
        </p:txBody>
      </p:sp>
      <p:sp>
        <p:nvSpPr>
          <p:cNvPr id="31747" name="Rectangle 3"/>
          <p:cNvSpPr>
            <a:spLocks noGrp="1" noChangeArrowheads="1"/>
          </p:cNvSpPr>
          <p:nvPr>
            <p:ph type="dt" idx="1"/>
          </p:nvPr>
        </p:nvSpPr>
        <p:spPr bwMode="auto">
          <a:xfrm>
            <a:off x="4143929" y="0"/>
            <a:ext cx="3169583" cy="480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33" tIns="48216" rIns="96433" bIns="48216" numCol="1" anchor="t" anchorCtr="0" compatLnSpc="1">
            <a:prstTxWarp prst="textNoShape">
              <a:avLst/>
            </a:prstTxWarp>
          </a:bodyPr>
          <a:lstStyle>
            <a:lvl1pPr algn="r">
              <a:defRPr sz="1300"/>
            </a:lvl1pPr>
          </a:lstStyle>
          <a:p>
            <a:endParaRPr lang="en-US" altLang="en-US"/>
          </a:p>
        </p:txBody>
      </p:sp>
      <p:sp>
        <p:nvSpPr>
          <p:cNvPr id="31748" name="Rectangle 4"/>
          <p:cNvSpPr>
            <a:spLocks noGrp="1" noRot="1" noChangeAspect="1" noChangeArrowheads="1" noTextEdit="1"/>
          </p:cNvSpPr>
          <p:nvPr>
            <p:ph type="sldImg" idx="2"/>
          </p:nvPr>
        </p:nvSpPr>
        <p:spPr bwMode="auto">
          <a:xfrm>
            <a:off x="1258888" y="720725"/>
            <a:ext cx="4797425" cy="35988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749" name="Rectangle 5"/>
          <p:cNvSpPr>
            <a:spLocks noGrp="1" noChangeArrowheads="1"/>
          </p:cNvSpPr>
          <p:nvPr>
            <p:ph type="body" sz="quarter" idx="3"/>
          </p:nvPr>
        </p:nvSpPr>
        <p:spPr bwMode="auto">
          <a:xfrm>
            <a:off x="731184" y="4561069"/>
            <a:ext cx="5852835" cy="431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33" tIns="48216" rIns="96433" bIns="4821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1750" name="Rectangle 6"/>
          <p:cNvSpPr>
            <a:spLocks noGrp="1" noChangeArrowheads="1"/>
          </p:cNvSpPr>
          <p:nvPr>
            <p:ph type="ftr" sz="quarter" idx="4"/>
          </p:nvPr>
        </p:nvSpPr>
        <p:spPr bwMode="auto">
          <a:xfrm>
            <a:off x="0" y="9118811"/>
            <a:ext cx="3169583" cy="480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33" tIns="48216" rIns="96433" bIns="48216" numCol="1" anchor="b" anchorCtr="0" compatLnSpc="1">
            <a:prstTxWarp prst="textNoShape">
              <a:avLst/>
            </a:prstTxWarp>
          </a:bodyPr>
          <a:lstStyle>
            <a:lvl1pPr>
              <a:defRPr sz="1300"/>
            </a:lvl1pPr>
          </a:lstStyle>
          <a:p>
            <a:endParaRPr lang="en-US" altLang="en-US"/>
          </a:p>
        </p:txBody>
      </p:sp>
      <p:sp>
        <p:nvSpPr>
          <p:cNvPr id="31751" name="Rectangle 7"/>
          <p:cNvSpPr>
            <a:spLocks noGrp="1" noChangeArrowheads="1"/>
          </p:cNvSpPr>
          <p:nvPr>
            <p:ph type="sldNum" sz="quarter" idx="5"/>
          </p:nvPr>
        </p:nvSpPr>
        <p:spPr bwMode="auto">
          <a:xfrm>
            <a:off x="4143929" y="9118811"/>
            <a:ext cx="3169583" cy="480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33" tIns="48216" rIns="96433" bIns="48216" numCol="1" anchor="b" anchorCtr="0" compatLnSpc="1">
            <a:prstTxWarp prst="textNoShape">
              <a:avLst/>
            </a:prstTxWarp>
          </a:bodyPr>
          <a:lstStyle>
            <a:lvl1pPr algn="r">
              <a:defRPr sz="1300"/>
            </a:lvl1pPr>
          </a:lstStyle>
          <a:p>
            <a:fld id="{47853709-0734-4111-8DD0-39D26CF076FC}" type="slidenum">
              <a:rPr lang="en-US" altLang="en-US"/>
              <a:pPr/>
              <a:t>‹#›</a:t>
            </a:fld>
            <a:endParaRPr lang="en-US" altLang="en-US"/>
          </a:p>
        </p:txBody>
      </p:sp>
    </p:spTree>
    <p:extLst>
      <p:ext uri="{BB962C8B-B14F-4D97-AF65-F5344CB8AC3E}">
        <p14:creationId xmlns:p14="http://schemas.microsoft.com/office/powerpoint/2010/main" val="98229879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C08ADF-9916-4F78-A2CC-7E1B1F969C4A}" type="slidenum">
              <a:rPr lang="en-US" altLang="en-US"/>
              <a:pPr/>
              <a:t>1</a:t>
            </a:fld>
            <a:endParaRPr lang="en-US" altLang="en-US"/>
          </a:p>
        </p:txBody>
      </p:sp>
      <p:sp>
        <p:nvSpPr>
          <p:cNvPr id="45058" name="Rectangle 2"/>
          <p:cNvSpPr>
            <a:spLocks noGrp="1" noRot="1" noChangeAspect="1" noChangeArrowheads="1" noTextEdit="1"/>
          </p:cNvSpPr>
          <p:nvPr>
            <p:ph type="sldImg"/>
          </p:nvPr>
        </p:nvSpPr>
        <p:spPr>
          <a:xfrm>
            <a:off x="1258888" y="720725"/>
            <a:ext cx="4800600" cy="3600450"/>
          </a:xfrm>
          <a:ln/>
        </p:spPr>
      </p:sp>
      <p:sp>
        <p:nvSpPr>
          <p:cNvPr id="4505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31E3975-E330-48C3-96EF-13FBC5F4B4C9}" type="slidenum">
              <a:rPr lang="en-US" altLang="en-US"/>
              <a:pPr/>
              <a:t>‹#›</a:t>
            </a:fld>
            <a:endParaRPr lang="en-US" altLang="en-US"/>
          </a:p>
        </p:txBody>
      </p:sp>
    </p:spTree>
    <p:extLst>
      <p:ext uri="{BB962C8B-B14F-4D97-AF65-F5344CB8AC3E}">
        <p14:creationId xmlns:p14="http://schemas.microsoft.com/office/powerpoint/2010/main" val="2748814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EC71BD4-53DB-47AF-BAB8-2496498B3151}" type="slidenum">
              <a:rPr lang="en-US" altLang="en-US"/>
              <a:pPr/>
              <a:t>‹#›</a:t>
            </a:fld>
            <a:endParaRPr lang="en-US" altLang="en-US"/>
          </a:p>
        </p:txBody>
      </p:sp>
    </p:spTree>
    <p:extLst>
      <p:ext uri="{BB962C8B-B14F-4D97-AF65-F5344CB8AC3E}">
        <p14:creationId xmlns:p14="http://schemas.microsoft.com/office/powerpoint/2010/main" val="1484629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0CD005B-036A-48D7-B275-61AD96DF4FE0}" type="slidenum">
              <a:rPr lang="en-US" altLang="en-US"/>
              <a:pPr/>
              <a:t>‹#›</a:t>
            </a:fld>
            <a:endParaRPr lang="en-US" altLang="en-US"/>
          </a:p>
        </p:txBody>
      </p:sp>
    </p:spTree>
    <p:extLst>
      <p:ext uri="{BB962C8B-B14F-4D97-AF65-F5344CB8AC3E}">
        <p14:creationId xmlns:p14="http://schemas.microsoft.com/office/powerpoint/2010/main" val="246015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0F8E9032-FB25-4A7F-9021-6390CFB242C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2299770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A197493-F928-406C-9FFC-057061FF0F4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5778838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3C2650E5-B871-46CA-8ECA-D83C260B5F43}"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821550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1F143593-A3D4-4AE2-AE5E-8B94577F293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6687755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lt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A9F54A6C-D0EA-4396-8896-3E6F8E1F7A6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3133604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lt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DA06D522-461A-4F58-957F-8063045116F0}"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8717274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lt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8443780E-5EF3-4D6E-84D8-067F480D6C20}"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7784038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17FB2DAB-CE25-492A-B46F-3F58EEEEE74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64796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8D850F3-BAAA-4D28-A65E-7ABACD940E26}" type="slidenum">
              <a:rPr lang="en-US" altLang="en-US"/>
              <a:pPr/>
              <a:t>‹#›</a:t>
            </a:fld>
            <a:endParaRPr lang="en-US" altLang="en-US"/>
          </a:p>
        </p:txBody>
      </p:sp>
    </p:spTree>
    <p:extLst>
      <p:ext uri="{BB962C8B-B14F-4D97-AF65-F5344CB8AC3E}">
        <p14:creationId xmlns:p14="http://schemas.microsoft.com/office/powerpoint/2010/main" val="33391071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7AED71A4-7B3A-4D71-A518-2025A0841792}"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6599797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E67598CC-767A-467D-8BEE-2184F7014453}"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8834807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61662F3-3F4D-477F-B1C5-E6B626D3454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834423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9D95805-A3E6-488B-AC42-8E1B849110F5}" type="slidenum">
              <a:rPr lang="en-US" altLang="en-US"/>
              <a:pPr/>
              <a:t>‹#›</a:t>
            </a:fld>
            <a:endParaRPr lang="en-US" altLang="en-US"/>
          </a:p>
        </p:txBody>
      </p:sp>
    </p:spTree>
    <p:extLst>
      <p:ext uri="{BB962C8B-B14F-4D97-AF65-F5344CB8AC3E}">
        <p14:creationId xmlns:p14="http://schemas.microsoft.com/office/powerpoint/2010/main" val="3973078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B832D7B-F36C-4B83-96E3-0D7B7F3744DA}" type="slidenum">
              <a:rPr lang="en-US" altLang="en-US"/>
              <a:pPr/>
              <a:t>‹#›</a:t>
            </a:fld>
            <a:endParaRPr lang="en-US" altLang="en-US"/>
          </a:p>
        </p:txBody>
      </p:sp>
    </p:spTree>
    <p:extLst>
      <p:ext uri="{BB962C8B-B14F-4D97-AF65-F5344CB8AC3E}">
        <p14:creationId xmlns:p14="http://schemas.microsoft.com/office/powerpoint/2010/main" val="3178800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AE28E6BE-E269-4596-9397-0377CCA8B4FC}" type="slidenum">
              <a:rPr lang="en-US" altLang="en-US"/>
              <a:pPr/>
              <a:t>‹#›</a:t>
            </a:fld>
            <a:endParaRPr lang="en-US" altLang="en-US"/>
          </a:p>
        </p:txBody>
      </p:sp>
    </p:spTree>
    <p:extLst>
      <p:ext uri="{BB962C8B-B14F-4D97-AF65-F5344CB8AC3E}">
        <p14:creationId xmlns:p14="http://schemas.microsoft.com/office/powerpoint/2010/main" val="815607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D3644080-D2BA-450A-A1DA-17F3007CE1E4}" type="slidenum">
              <a:rPr lang="en-US" altLang="en-US"/>
              <a:pPr/>
              <a:t>‹#›</a:t>
            </a:fld>
            <a:endParaRPr lang="en-US" altLang="en-US"/>
          </a:p>
        </p:txBody>
      </p:sp>
    </p:spTree>
    <p:extLst>
      <p:ext uri="{BB962C8B-B14F-4D97-AF65-F5344CB8AC3E}">
        <p14:creationId xmlns:p14="http://schemas.microsoft.com/office/powerpoint/2010/main" val="4271855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B59EEB50-D522-4365-AD85-7D239F0AAC39}" type="slidenum">
              <a:rPr lang="en-US" altLang="en-US"/>
              <a:pPr/>
              <a:t>‹#›</a:t>
            </a:fld>
            <a:endParaRPr lang="en-US" altLang="en-US"/>
          </a:p>
        </p:txBody>
      </p:sp>
    </p:spTree>
    <p:extLst>
      <p:ext uri="{BB962C8B-B14F-4D97-AF65-F5344CB8AC3E}">
        <p14:creationId xmlns:p14="http://schemas.microsoft.com/office/powerpoint/2010/main" val="362734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B840608-3323-4F69-9B8C-EE17FC51B34E}" type="slidenum">
              <a:rPr lang="en-US" altLang="en-US"/>
              <a:pPr/>
              <a:t>‹#›</a:t>
            </a:fld>
            <a:endParaRPr lang="en-US" altLang="en-US"/>
          </a:p>
        </p:txBody>
      </p:sp>
    </p:spTree>
    <p:extLst>
      <p:ext uri="{BB962C8B-B14F-4D97-AF65-F5344CB8AC3E}">
        <p14:creationId xmlns:p14="http://schemas.microsoft.com/office/powerpoint/2010/main" val="3961652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97075156-C4E7-43F9-9DF8-742CEDF7909B}" type="slidenum">
              <a:rPr lang="en-US" altLang="en-US"/>
              <a:pPr/>
              <a:t>‹#›</a:t>
            </a:fld>
            <a:endParaRPr lang="en-US" altLang="en-US"/>
          </a:p>
        </p:txBody>
      </p:sp>
    </p:spTree>
    <p:extLst>
      <p:ext uri="{BB962C8B-B14F-4D97-AF65-F5344CB8AC3E}">
        <p14:creationId xmlns:p14="http://schemas.microsoft.com/office/powerpoint/2010/main" val="1075584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ABD57EFD-A0A5-4077-AAB4-CA67B96A189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solidFill>
                <a:srgbClr val="000000"/>
              </a:solidFill>
              <a:latin typeface="Times New Roman" charset="0"/>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solidFill>
                <a:srgbClr val="000000"/>
              </a:solidFill>
              <a:latin typeface="Times New Roman" charset="0"/>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ABE30279-42C8-4A3A-A800-0B044A18EF48}" type="slidenum">
              <a:rPr lang="en-US" altLang="en-US">
                <a:solidFill>
                  <a:srgbClr val="000000"/>
                </a:solidFill>
                <a:latin typeface="Times New Roman" charset="0"/>
              </a:rPr>
              <a:pPr/>
              <a:t>‹#›</a:t>
            </a:fld>
            <a:endParaRPr lang="en-US" altLang="en-US">
              <a:solidFill>
                <a:srgbClr val="000000"/>
              </a:solidFill>
              <a:latin typeface="Times New Roman" charset="0"/>
            </a:endParaRPr>
          </a:p>
        </p:txBody>
      </p:sp>
    </p:spTree>
    <p:extLst>
      <p:ext uri="{BB962C8B-B14F-4D97-AF65-F5344CB8AC3E}">
        <p14:creationId xmlns:p14="http://schemas.microsoft.com/office/powerpoint/2010/main" val="11102139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1442076" y="2508011"/>
            <a:ext cx="589789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dirty="0" smtClean="0">
                <a:solidFill>
                  <a:srgbClr val="0066FF"/>
                </a:solidFill>
              </a:rPr>
              <a:t>ME </a:t>
            </a:r>
            <a:r>
              <a:rPr lang="en-US" altLang="en-US" sz="2000" b="1" dirty="0" smtClean="0">
                <a:solidFill>
                  <a:srgbClr val="0066FF"/>
                </a:solidFill>
              </a:rPr>
              <a:t>729 </a:t>
            </a:r>
            <a:r>
              <a:rPr lang="en-US" altLang="en-US" sz="2000" b="1" dirty="0">
                <a:solidFill>
                  <a:srgbClr val="0066FF"/>
                </a:solidFill>
              </a:rPr>
              <a:t>– </a:t>
            </a:r>
            <a:r>
              <a:rPr lang="en-US" altLang="en-US" sz="2000" b="1" dirty="0" smtClean="0">
                <a:solidFill>
                  <a:srgbClr val="0066FF"/>
                </a:solidFill>
              </a:rPr>
              <a:t>Robotics 2 - Analysis and Synthesis</a:t>
            </a:r>
            <a:endParaRPr lang="en-US" altLang="en-US" sz="2000" b="1" dirty="0">
              <a:solidFill>
                <a:srgbClr val="0066FF"/>
              </a:solidFill>
            </a:endParaRPr>
          </a:p>
        </p:txBody>
      </p:sp>
      <p:sp>
        <p:nvSpPr>
          <p:cNvPr id="44035" name="Text Box 3"/>
          <p:cNvSpPr txBox="1">
            <a:spLocks noChangeArrowheads="1"/>
          </p:cNvSpPr>
          <p:nvPr/>
        </p:nvSpPr>
        <p:spPr bwMode="auto">
          <a:xfrm>
            <a:off x="3429000" y="3048000"/>
            <a:ext cx="1924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Closing Remarks</a:t>
            </a:r>
          </a:p>
        </p:txBody>
      </p:sp>
      <p:sp>
        <p:nvSpPr>
          <p:cNvPr id="44036" name="Text Box 4"/>
          <p:cNvSpPr txBox="1">
            <a:spLocks noChangeArrowheads="1"/>
          </p:cNvSpPr>
          <p:nvPr/>
        </p:nvSpPr>
        <p:spPr bwMode="auto">
          <a:xfrm>
            <a:off x="7074203" y="6505576"/>
            <a:ext cx="20697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dirty="0"/>
              <a:t>Copyright Paul </a:t>
            </a:r>
            <a:r>
              <a:rPr lang="en-US" altLang="en-US" dirty="0" smtClean="0"/>
              <a:t>Oh</a:t>
            </a:r>
            <a:endParaRPr lang="en-US"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5002" y="406439"/>
            <a:ext cx="2005677" cy="369332"/>
          </a:xfrm>
          <a:prstGeom prst="rect">
            <a:avLst/>
          </a:prstGeom>
          <a:noFill/>
        </p:spPr>
        <p:txBody>
          <a:bodyPr wrap="none" rtlCol="0">
            <a:spAutoFit/>
          </a:bodyPr>
          <a:lstStyle/>
          <a:p>
            <a:r>
              <a:rPr lang="en-US" dirty="0" smtClean="0"/>
              <a:t>Recall Motivation:</a:t>
            </a:r>
            <a:endParaRPr lang="en-US" dirty="0"/>
          </a:p>
        </p:txBody>
      </p:sp>
      <p:sp>
        <p:nvSpPr>
          <p:cNvPr id="5" name="TextBox 4"/>
          <p:cNvSpPr txBox="1"/>
          <p:nvPr/>
        </p:nvSpPr>
        <p:spPr>
          <a:xfrm>
            <a:off x="28254" y="892640"/>
            <a:ext cx="9034846" cy="1077218"/>
          </a:xfrm>
          <a:prstGeom prst="rect">
            <a:avLst/>
          </a:prstGeom>
          <a:noFill/>
        </p:spPr>
        <p:txBody>
          <a:bodyPr wrap="none" rtlCol="0">
            <a:spAutoFit/>
          </a:bodyPr>
          <a:lstStyle/>
          <a:p>
            <a:pPr marL="285750" indent="-285750">
              <a:buFont typeface="Arial" panose="020B0604020202020204" pitchFamily="34" charset="0"/>
              <a:buChar char="•"/>
            </a:pPr>
            <a:r>
              <a:rPr lang="en-US" sz="1600" dirty="0" smtClean="0"/>
              <a:t>ME 425/625 and 729 are the only robotics courses offered and coverage is dated</a:t>
            </a:r>
          </a:p>
          <a:p>
            <a:pPr marL="285750" indent="-285750">
              <a:buFont typeface="Arial" panose="020B0604020202020204" pitchFamily="34" charset="0"/>
              <a:buChar char="•"/>
            </a:pPr>
            <a:r>
              <a:rPr lang="en-US" sz="1600" dirty="0" smtClean="0"/>
              <a:t>ME 425 redesigned as intro to mechanisms, circuits, and programming for robotics</a:t>
            </a:r>
          </a:p>
          <a:p>
            <a:pPr marL="285750" indent="-285750">
              <a:buFont typeface="Arial" panose="020B0604020202020204" pitchFamily="34" charset="0"/>
              <a:buChar char="•"/>
            </a:pPr>
            <a:r>
              <a:rPr lang="en-US" sz="1600" dirty="0" smtClean="0"/>
              <a:t>ME 729 redesigned with lectures and labs to mathematically analyze and hands-on synthesize</a:t>
            </a:r>
          </a:p>
          <a:p>
            <a:pPr marL="285750" indent="-285750">
              <a:buFont typeface="Arial" panose="020B0604020202020204" pitchFamily="34" charset="0"/>
              <a:buChar char="•"/>
            </a:pPr>
            <a:r>
              <a:rPr lang="en-US" sz="1600" dirty="0" smtClean="0"/>
              <a:t>Resulting 2-course sequence instills core skills needed for robot engineering and research</a:t>
            </a:r>
            <a:endParaRPr lang="en-US" sz="1600" dirty="0"/>
          </a:p>
        </p:txBody>
      </p:sp>
      <p:sp>
        <p:nvSpPr>
          <p:cNvPr id="6" name="TextBox 5"/>
          <p:cNvSpPr txBox="1"/>
          <p:nvPr/>
        </p:nvSpPr>
        <p:spPr>
          <a:xfrm>
            <a:off x="123290" y="2038352"/>
            <a:ext cx="3749744" cy="369332"/>
          </a:xfrm>
          <a:prstGeom prst="rect">
            <a:avLst/>
          </a:prstGeom>
          <a:noFill/>
        </p:spPr>
        <p:txBody>
          <a:bodyPr wrap="none" rtlCol="0">
            <a:spAutoFit/>
          </a:bodyPr>
          <a:lstStyle/>
          <a:p>
            <a:r>
              <a:rPr lang="en-US" dirty="0" smtClean="0"/>
              <a:t>Recall Implementation Challenges:</a:t>
            </a:r>
            <a:endParaRPr lang="en-US" dirty="0"/>
          </a:p>
        </p:txBody>
      </p:sp>
      <p:sp>
        <p:nvSpPr>
          <p:cNvPr id="7" name="TextBox 6"/>
          <p:cNvSpPr txBox="1"/>
          <p:nvPr/>
        </p:nvSpPr>
        <p:spPr>
          <a:xfrm>
            <a:off x="95892" y="2502932"/>
            <a:ext cx="9092554" cy="830997"/>
          </a:xfrm>
          <a:prstGeom prst="rect">
            <a:avLst/>
          </a:prstGeom>
          <a:noFill/>
        </p:spPr>
        <p:txBody>
          <a:bodyPr wrap="none" rtlCol="0">
            <a:spAutoFit/>
          </a:bodyPr>
          <a:lstStyle/>
          <a:p>
            <a:pPr marL="285750" indent="-285750">
              <a:buFont typeface="Arial" panose="020B0604020202020204" pitchFamily="34" charset="0"/>
              <a:buChar char="•"/>
            </a:pPr>
            <a:r>
              <a:rPr lang="en-US" sz="1600" dirty="0" smtClean="0"/>
              <a:t>Simulations (e.g. Matlab toolboxes): failure to appreciate real-world issues like communications</a:t>
            </a:r>
          </a:p>
          <a:p>
            <a:pPr marL="285750" indent="-285750">
              <a:buFont typeface="Arial" panose="020B0604020202020204" pitchFamily="34" charset="0"/>
              <a:buChar char="•"/>
            </a:pPr>
            <a:r>
              <a:rPr lang="en-US" sz="1600" dirty="0" smtClean="0"/>
              <a:t>Software (e.g. Matlab, OpenCV): accessibility (e.g. licensing); portability (e.g. Windows v. Mac)</a:t>
            </a:r>
          </a:p>
          <a:p>
            <a:pPr marL="285750" indent="-285750">
              <a:buFont typeface="Arial" panose="020B0604020202020204" pitchFamily="34" charset="0"/>
              <a:buChar char="•"/>
            </a:pPr>
            <a:r>
              <a:rPr lang="en-US" sz="1600" dirty="0" smtClean="0"/>
              <a:t>Hardware (e.g. robot kits): canned solutions, pricing and availability issues</a:t>
            </a:r>
          </a:p>
        </p:txBody>
      </p:sp>
      <p:sp>
        <p:nvSpPr>
          <p:cNvPr id="8" name="TextBox 7"/>
          <p:cNvSpPr txBox="1"/>
          <p:nvPr/>
        </p:nvSpPr>
        <p:spPr>
          <a:xfrm>
            <a:off x="125002" y="3405345"/>
            <a:ext cx="1928798" cy="369332"/>
          </a:xfrm>
          <a:prstGeom prst="rect">
            <a:avLst/>
          </a:prstGeom>
          <a:noFill/>
        </p:spPr>
        <p:txBody>
          <a:bodyPr wrap="none" rtlCol="0">
            <a:spAutoFit/>
          </a:bodyPr>
          <a:lstStyle/>
          <a:p>
            <a:r>
              <a:rPr lang="en-US" dirty="0" smtClean="0"/>
              <a:t>Recall Approach:</a:t>
            </a:r>
            <a:endParaRPr lang="en-US" dirty="0"/>
          </a:p>
        </p:txBody>
      </p:sp>
      <p:sp>
        <p:nvSpPr>
          <p:cNvPr id="9" name="TextBox 8"/>
          <p:cNvSpPr txBox="1"/>
          <p:nvPr/>
        </p:nvSpPr>
        <p:spPr>
          <a:xfrm>
            <a:off x="107023" y="3962397"/>
            <a:ext cx="8686800" cy="1323439"/>
          </a:xfrm>
          <a:prstGeom prst="rect">
            <a:avLst/>
          </a:prstGeom>
          <a:noFill/>
        </p:spPr>
        <p:txBody>
          <a:bodyPr wrap="square" rtlCol="0">
            <a:spAutoFit/>
          </a:bodyPr>
          <a:lstStyle/>
          <a:p>
            <a:r>
              <a:rPr lang="en-US" sz="1600" dirty="0" smtClean="0"/>
              <a:t>Lego is robust and ubiquitous</a:t>
            </a:r>
            <a:r>
              <a:rPr lang="en-US" sz="1600" dirty="0"/>
              <a:t> </a:t>
            </a:r>
            <a:r>
              <a:rPr lang="en-US" sz="1600" dirty="0" smtClean="0"/>
              <a:t>with a broad part range.  Lego motors (backlash, footprint, and limited sensing) can be substituted with smart servos (e.g. XL-320 Dynamixel) and M2.5 fasteners.  NXC, Code Blocks GNU C, and Scilab are free, do not require licensing, and thus easy to install.  Serial ports, Bluetooth, and USB cameras reflect communications and sensing in real-world robotics.  </a:t>
            </a:r>
            <a:endParaRPr lang="en-US" sz="1600" dirty="0"/>
          </a:p>
        </p:txBody>
      </p:sp>
      <p:sp>
        <p:nvSpPr>
          <p:cNvPr id="10" name="TextBox 9"/>
          <p:cNvSpPr txBox="1"/>
          <p:nvPr/>
        </p:nvSpPr>
        <p:spPr>
          <a:xfrm>
            <a:off x="360561" y="5464071"/>
            <a:ext cx="8179723" cy="584775"/>
          </a:xfrm>
          <a:prstGeom prst="rect">
            <a:avLst/>
          </a:prstGeom>
          <a:solidFill>
            <a:srgbClr val="FFFF00"/>
          </a:solidFill>
          <a:ln>
            <a:solidFill>
              <a:schemeClr val="tx1"/>
            </a:solidFill>
          </a:ln>
        </p:spPr>
        <p:txBody>
          <a:bodyPr wrap="square" rtlCol="0">
            <a:spAutoFit/>
          </a:bodyPr>
          <a:lstStyle/>
          <a:p>
            <a:r>
              <a:rPr lang="en-US" sz="1600" dirty="0" smtClean="0"/>
              <a:t>Net effect: A universally accessible and sustainable approach to practice robot synthesis, enable life-long self-education, and motivate design, research and development</a:t>
            </a:r>
            <a:endParaRPr lang="en-US" sz="1600" dirty="0"/>
          </a:p>
        </p:txBody>
      </p:sp>
    </p:spTree>
    <p:extLst>
      <p:ext uri="{BB962C8B-B14F-4D97-AF65-F5344CB8AC3E}">
        <p14:creationId xmlns:p14="http://schemas.microsoft.com/office/powerpoint/2010/main" val="1230122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770426585"/>
              </p:ext>
            </p:extLst>
          </p:nvPr>
        </p:nvGraphicFramePr>
        <p:xfrm>
          <a:off x="457200" y="914400"/>
          <a:ext cx="7848600" cy="2849880"/>
        </p:xfrm>
        <a:graphic>
          <a:graphicData uri="http://schemas.openxmlformats.org/drawingml/2006/table">
            <a:tbl>
              <a:tblPr firstRow="1" bandRow="1">
                <a:tableStyleId>{5940675A-B579-460E-94D1-54222C63F5DA}</a:tableStyleId>
              </a:tblPr>
              <a:tblGrid>
                <a:gridCol w="990600"/>
                <a:gridCol w="3276600"/>
                <a:gridCol w="3581400"/>
              </a:tblGrid>
              <a:tr h="370840">
                <a:tc>
                  <a:txBody>
                    <a:bodyPr/>
                    <a:lstStyle/>
                    <a:p>
                      <a:r>
                        <a:rPr lang="en-US" sz="1600" dirty="0" smtClean="0"/>
                        <a:t>Lectures</a:t>
                      </a:r>
                      <a:endParaRPr lang="en-US" sz="1600" dirty="0"/>
                    </a:p>
                  </a:txBody>
                  <a:tcPr/>
                </a:tc>
                <a:tc>
                  <a:txBody>
                    <a:bodyPr/>
                    <a:lstStyle/>
                    <a:p>
                      <a:r>
                        <a:rPr lang="en-US" sz="1600" dirty="0" smtClean="0"/>
                        <a:t>Objectives</a:t>
                      </a:r>
                      <a:endParaRPr lang="en-US" sz="1600" dirty="0"/>
                    </a:p>
                  </a:txBody>
                  <a:tcPr/>
                </a:tc>
                <a:tc>
                  <a:txBody>
                    <a:bodyPr/>
                    <a:lstStyle/>
                    <a:p>
                      <a:r>
                        <a:rPr lang="en-US" sz="1600" dirty="0" smtClean="0"/>
                        <a:t>Outcomes</a:t>
                      </a:r>
                      <a:endParaRPr lang="en-US" sz="1600" dirty="0"/>
                    </a:p>
                  </a:txBody>
                  <a:tcPr/>
                </a:tc>
              </a:tr>
              <a:tr h="370840">
                <a:tc>
                  <a:txBody>
                    <a:bodyPr/>
                    <a:lstStyle/>
                    <a:p>
                      <a:r>
                        <a:rPr lang="en-US" sz="1600" dirty="0" smtClean="0"/>
                        <a:t>1-3</a:t>
                      </a:r>
                      <a:endParaRPr lang="en-US" sz="1600" dirty="0"/>
                    </a:p>
                  </a:txBody>
                  <a:tcPr/>
                </a:tc>
                <a:tc>
                  <a:txBody>
                    <a:bodyPr/>
                    <a:lstStyle/>
                    <a:p>
                      <a:r>
                        <a:rPr lang="en-US" sz="1600" dirty="0" smtClean="0"/>
                        <a:t>Foundations:</a:t>
                      </a:r>
                      <a:r>
                        <a:rPr lang="en-US" sz="1600" baseline="0" dirty="0" smtClean="0"/>
                        <a:t> communications, firmware programming</a:t>
                      </a:r>
                      <a:endParaRPr lang="en-US" sz="1600" dirty="0"/>
                    </a:p>
                  </a:txBody>
                  <a:tcPr/>
                </a:tc>
                <a:tc>
                  <a:txBody>
                    <a:bodyPr/>
                    <a:lstStyle/>
                    <a:p>
                      <a:r>
                        <a:rPr lang="en-US" sz="1600" dirty="0" smtClean="0"/>
                        <a:t>Serial ports;</a:t>
                      </a:r>
                      <a:r>
                        <a:rPr lang="en-US" sz="1600" baseline="0" dirty="0" smtClean="0"/>
                        <a:t> XL-320 programming</a:t>
                      </a:r>
                      <a:endParaRPr lang="en-US" sz="1600" dirty="0"/>
                    </a:p>
                  </a:txBody>
                  <a:tcPr/>
                </a:tc>
              </a:tr>
              <a:tr h="370840">
                <a:tc>
                  <a:txBody>
                    <a:bodyPr/>
                    <a:lstStyle/>
                    <a:p>
                      <a:r>
                        <a:rPr lang="en-US" sz="1600" dirty="0" smtClean="0"/>
                        <a:t>4-10</a:t>
                      </a:r>
                      <a:endParaRPr lang="en-US" sz="1600" dirty="0"/>
                    </a:p>
                  </a:txBody>
                  <a:tcPr/>
                </a:tc>
                <a:tc>
                  <a:txBody>
                    <a:bodyPr/>
                    <a:lstStyle/>
                    <a:p>
                      <a:r>
                        <a:rPr lang="en-US" sz="1600" dirty="0" smtClean="0"/>
                        <a:t>Analysis:</a:t>
                      </a:r>
                      <a:r>
                        <a:rPr lang="en-US" sz="1600" baseline="0" dirty="0" smtClean="0"/>
                        <a:t> DH, forward/inverse kinematics, trajectory planning</a:t>
                      </a:r>
                      <a:endParaRPr lang="en-US" sz="1600" dirty="0"/>
                    </a:p>
                  </a:txBody>
                  <a:tcPr/>
                </a:tc>
                <a:tc>
                  <a:txBody>
                    <a:bodyPr/>
                    <a:lstStyle/>
                    <a:p>
                      <a:r>
                        <a:rPr lang="en-US" sz="1600" dirty="0" smtClean="0"/>
                        <a:t>2-link planar</a:t>
                      </a:r>
                      <a:r>
                        <a:rPr lang="en-US" sz="1600" baseline="0" dirty="0" smtClean="0"/>
                        <a:t> manipulator labs reinforced theory.  </a:t>
                      </a:r>
                      <a:endParaRPr lang="en-US" sz="1600" dirty="0"/>
                    </a:p>
                  </a:txBody>
                  <a:tcPr/>
                </a:tc>
              </a:tr>
              <a:tr h="370840">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aseline="0" dirty="0" smtClean="0"/>
                        <a:t>Project 1 SCARA: Synthesize of 3-DOF robot based on analysis of DH, FK. And IK</a:t>
                      </a:r>
                      <a:endParaRPr lang="en-US" sz="1600" dirty="0" smtClean="0"/>
                    </a:p>
                  </a:txBody>
                  <a:tcPr>
                    <a:solidFill>
                      <a:schemeClr val="bg1">
                        <a:lumMod val="85000"/>
                      </a:schemeClr>
                    </a:solidFill>
                  </a:tcPr>
                </a:tc>
                <a:tc hMerge="1">
                  <a:txBody>
                    <a:bodyPr/>
                    <a:lstStyle/>
                    <a:p>
                      <a:endParaRPr lang="en-US" sz="1200" dirty="0"/>
                    </a:p>
                  </a:txBody>
                  <a:tcPr/>
                </a:tc>
                <a:tc hMerge="1">
                  <a:txBody>
                    <a:bodyPr/>
                    <a:lstStyle/>
                    <a:p>
                      <a:endParaRPr lang="en-US" sz="1200" dirty="0"/>
                    </a:p>
                  </a:txBody>
                  <a:tcPr/>
                </a:tc>
              </a:tr>
              <a:tr h="370840">
                <a:tc>
                  <a:txBody>
                    <a:bodyPr/>
                    <a:lstStyle/>
                    <a:p>
                      <a:r>
                        <a:rPr lang="en-US" sz="1600" dirty="0" smtClean="0"/>
                        <a:t>11-14</a:t>
                      </a:r>
                      <a:endParaRPr lang="en-US" sz="1600" dirty="0"/>
                    </a:p>
                  </a:txBody>
                  <a:tcPr/>
                </a:tc>
                <a:tc>
                  <a:txBody>
                    <a:bodyPr/>
                    <a:lstStyle/>
                    <a:p>
                      <a:r>
                        <a:rPr lang="en-US" sz="1600" dirty="0" smtClean="0"/>
                        <a:t>Analysis: Image</a:t>
                      </a:r>
                      <a:r>
                        <a:rPr lang="en-US" sz="1600" baseline="0" dirty="0" smtClean="0"/>
                        <a:t> and video processing</a:t>
                      </a:r>
                      <a:endParaRPr lang="en-US" sz="1600" dirty="0"/>
                    </a:p>
                  </a:txBody>
                  <a:tcPr/>
                </a:tc>
                <a:tc>
                  <a:txBody>
                    <a:bodyPr/>
                    <a:lstStyle/>
                    <a:p>
                      <a:r>
                        <a:rPr lang="en-US" sz="1600" dirty="0" smtClean="0"/>
                        <a:t>Thresholding,</a:t>
                      </a:r>
                      <a:r>
                        <a:rPr lang="en-US" sz="1600" baseline="0" dirty="0" smtClean="0"/>
                        <a:t> object properties (e.g. area, centroid), tracking (SSD)</a:t>
                      </a:r>
                      <a:endParaRPr lang="en-US" sz="1600" dirty="0"/>
                    </a:p>
                  </a:txBody>
                  <a:tcPr/>
                </a:tc>
              </a:tr>
              <a:tr h="370840">
                <a:tc gridSpan="3">
                  <a:txBody>
                    <a:bodyPr/>
                    <a:lstStyle/>
                    <a:p>
                      <a:pPr algn="ctr"/>
                      <a:r>
                        <a:rPr lang="en-US" sz="1600" dirty="0" smtClean="0"/>
                        <a:t>Project 2 Visual-Servoing: Incorporate</a:t>
                      </a:r>
                      <a:r>
                        <a:rPr lang="en-US" sz="1600" baseline="0" dirty="0" smtClean="0"/>
                        <a:t> computer vision to servo robot</a:t>
                      </a:r>
                      <a:endParaRPr lang="en-US" sz="1600" dirty="0"/>
                    </a:p>
                  </a:txBody>
                  <a:tcPr>
                    <a:solidFill>
                      <a:schemeClr val="bg1">
                        <a:lumMod val="85000"/>
                      </a:schemeClr>
                    </a:solidFill>
                  </a:tcPr>
                </a:tc>
                <a:tc hMerge="1">
                  <a:txBody>
                    <a:bodyPr/>
                    <a:lstStyle/>
                    <a:p>
                      <a:endParaRPr lang="en-US" sz="1200" dirty="0"/>
                    </a:p>
                  </a:txBody>
                  <a:tcPr/>
                </a:tc>
                <a:tc hMerge="1">
                  <a:txBody>
                    <a:bodyPr/>
                    <a:lstStyle/>
                    <a:p>
                      <a:endParaRPr lang="en-US" sz="1200" dirty="0"/>
                    </a:p>
                  </a:txBody>
                  <a:tcPr/>
                </a:tc>
              </a:tr>
            </a:tbl>
          </a:graphicData>
        </a:graphic>
      </p:graphicFrame>
      <p:sp>
        <p:nvSpPr>
          <p:cNvPr id="5" name="TextBox 4"/>
          <p:cNvSpPr txBox="1"/>
          <p:nvPr/>
        </p:nvSpPr>
        <p:spPr>
          <a:xfrm>
            <a:off x="381000" y="304800"/>
            <a:ext cx="1915909" cy="369332"/>
          </a:xfrm>
          <a:prstGeom prst="rect">
            <a:avLst/>
          </a:prstGeom>
          <a:noFill/>
        </p:spPr>
        <p:txBody>
          <a:bodyPr wrap="none" rtlCol="0">
            <a:spAutoFit/>
          </a:bodyPr>
          <a:lstStyle/>
          <a:p>
            <a:r>
              <a:rPr lang="en-US" dirty="0" smtClean="0"/>
              <a:t>ME729 Synopsis</a:t>
            </a:r>
            <a:endParaRPr lang="en-US" dirty="0"/>
          </a:p>
        </p:txBody>
      </p:sp>
    </p:spTree>
    <p:extLst>
      <p:ext uri="{BB962C8B-B14F-4D97-AF65-F5344CB8AC3E}">
        <p14:creationId xmlns:p14="http://schemas.microsoft.com/office/powerpoint/2010/main" val="3497685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813075594"/>
              </p:ext>
            </p:extLst>
          </p:nvPr>
        </p:nvGraphicFramePr>
        <p:xfrm>
          <a:off x="457200" y="826533"/>
          <a:ext cx="8153400" cy="5181600"/>
        </p:xfrm>
        <a:graphic>
          <a:graphicData uri="http://schemas.openxmlformats.org/drawingml/2006/table">
            <a:tbl>
              <a:tblPr/>
              <a:tblGrid>
                <a:gridCol w="2452150"/>
                <a:gridCol w="595850"/>
                <a:gridCol w="1549782"/>
                <a:gridCol w="1422018"/>
                <a:gridCol w="2133600"/>
              </a:tblGrid>
              <a:tr h="0">
                <a:tc>
                  <a:txBody>
                    <a:bodyPr/>
                    <a:lstStyle/>
                    <a:p>
                      <a:pPr marL="0" marR="0" algn="ctr">
                        <a:spcBef>
                          <a:spcPts val="0"/>
                        </a:spcBef>
                        <a:spcAft>
                          <a:spcPts val="0"/>
                        </a:spcAft>
                      </a:pPr>
                      <a:r>
                        <a:rPr lang="en-US" sz="1000" b="1" dirty="0">
                          <a:effectLst/>
                          <a:latin typeface="Times New Roman"/>
                          <a:cs typeface="Arial"/>
                        </a:rPr>
                        <a:t>Objective</a:t>
                      </a:r>
                      <a:endParaRPr lang="en-US" sz="1000" b="1" dirty="0">
                        <a:effectLst/>
                        <a:latin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000" b="1">
                          <a:effectLst/>
                          <a:latin typeface="Times New Roman"/>
                          <a:cs typeface="Arial"/>
                        </a:rPr>
                        <a:t>Content</a:t>
                      </a:r>
                      <a:endParaRPr lang="en-US" sz="1000" b="1">
                        <a:effectLst/>
                        <a:latin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a:effectLst/>
                          <a:latin typeface="Times New Roman"/>
                          <a:cs typeface="Arial"/>
                        </a:rPr>
                        <a:t>Explanation</a:t>
                      </a:r>
                      <a:endParaRPr lang="en-US" sz="1000" b="1">
                        <a:effectLst/>
                        <a:latin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a:cs typeface="Arial"/>
                        </a:rPr>
                        <a:t>Evidence*</a:t>
                      </a:r>
                      <a:endParaRPr lang="en-US" sz="1000" b="1" dirty="0">
                        <a:effectLst/>
                        <a:latin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smtClean="0">
                          <a:effectLst/>
                          <a:latin typeface="Times New Roman"/>
                          <a:cs typeface="Times New Roman"/>
                        </a:rPr>
                        <a:t>Specific Examples</a:t>
                      </a:r>
                      <a:endParaRPr lang="en-US" sz="1000" b="1" dirty="0">
                        <a:effectLst/>
                        <a:latin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i="1" dirty="0">
                          <a:effectLst/>
                          <a:latin typeface="Arial"/>
                          <a:ea typeface="Times New Roman"/>
                        </a:rPr>
                        <a:t>1. </a:t>
                      </a:r>
                      <a:r>
                        <a:rPr lang="en-US" sz="1000" dirty="0">
                          <a:effectLst/>
                          <a:latin typeface="Arial"/>
                          <a:ea typeface="Times New Roman"/>
                        </a:rPr>
                        <a:t>To deliver a comprehensive mechanical engineering curriculum which emphasizes both the </a:t>
                      </a:r>
                      <a:r>
                        <a:rPr lang="en-US" sz="1000" b="1" dirty="0">
                          <a:solidFill>
                            <a:srgbClr val="FF0000"/>
                          </a:solidFill>
                          <a:effectLst/>
                          <a:latin typeface="Arial"/>
                          <a:ea typeface="Times New Roman"/>
                        </a:rPr>
                        <a:t>foundations </a:t>
                      </a:r>
                      <a:r>
                        <a:rPr lang="en-US" sz="1000" dirty="0">
                          <a:effectLst/>
                          <a:latin typeface="Arial"/>
                          <a:ea typeface="Times New Roman"/>
                        </a:rPr>
                        <a:t>and breadth of the mechanical engineering profession</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a:cs typeface="Arial"/>
                        </a:rPr>
                        <a:t>2</a:t>
                      </a:r>
                      <a:endParaRPr lang="en-US" sz="1000" b="1" dirty="0">
                        <a:effectLst/>
                        <a:latin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5720">
                        <a:spcBef>
                          <a:spcPts val="0"/>
                        </a:spcBef>
                        <a:spcAft>
                          <a:spcPts val="0"/>
                        </a:spcAft>
                      </a:pPr>
                      <a:r>
                        <a:rPr lang="en-US" sz="1000">
                          <a:effectLst/>
                          <a:latin typeface="Arial"/>
                          <a:ea typeface="Times New Roman"/>
                        </a:rPr>
                        <a:t>Advanced laboratory experience in robotics</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5720">
                        <a:spcBef>
                          <a:spcPts val="0"/>
                        </a:spcBef>
                        <a:spcAft>
                          <a:spcPts val="0"/>
                        </a:spcAft>
                      </a:pPr>
                      <a:r>
                        <a:rPr lang="en-US" sz="1000" dirty="0">
                          <a:effectLst/>
                          <a:latin typeface="Arial"/>
                          <a:ea typeface="Times New Roman"/>
                        </a:rPr>
                        <a:t>Project reports and lab exercises</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marR="45720" indent="-171450">
                        <a:spcBef>
                          <a:spcPts val="0"/>
                        </a:spcBef>
                        <a:spcAft>
                          <a:spcPts val="0"/>
                        </a:spcAft>
                        <a:buFont typeface="Arial" panose="020B0604020202020204" pitchFamily="34" charset="0"/>
                        <a:buChar char="•"/>
                      </a:pPr>
                      <a:r>
                        <a:rPr lang="en-US" sz="1200" dirty="0" smtClean="0">
                          <a:effectLst/>
                          <a:latin typeface="Times New Roman"/>
                          <a:ea typeface="Times New Roman"/>
                        </a:rPr>
                        <a:t>Fundamental</a:t>
                      </a:r>
                      <a:r>
                        <a:rPr lang="en-US" sz="1200" baseline="0" dirty="0" smtClean="0">
                          <a:effectLst/>
                          <a:latin typeface="Times New Roman"/>
                          <a:ea typeface="Times New Roman"/>
                        </a:rPr>
                        <a:t> </a:t>
                      </a:r>
                      <a:r>
                        <a:rPr lang="en-US" sz="1200" baseline="0" dirty="0" smtClean="0">
                          <a:solidFill>
                            <a:srgbClr val="FF0000"/>
                          </a:solidFill>
                          <a:effectLst/>
                          <a:latin typeface="Times New Roman"/>
                          <a:ea typeface="Times New Roman"/>
                        </a:rPr>
                        <a:t>communications</a:t>
                      </a:r>
                      <a:r>
                        <a:rPr lang="en-US" sz="1200" baseline="0" dirty="0" smtClean="0">
                          <a:effectLst/>
                          <a:latin typeface="Times New Roman"/>
                          <a:ea typeface="Times New Roman"/>
                        </a:rPr>
                        <a:t> (Serial Port and Bluetooth)</a:t>
                      </a:r>
                      <a:endParaRPr lang="en-US" sz="1200" baseline="0" dirty="0" smtClean="0">
                        <a:effectLst/>
                        <a:latin typeface="Times New Roman"/>
                        <a:ea typeface="Times New Roman"/>
                      </a:endParaRPr>
                    </a:p>
                    <a:p>
                      <a:pPr marL="171450" marR="45720" indent="-171450">
                        <a:spcBef>
                          <a:spcPts val="0"/>
                        </a:spcBef>
                        <a:spcAft>
                          <a:spcPts val="0"/>
                        </a:spcAft>
                        <a:buFont typeface="Arial" panose="020B0604020202020204" pitchFamily="34" charset="0"/>
                        <a:buChar char="•"/>
                      </a:pPr>
                      <a:r>
                        <a:rPr lang="en-US" sz="1200" baseline="0" dirty="0" smtClean="0">
                          <a:effectLst/>
                          <a:latin typeface="Times New Roman"/>
                          <a:ea typeface="Times New Roman"/>
                        </a:rPr>
                        <a:t>Fundamental </a:t>
                      </a:r>
                      <a:r>
                        <a:rPr lang="en-US" sz="1200" baseline="0" dirty="0" smtClean="0">
                          <a:solidFill>
                            <a:srgbClr val="FF0000"/>
                          </a:solidFill>
                          <a:effectLst/>
                          <a:latin typeface="Times New Roman"/>
                          <a:ea typeface="Times New Roman"/>
                        </a:rPr>
                        <a:t>Firmware </a:t>
                      </a:r>
                      <a:r>
                        <a:rPr lang="en-US" sz="1200" baseline="0" dirty="0" smtClean="0">
                          <a:effectLst/>
                          <a:latin typeface="Times New Roman"/>
                          <a:ea typeface="Times New Roman"/>
                        </a:rPr>
                        <a:t>(XL-320 smart servo example)</a:t>
                      </a:r>
                    </a:p>
                    <a:p>
                      <a:pPr marL="171450" marR="45720" indent="-171450">
                        <a:spcBef>
                          <a:spcPts val="0"/>
                        </a:spcBef>
                        <a:spcAft>
                          <a:spcPts val="0"/>
                        </a:spcAft>
                        <a:buFont typeface="Arial" panose="020B0604020202020204" pitchFamily="34" charset="0"/>
                        <a:buChar char="•"/>
                      </a:pPr>
                      <a:r>
                        <a:rPr lang="en-US" sz="1200" baseline="0" dirty="0" smtClean="0">
                          <a:effectLst/>
                          <a:latin typeface="Times New Roman"/>
                          <a:ea typeface="Times New Roman"/>
                        </a:rPr>
                        <a:t>Fundamental </a:t>
                      </a:r>
                      <a:r>
                        <a:rPr lang="en-US" sz="1200" baseline="0" dirty="0" smtClean="0">
                          <a:solidFill>
                            <a:srgbClr val="FF0000"/>
                          </a:solidFill>
                          <a:effectLst/>
                          <a:latin typeface="Times New Roman"/>
                          <a:ea typeface="Times New Roman"/>
                        </a:rPr>
                        <a:t>Computer Vision</a:t>
                      </a:r>
                      <a:r>
                        <a:rPr lang="en-US" sz="1200" baseline="0" dirty="0" smtClean="0">
                          <a:effectLst/>
                          <a:latin typeface="Times New Roman"/>
                          <a:ea typeface="Times New Roman"/>
                        </a:rPr>
                        <a:t> (image and tracking algorithms)</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i="1" dirty="0">
                          <a:effectLst/>
                          <a:latin typeface="Arial"/>
                          <a:ea typeface="Times New Roman"/>
                        </a:rPr>
                        <a:t>2.  </a:t>
                      </a:r>
                      <a:r>
                        <a:rPr lang="en-US" sz="1000" dirty="0">
                          <a:effectLst/>
                          <a:latin typeface="Arial"/>
                          <a:ea typeface="Times New Roman"/>
                        </a:rPr>
                        <a:t>To provide an education that equips students with the tools necessary to become successful mechanical engineers based on their experience, strong </a:t>
                      </a:r>
                      <a:r>
                        <a:rPr lang="en-US" sz="1000" b="1" dirty="0">
                          <a:solidFill>
                            <a:srgbClr val="FF0000"/>
                          </a:solidFill>
                          <a:effectLst/>
                          <a:latin typeface="Arial"/>
                          <a:ea typeface="Times New Roman"/>
                        </a:rPr>
                        <a:t>communication skills </a:t>
                      </a:r>
                      <a:r>
                        <a:rPr lang="en-US" sz="1000" dirty="0">
                          <a:effectLst/>
                          <a:latin typeface="Arial"/>
                          <a:ea typeface="Times New Roman"/>
                        </a:rPr>
                        <a:t>and awareness for the need of continuous professional development.</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a:cs typeface="Arial"/>
                        </a:rPr>
                        <a:t>2</a:t>
                      </a:r>
                      <a:endParaRPr lang="en-US" sz="1000" b="1" dirty="0">
                        <a:effectLst/>
                        <a:latin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a:ea typeface="Times New Roman"/>
                        </a:rPr>
                        <a:t>Students are exposed to hardware and software tools,  simulation and report writing.</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smtClean="0">
                          <a:effectLst/>
                          <a:latin typeface="Arial"/>
                          <a:ea typeface="Times New Roman"/>
                        </a:rPr>
                        <a:t>Project </a:t>
                      </a:r>
                      <a:r>
                        <a:rPr lang="en-US" sz="1000" dirty="0">
                          <a:effectLst/>
                          <a:latin typeface="Arial"/>
                          <a:ea typeface="Times New Roman"/>
                        </a:rPr>
                        <a:t>reports, class handouts.</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marR="0" indent="-171450">
                        <a:spcBef>
                          <a:spcPts val="0"/>
                        </a:spcBef>
                        <a:spcAft>
                          <a:spcPts val="0"/>
                        </a:spcAft>
                        <a:buFont typeface="Arial" panose="020B0604020202020204" pitchFamily="34" charset="0"/>
                        <a:buChar char="•"/>
                      </a:pPr>
                      <a:r>
                        <a:rPr lang="en-US" sz="1200" dirty="0" smtClean="0">
                          <a:effectLst/>
                          <a:latin typeface="Times New Roman"/>
                          <a:ea typeface="Times New Roman"/>
                        </a:rPr>
                        <a:t>Projec</a:t>
                      </a:r>
                      <a:r>
                        <a:rPr lang="en-US" sz="1200" baseline="0" dirty="0" smtClean="0">
                          <a:effectLst/>
                          <a:latin typeface="Times New Roman"/>
                          <a:ea typeface="Times New Roman"/>
                        </a:rPr>
                        <a:t>t 1 SCARA</a:t>
                      </a:r>
                      <a:r>
                        <a:rPr lang="en-US" sz="1200" dirty="0" smtClean="0">
                          <a:effectLst/>
                          <a:latin typeface="Times New Roman"/>
                          <a:ea typeface="Times New Roman"/>
                        </a:rPr>
                        <a:t> </a:t>
                      </a:r>
                      <a:r>
                        <a:rPr lang="en-US" sz="1200" dirty="0" smtClean="0">
                          <a:effectLst/>
                          <a:latin typeface="Times New Roman"/>
                          <a:ea typeface="Times New Roman"/>
                        </a:rPr>
                        <a:t>(</a:t>
                      </a:r>
                      <a:r>
                        <a:rPr lang="en-US" sz="1200" dirty="0" smtClean="0">
                          <a:solidFill>
                            <a:schemeClr val="tx1"/>
                          </a:solidFill>
                          <a:effectLst/>
                          <a:latin typeface="Times New Roman"/>
                          <a:ea typeface="Times New Roman"/>
                        </a:rPr>
                        <a:t>written</a:t>
                      </a:r>
                      <a:r>
                        <a:rPr lang="en-US" sz="1200" dirty="0" smtClean="0">
                          <a:effectLst/>
                          <a:latin typeface="Times New Roman"/>
                          <a:ea typeface="Times New Roman"/>
                        </a:rPr>
                        <a:t>)</a:t>
                      </a:r>
                      <a:endParaRPr lang="en-US" sz="1200" dirty="0" smtClean="0">
                        <a:effectLst/>
                        <a:latin typeface="Times New Roman"/>
                        <a:ea typeface="Times New Roman"/>
                      </a:endParaRPr>
                    </a:p>
                    <a:p>
                      <a:pPr marL="171450" marR="0" indent="-171450">
                        <a:spcBef>
                          <a:spcPts val="0"/>
                        </a:spcBef>
                        <a:spcAft>
                          <a:spcPts val="0"/>
                        </a:spcAft>
                        <a:buFont typeface="Arial" panose="020B0604020202020204" pitchFamily="34" charset="0"/>
                        <a:buChar char="•"/>
                      </a:pPr>
                      <a:r>
                        <a:rPr lang="en-US" sz="1200" dirty="0" smtClean="0">
                          <a:effectLst/>
                          <a:latin typeface="Times New Roman"/>
                          <a:ea typeface="Times New Roman"/>
                        </a:rPr>
                        <a:t>Project 2 Visual-servoing (written)</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i="1" dirty="0">
                          <a:effectLst/>
                          <a:latin typeface="Arial"/>
                          <a:ea typeface="Times New Roman"/>
                        </a:rPr>
                        <a:t>3. </a:t>
                      </a:r>
                      <a:r>
                        <a:rPr lang="en-US" sz="1000" dirty="0">
                          <a:effectLst/>
                          <a:latin typeface="Arial"/>
                          <a:ea typeface="Times New Roman"/>
                        </a:rPr>
                        <a:t>To provide an education that will allow mechanical engineering students to understand the </a:t>
                      </a:r>
                      <a:r>
                        <a:rPr lang="en-US" sz="1000" b="1" dirty="0">
                          <a:solidFill>
                            <a:srgbClr val="FF0000"/>
                          </a:solidFill>
                          <a:effectLst/>
                          <a:latin typeface="Arial"/>
                          <a:ea typeface="Times New Roman"/>
                        </a:rPr>
                        <a:t>social, economic, environmental, political and ethical </a:t>
                      </a:r>
                      <a:r>
                        <a:rPr lang="en-US" sz="1000" dirty="0">
                          <a:effectLst/>
                          <a:latin typeface="Arial"/>
                          <a:ea typeface="Times New Roman"/>
                        </a:rPr>
                        <a:t>importance of their future profession</a:t>
                      </a:r>
                      <a:r>
                        <a:rPr lang="en-US" sz="1000" dirty="0">
                          <a:solidFill>
                            <a:srgbClr val="FF0000"/>
                          </a:solidFill>
                          <a:effectLst/>
                          <a:latin typeface="Arial"/>
                          <a:ea typeface="Times New Roman"/>
                        </a:rPr>
                        <a:t>.</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cap="small" dirty="0">
                          <a:effectLst/>
                          <a:latin typeface="Times New Roman"/>
                          <a:cs typeface="Arial"/>
                        </a:rPr>
                        <a:t>1</a:t>
                      </a:r>
                      <a:endParaRPr lang="en-US" sz="1000" b="1" dirty="0">
                        <a:effectLst/>
                        <a:latin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Arial"/>
                          <a:ea typeface="Times New Roman"/>
                        </a:rPr>
                        <a:t>Digital concepts through hardware and software are essential in the design of robotic systems in automobiles, power plants and other vital areas of the economy.</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Arial"/>
                          <a:ea typeface="Times New Roman"/>
                        </a:rPr>
                        <a:t>Brief videos of robots and robot-based platforms for society e.g. </a:t>
                      </a:r>
                      <a:r>
                        <a:rPr lang="en-US" sz="1000" dirty="0" smtClean="0">
                          <a:effectLst/>
                          <a:latin typeface="Arial"/>
                          <a:ea typeface="Times New Roman"/>
                        </a:rPr>
                        <a:t>rehabilitation and assistive robotics</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marR="0" indent="-171450">
                        <a:spcBef>
                          <a:spcPts val="0"/>
                        </a:spcBef>
                        <a:spcAft>
                          <a:spcPts val="0"/>
                        </a:spcAft>
                        <a:buFont typeface="Arial" panose="020B0604020202020204" pitchFamily="34" charset="0"/>
                        <a:buChar char="•"/>
                      </a:pPr>
                      <a:r>
                        <a:rPr lang="en-US" sz="1200" dirty="0" smtClean="0">
                          <a:solidFill>
                            <a:srgbClr val="FF0000"/>
                          </a:solidFill>
                          <a:effectLst/>
                          <a:latin typeface="Times New Roman"/>
                          <a:ea typeface="Times New Roman"/>
                        </a:rPr>
                        <a:t>12+</a:t>
                      </a:r>
                      <a:r>
                        <a:rPr lang="en-US" sz="1200" baseline="0" dirty="0" smtClean="0">
                          <a:solidFill>
                            <a:srgbClr val="FF0000"/>
                          </a:solidFill>
                          <a:effectLst/>
                          <a:latin typeface="Times New Roman"/>
                          <a:ea typeface="Times New Roman"/>
                        </a:rPr>
                        <a:t> </a:t>
                      </a:r>
                      <a:r>
                        <a:rPr lang="en-US" sz="1200" baseline="0" dirty="0" smtClean="0">
                          <a:solidFill>
                            <a:srgbClr val="FF0000"/>
                          </a:solidFill>
                          <a:effectLst/>
                          <a:latin typeface="Times New Roman"/>
                          <a:ea typeface="Times New Roman"/>
                        </a:rPr>
                        <a:t>videos </a:t>
                      </a:r>
                      <a:r>
                        <a:rPr lang="en-US" sz="1200" baseline="0" dirty="0" smtClean="0">
                          <a:effectLst/>
                          <a:latin typeface="Times New Roman"/>
                          <a:ea typeface="Times New Roman"/>
                        </a:rPr>
                        <a:t>on robotics: </a:t>
                      </a:r>
                      <a:r>
                        <a:rPr lang="en-US" sz="1200" baseline="0" dirty="0" smtClean="0">
                          <a:solidFill>
                            <a:srgbClr val="FF0000"/>
                          </a:solidFill>
                          <a:effectLst/>
                          <a:latin typeface="Times New Roman"/>
                          <a:ea typeface="Times New Roman"/>
                        </a:rPr>
                        <a:t>ethics, rehabilitation robotics, social robotics, prosthetics</a:t>
                      </a:r>
                    </a:p>
                    <a:p>
                      <a:pPr marL="171450" marR="0" indent="-171450">
                        <a:spcBef>
                          <a:spcPts val="0"/>
                        </a:spcBef>
                        <a:spcAft>
                          <a:spcPts val="0"/>
                        </a:spcAft>
                        <a:buFont typeface="Arial" panose="020B0604020202020204" pitchFamily="34" charset="0"/>
                        <a:buChar char="•"/>
                      </a:pPr>
                      <a:r>
                        <a:rPr lang="en-US" sz="1200" baseline="0" dirty="0" smtClean="0">
                          <a:solidFill>
                            <a:schemeClr val="tx1"/>
                          </a:solidFill>
                          <a:effectLst/>
                          <a:latin typeface="Times New Roman"/>
                          <a:ea typeface="Times New Roman"/>
                        </a:rPr>
                        <a:t>“Handbook of Robotics” future learning chapters</a:t>
                      </a:r>
                      <a:endParaRPr lang="en-US" sz="1200" dirty="0">
                        <a:solidFill>
                          <a:schemeClr val="tx1"/>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dirty="0">
                          <a:effectLst/>
                          <a:latin typeface="Arial"/>
                          <a:ea typeface="Times New Roman"/>
                        </a:rPr>
                        <a:t>4. To provide mechanical engineering students with a thorough understanding of impact of mechanical engineers and the mechanical engineering profession in the development, implementation and creation of future technology</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effectLst/>
                          <a:latin typeface="Times New Roman"/>
                          <a:cs typeface="Arial"/>
                        </a:rPr>
                        <a:t>2</a:t>
                      </a:r>
                      <a:endParaRPr lang="en-US" sz="1000" b="1" dirty="0">
                        <a:effectLst/>
                        <a:latin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Arial"/>
                          <a:ea typeface="Times New Roman"/>
                        </a:rPr>
                        <a:t>Development and innovation of robotics will be part of the future technology</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Arial"/>
                          <a:ea typeface="Times New Roman"/>
                        </a:rPr>
                        <a:t>Brief videos of robots and robot-based platforms for society e.g. driverless cars are introduced and discussed.  </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rgbClr val="FF0000"/>
                          </a:solidFill>
                          <a:effectLst/>
                          <a:latin typeface="Times New Roman"/>
                          <a:ea typeface="Times New Roman"/>
                        </a:rPr>
                        <a:t>12+</a:t>
                      </a:r>
                      <a:r>
                        <a:rPr lang="en-US" sz="1200" baseline="0" dirty="0" smtClean="0">
                          <a:solidFill>
                            <a:srgbClr val="FF0000"/>
                          </a:solidFill>
                          <a:effectLst/>
                          <a:latin typeface="Times New Roman"/>
                          <a:ea typeface="Times New Roman"/>
                        </a:rPr>
                        <a:t> videos </a:t>
                      </a:r>
                      <a:r>
                        <a:rPr lang="en-US" sz="1200" baseline="0" dirty="0" smtClean="0">
                          <a:effectLst/>
                          <a:latin typeface="Times New Roman"/>
                          <a:ea typeface="Times New Roman"/>
                        </a:rPr>
                        <a:t>on robotics: </a:t>
                      </a:r>
                      <a:r>
                        <a:rPr lang="en-US" sz="1200" baseline="0" dirty="0" smtClean="0">
                          <a:solidFill>
                            <a:srgbClr val="FF0000"/>
                          </a:solidFill>
                          <a:effectLst/>
                          <a:latin typeface="Times New Roman"/>
                          <a:ea typeface="Times New Roman"/>
                        </a:rPr>
                        <a:t>grasping, multi-robots, soft/compliant robots, human-robot </a:t>
                      </a:r>
                      <a:r>
                        <a:rPr lang="en-US" sz="1200" baseline="0" dirty="0" err="1" smtClean="0">
                          <a:solidFill>
                            <a:srgbClr val="FF0000"/>
                          </a:solidFill>
                          <a:effectLst/>
                          <a:latin typeface="Times New Roman"/>
                          <a:ea typeface="Times New Roman"/>
                        </a:rPr>
                        <a:t>interaction</a:t>
                      </a:r>
                      <a:r>
                        <a:rPr lang="en-US" sz="1200" baseline="0" dirty="0" err="1" smtClean="0">
                          <a:solidFill>
                            <a:schemeClr val="tx1"/>
                          </a:solidFill>
                          <a:effectLst/>
                          <a:latin typeface="Times New Roman"/>
                          <a:ea typeface="Times New Roman"/>
                        </a:rPr>
                        <a:t>“Handbook</a:t>
                      </a:r>
                      <a:r>
                        <a:rPr lang="en-US" sz="1200" baseline="0" dirty="0" smtClean="0">
                          <a:solidFill>
                            <a:schemeClr val="tx1"/>
                          </a:solidFill>
                          <a:effectLst/>
                          <a:latin typeface="Times New Roman"/>
                          <a:ea typeface="Times New Roman"/>
                        </a:rPr>
                        <a:t> of Robotics” future learning chapters</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1"/>
          <p:cNvSpPr>
            <a:spLocks noChangeArrowheads="1"/>
          </p:cNvSpPr>
          <p:nvPr/>
        </p:nvSpPr>
        <p:spPr bwMode="auto">
          <a:xfrm>
            <a:off x="152400" y="87869"/>
            <a:ext cx="44196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tabLst>
                <a:tab pos="4676775" algn="l"/>
              </a:tabLst>
              <a:defRPr>
                <a:solidFill>
                  <a:schemeClr val="tx1"/>
                </a:solidFill>
                <a:latin typeface="Arial" pitchFamily="34" charset="0"/>
                <a:cs typeface="Arial" pitchFamily="34" charset="0"/>
              </a:defRPr>
            </a:lvl1pPr>
            <a:lvl2pPr>
              <a:tabLst>
                <a:tab pos="4676775" algn="l"/>
              </a:tabLst>
              <a:defRPr>
                <a:solidFill>
                  <a:schemeClr val="tx1"/>
                </a:solidFill>
                <a:latin typeface="Arial" pitchFamily="34" charset="0"/>
                <a:cs typeface="Arial" pitchFamily="34" charset="0"/>
              </a:defRPr>
            </a:lvl2pPr>
            <a:lvl3pPr>
              <a:tabLst>
                <a:tab pos="4676775" algn="l"/>
              </a:tabLst>
              <a:defRPr>
                <a:solidFill>
                  <a:schemeClr val="tx1"/>
                </a:solidFill>
                <a:latin typeface="Arial" pitchFamily="34" charset="0"/>
                <a:cs typeface="Arial" pitchFamily="34" charset="0"/>
              </a:defRPr>
            </a:lvl3pPr>
            <a:lvl4pPr>
              <a:tabLst>
                <a:tab pos="4676775" algn="l"/>
              </a:tabLst>
              <a:defRPr>
                <a:solidFill>
                  <a:schemeClr val="tx1"/>
                </a:solidFill>
                <a:latin typeface="Arial" pitchFamily="34" charset="0"/>
                <a:cs typeface="Arial" pitchFamily="34" charset="0"/>
              </a:defRPr>
            </a:lvl4pPr>
            <a:lvl5pPr>
              <a:tabLst>
                <a:tab pos="4676775" algn="l"/>
              </a:tabLst>
              <a:defRPr>
                <a:solidFill>
                  <a:schemeClr val="tx1"/>
                </a:solidFill>
                <a:latin typeface="Arial" pitchFamily="34" charset="0"/>
                <a:cs typeface="Arial" pitchFamily="34" charset="0"/>
              </a:defRPr>
            </a:lvl5pPr>
            <a:lvl6pPr fontAlgn="base">
              <a:spcBef>
                <a:spcPct val="0"/>
              </a:spcBef>
              <a:spcAft>
                <a:spcPct val="0"/>
              </a:spcAft>
              <a:tabLst>
                <a:tab pos="4676775" algn="l"/>
              </a:tabLst>
              <a:defRPr>
                <a:solidFill>
                  <a:schemeClr val="tx1"/>
                </a:solidFill>
                <a:latin typeface="Arial" pitchFamily="34" charset="0"/>
                <a:cs typeface="Arial" pitchFamily="34" charset="0"/>
              </a:defRPr>
            </a:lvl6pPr>
            <a:lvl7pPr fontAlgn="base">
              <a:spcBef>
                <a:spcPct val="0"/>
              </a:spcBef>
              <a:spcAft>
                <a:spcPct val="0"/>
              </a:spcAft>
              <a:tabLst>
                <a:tab pos="4676775" algn="l"/>
              </a:tabLst>
              <a:defRPr>
                <a:solidFill>
                  <a:schemeClr val="tx1"/>
                </a:solidFill>
                <a:latin typeface="Arial" pitchFamily="34" charset="0"/>
                <a:cs typeface="Arial" pitchFamily="34" charset="0"/>
              </a:defRPr>
            </a:lvl7pPr>
            <a:lvl8pPr fontAlgn="base">
              <a:spcBef>
                <a:spcPct val="0"/>
              </a:spcBef>
              <a:spcAft>
                <a:spcPct val="0"/>
              </a:spcAft>
              <a:tabLst>
                <a:tab pos="4676775" algn="l"/>
              </a:tabLst>
              <a:defRPr>
                <a:solidFill>
                  <a:schemeClr val="tx1"/>
                </a:solidFill>
                <a:latin typeface="Arial" pitchFamily="34" charset="0"/>
                <a:cs typeface="Arial" pitchFamily="34" charset="0"/>
              </a:defRPr>
            </a:lvl8pPr>
            <a:lvl9pPr fontAlgn="base">
              <a:spcBef>
                <a:spcPct val="0"/>
              </a:spcBef>
              <a:spcAft>
                <a:spcPct val="0"/>
              </a:spcAft>
              <a:tabLst>
                <a:tab pos="4676775" algn="l"/>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676775" algn="l"/>
              </a:tabLst>
            </a:pPr>
            <a:r>
              <a:rPr kumimoji="0" lang="en-US" altLang="en-US"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ABET Relation to Program Objective</a:t>
            </a:r>
            <a:r>
              <a:rPr kumimoji="0" lang="en-US" alt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endParaRPr kumimoji="0" lang="en-US" alt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676775" algn="l"/>
              </a:tabLst>
            </a:pPr>
            <a:r>
              <a:rPr kumimoji="0" lang="en-US" alt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(0 = No content; 1 = some content; 2 = significant content)</a:t>
            </a:r>
            <a:endParaRPr kumimoji="0" lang="en-US" alt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676775" algn="l"/>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325665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93586892"/>
              </p:ext>
            </p:extLst>
          </p:nvPr>
        </p:nvGraphicFramePr>
        <p:xfrm>
          <a:off x="152400" y="860287"/>
          <a:ext cx="8763001" cy="5740090"/>
        </p:xfrm>
        <a:graphic>
          <a:graphicData uri="http://schemas.openxmlformats.org/drawingml/2006/table">
            <a:tbl>
              <a:tblPr>
                <a:tableStyleId>{5C22544A-7EE6-4342-B048-85BDC9FD1C3A}</a:tableStyleId>
              </a:tblPr>
              <a:tblGrid>
                <a:gridCol w="2359269"/>
                <a:gridCol w="612531"/>
                <a:gridCol w="3094893"/>
                <a:gridCol w="2696308"/>
              </a:tblGrid>
              <a:tr h="104714">
                <a:tc>
                  <a:txBody>
                    <a:bodyPr/>
                    <a:lstStyle/>
                    <a:p>
                      <a:pPr marL="0" marR="0" algn="l">
                        <a:spcBef>
                          <a:spcPts val="0"/>
                        </a:spcBef>
                        <a:spcAft>
                          <a:spcPts val="0"/>
                        </a:spcAft>
                      </a:pPr>
                      <a:r>
                        <a:rPr lang="en-US" sz="1100" dirty="0">
                          <a:effectLst/>
                        </a:rPr>
                        <a:t>    Criteria a </a:t>
                      </a:r>
                      <a:r>
                        <a:rPr lang="en-US" sz="1100" dirty="0" smtClean="0">
                          <a:effectLst/>
                        </a:rPr>
                        <a:t>– </a:t>
                      </a:r>
                      <a:r>
                        <a:rPr lang="en-US" sz="1100" dirty="0">
                          <a:effectLst/>
                        </a:rPr>
                        <a:t>k</a:t>
                      </a:r>
                      <a:endParaRPr lang="en-US" sz="1100" b="1" dirty="0">
                        <a:effectLst/>
                        <a:latin typeface="Times New Roman"/>
                        <a:cs typeface="Times New Roman"/>
                      </a:endParaRPr>
                    </a:p>
                  </a:txBody>
                  <a:tcPr marL="37033" marR="37033" marT="0" marB="0"/>
                </a:tc>
                <a:tc>
                  <a:txBody>
                    <a:bodyPr/>
                    <a:lstStyle/>
                    <a:p>
                      <a:pPr marL="0" marR="27940" algn="ctr">
                        <a:spcBef>
                          <a:spcPts val="0"/>
                        </a:spcBef>
                        <a:spcAft>
                          <a:spcPts val="0"/>
                        </a:spcAft>
                      </a:pPr>
                      <a:r>
                        <a:rPr lang="en-US" sz="1100" dirty="0">
                          <a:effectLst/>
                        </a:rPr>
                        <a:t>Content</a:t>
                      </a:r>
                      <a:endParaRPr lang="en-US" sz="1100" b="1" dirty="0">
                        <a:effectLst/>
                        <a:latin typeface="Times New Roman"/>
                        <a:cs typeface="Times New Roman"/>
                      </a:endParaRPr>
                    </a:p>
                  </a:txBody>
                  <a:tcPr marL="37033" marR="37033" marT="0" marB="0"/>
                </a:tc>
                <a:tc>
                  <a:txBody>
                    <a:bodyPr/>
                    <a:lstStyle/>
                    <a:p>
                      <a:pPr marL="0" marR="0" algn="ctr">
                        <a:spcBef>
                          <a:spcPts val="0"/>
                        </a:spcBef>
                        <a:spcAft>
                          <a:spcPts val="0"/>
                        </a:spcAft>
                      </a:pPr>
                      <a:r>
                        <a:rPr lang="en-US" sz="1100">
                          <a:effectLst/>
                        </a:rPr>
                        <a:t>Explanation</a:t>
                      </a:r>
                      <a:endParaRPr lang="en-US" sz="1100" b="1">
                        <a:effectLst/>
                        <a:latin typeface="Times New Roman"/>
                        <a:cs typeface="Times New Roman"/>
                      </a:endParaRPr>
                    </a:p>
                  </a:txBody>
                  <a:tcPr marL="37033" marR="37033" marT="0" marB="0"/>
                </a:tc>
                <a:tc>
                  <a:txBody>
                    <a:bodyPr/>
                    <a:lstStyle/>
                    <a:p>
                      <a:pPr marL="0" marR="0" algn="ctr">
                        <a:spcBef>
                          <a:spcPts val="0"/>
                        </a:spcBef>
                        <a:spcAft>
                          <a:spcPts val="0"/>
                        </a:spcAft>
                      </a:pPr>
                      <a:r>
                        <a:rPr lang="en-US" sz="1100" dirty="0" smtClean="0">
                          <a:effectLst/>
                        </a:rPr>
                        <a:t>Evidence (Specific</a:t>
                      </a:r>
                      <a:r>
                        <a:rPr lang="en-US" sz="1100" baseline="0" dirty="0" smtClean="0">
                          <a:effectLst/>
                        </a:rPr>
                        <a:t> Examples)</a:t>
                      </a:r>
                      <a:endParaRPr lang="en-US" sz="1100" b="1" dirty="0">
                        <a:effectLst/>
                        <a:latin typeface="Times New Roman"/>
                        <a:cs typeface="Times New Roman"/>
                      </a:endParaRPr>
                    </a:p>
                  </a:txBody>
                  <a:tcPr marL="37033" marR="37033" marT="0" marB="0"/>
                </a:tc>
              </a:tr>
              <a:tr h="418857">
                <a:tc>
                  <a:txBody>
                    <a:bodyPr/>
                    <a:lstStyle/>
                    <a:p>
                      <a:pPr marL="0" marR="45720">
                        <a:spcBef>
                          <a:spcPts val="0"/>
                        </a:spcBef>
                        <a:spcAft>
                          <a:spcPts val="0"/>
                        </a:spcAft>
                      </a:pPr>
                      <a:r>
                        <a:rPr lang="en-US" sz="1100" dirty="0">
                          <a:effectLst/>
                        </a:rPr>
                        <a:t>a. An ability to apply knowledge of mathematics, science and engineering</a:t>
                      </a:r>
                      <a:endParaRPr lang="en-US" sz="1100" dirty="0">
                        <a:effectLst/>
                        <a:latin typeface="Times New Roman"/>
                        <a:ea typeface="Times New Roman"/>
                      </a:endParaRPr>
                    </a:p>
                  </a:txBody>
                  <a:tcPr marL="37033" marR="37033" marT="0" marB="0"/>
                </a:tc>
                <a:tc>
                  <a:txBody>
                    <a:bodyPr/>
                    <a:lstStyle/>
                    <a:p>
                      <a:pPr marL="0" marR="0" algn="ctr">
                        <a:spcBef>
                          <a:spcPts val="0"/>
                        </a:spcBef>
                        <a:spcAft>
                          <a:spcPts val="0"/>
                        </a:spcAft>
                      </a:pPr>
                      <a:r>
                        <a:rPr lang="en-US" sz="1100" dirty="0">
                          <a:effectLst/>
                        </a:rPr>
                        <a:t>2</a:t>
                      </a:r>
                      <a:endParaRPr lang="en-US" sz="1100" b="1" dirty="0">
                        <a:effectLst/>
                        <a:latin typeface="Times New Roman"/>
                        <a:cs typeface="Times New Roman"/>
                      </a:endParaRPr>
                    </a:p>
                  </a:txBody>
                  <a:tcPr marL="37033" marR="37033" marT="0" marB="0"/>
                </a:tc>
                <a:tc>
                  <a:txBody>
                    <a:bodyPr/>
                    <a:lstStyle/>
                    <a:p>
                      <a:pPr marL="0" marR="45720">
                        <a:spcBef>
                          <a:spcPts val="0"/>
                        </a:spcBef>
                        <a:spcAft>
                          <a:spcPts val="0"/>
                        </a:spcAft>
                      </a:pPr>
                      <a:r>
                        <a:rPr lang="en-US" sz="1100" dirty="0">
                          <a:effectLst/>
                        </a:rPr>
                        <a:t>Relevant physics, equations of motion, </a:t>
                      </a:r>
                      <a:r>
                        <a:rPr lang="en-US" sz="1100" dirty="0" smtClean="0">
                          <a:effectLst/>
                        </a:rPr>
                        <a:t>forward and inverse kinematics,</a:t>
                      </a:r>
                      <a:r>
                        <a:rPr lang="en-US" sz="1100" baseline="0" dirty="0" smtClean="0">
                          <a:effectLst/>
                        </a:rPr>
                        <a:t> trajectory planning</a:t>
                      </a:r>
                      <a:endParaRPr lang="en-US" sz="1100" dirty="0">
                        <a:effectLst/>
                        <a:latin typeface="Times New Roman"/>
                        <a:ea typeface="Times New Roman"/>
                      </a:endParaRPr>
                    </a:p>
                  </a:txBody>
                  <a:tcPr marL="37033" marR="37033" marT="0" marB="0"/>
                </a:tc>
                <a:tc>
                  <a:txBody>
                    <a:bodyPr/>
                    <a:lstStyle/>
                    <a:p>
                      <a:pPr marL="0" marR="24130">
                        <a:spcBef>
                          <a:spcPts val="0"/>
                        </a:spcBef>
                        <a:spcAft>
                          <a:spcPts val="0"/>
                        </a:spcAft>
                      </a:pPr>
                      <a:r>
                        <a:rPr lang="en-US" sz="1100" dirty="0" smtClean="0">
                          <a:effectLst/>
                        </a:rPr>
                        <a:t>Analysis and synthesis of</a:t>
                      </a:r>
                      <a:r>
                        <a:rPr lang="en-US" sz="1100" baseline="0" dirty="0" smtClean="0">
                          <a:effectLst/>
                        </a:rPr>
                        <a:t> 2-link planar manipulator and Project 1 SCARA 3-dof robot</a:t>
                      </a:r>
                      <a:endParaRPr lang="en-US" sz="1100" dirty="0">
                        <a:effectLst/>
                        <a:latin typeface="Times New Roman"/>
                        <a:ea typeface="Times New Roman"/>
                      </a:endParaRPr>
                    </a:p>
                  </a:txBody>
                  <a:tcPr marL="37033" marR="37033" marT="0" marB="0"/>
                </a:tc>
              </a:tr>
              <a:tr h="628286">
                <a:tc>
                  <a:txBody>
                    <a:bodyPr/>
                    <a:lstStyle/>
                    <a:p>
                      <a:pPr marL="0" marR="45720">
                        <a:spcBef>
                          <a:spcPts val="0"/>
                        </a:spcBef>
                        <a:spcAft>
                          <a:spcPts val="0"/>
                        </a:spcAft>
                      </a:pPr>
                      <a:r>
                        <a:rPr lang="en-US" sz="1100" dirty="0">
                          <a:effectLst/>
                        </a:rPr>
                        <a:t>b. An ability to design and conduct experiments as well as to analyzed and interpret data</a:t>
                      </a:r>
                      <a:endParaRPr lang="en-US" sz="1100" dirty="0">
                        <a:effectLst/>
                        <a:latin typeface="Times New Roman"/>
                        <a:ea typeface="Times New Roman"/>
                      </a:endParaRPr>
                    </a:p>
                  </a:txBody>
                  <a:tcPr marL="37033" marR="37033" marT="0" marB="0"/>
                </a:tc>
                <a:tc>
                  <a:txBody>
                    <a:bodyPr/>
                    <a:lstStyle/>
                    <a:p>
                      <a:pPr marL="0" marR="0" algn="ctr">
                        <a:spcBef>
                          <a:spcPts val="0"/>
                        </a:spcBef>
                        <a:spcAft>
                          <a:spcPts val="0"/>
                        </a:spcAft>
                      </a:pPr>
                      <a:r>
                        <a:rPr lang="en-US" sz="1100" dirty="0">
                          <a:effectLst/>
                        </a:rPr>
                        <a:t>2</a:t>
                      </a:r>
                      <a:endParaRPr lang="en-US" sz="1100" b="1" dirty="0">
                        <a:effectLst/>
                        <a:latin typeface="Times New Roman"/>
                        <a:cs typeface="Times New Roman"/>
                      </a:endParaRPr>
                    </a:p>
                  </a:txBody>
                  <a:tcPr marL="37033" marR="37033" marT="0" marB="0"/>
                </a:tc>
                <a:tc>
                  <a:txBody>
                    <a:bodyPr/>
                    <a:lstStyle/>
                    <a:p>
                      <a:pPr marL="0" marR="0">
                        <a:spcBef>
                          <a:spcPts val="0"/>
                        </a:spcBef>
                        <a:spcAft>
                          <a:spcPts val="0"/>
                        </a:spcAft>
                      </a:pPr>
                      <a:r>
                        <a:rPr lang="en-US" sz="1100" dirty="0">
                          <a:effectLst/>
                        </a:rPr>
                        <a:t>Students write software and interface mechanical and electrical hardware. They are also required to analyze and interpret the experimental data in the report.</a:t>
                      </a:r>
                      <a:endParaRPr lang="en-US" sz="1100" dirty="0">
                        <a:effectLst/>
                        <a:latin typeface="Times New Roman"/>
                        <a:ea typeface="Times New Roman"/>
                      </a:endParaRPr>
                    </a:p>
                  </a:txBody>
                  <a:tcPr marL="37033" marR="37033" marT="0" marB="0"/>
                </a:tc>
                <a:tc>
                  <a:txBody>
                    <a:bodyPr/>
                    <a:lstStyle/>
                    <a:p>
                      <a:pPr marL="0" marR="0" algn="just">
                        <a:spcBef>
                          <a:spcPts val="0"/>
                        </a:spcBef>
                        <a:spcAft>
                          <a:spcPts val="0"/>
                        </a:spcAft>
                      </a:pPr>
                      <a:r>
                        <a:rPr lang="en-US" sz="1100" baseline="0" dirty="0" smtClean="0">
                          <a:effectLst/>
                          <a:latin typeface="+mn-lt"/>
                          <a:ea typeface="+mn-ea"/>
                        </a:rPr>
                        <a:t>Leverage Lego stud spacing to validate within 4 mm i.e. half-stud) end-effector locations</a:t>
                      </a:r>
                      <a:endParaRPr lang="en-US" sz="1100" dirty="0">
                        <a:effectLst/>
                        <a:latin typeface="Times New Roman"/>
                        <a:ea typeface="Times New Roman"/>
                      </a:endParaRPr>
                    </a:p>
                  </a:txBody>
                  <a:tcPr marL="37033" marR="37033" marT="0" marB="0"/>
                </a:tc>
              </a:tr>
              <a:tr h="418857">
                <a:tc>
                  <a:txBody>
                    <a:bodyPr/>
                    <a:lstStyle/>
                    <a:p>
                      <a:pPr marL="0" marR="45720">
                        <a:spcBef>
                          <a:spcPts val="0"/>
                        </a:spcBef>
                        <a:spcAft>
                          <a:spcPts val="0"/>
                        </a:spcAft>
                      </a:pPr>
                      <a:r>
                        <a:rPr lang="en-US" sz="1100" dirty="0">
                          <a:effectLst/>
                        </a:rPr>
                        <a:t>c. An ability to design a system, component or process to meet desired needs</a:t>
                      </a:r>
                      <a:endParaRPr lang="en-US" sz="1100" dirty="0">
                        <a:effectLst/>
                        <a:latin typeface="Times New Roman"/>
                        <a:ea typeface="Times New Roman"/>
                      </a:endParaRPr>
                    </a:p>
                  </a:txBody>
                  <a:tcPr marL="37033" marR="37033" marT="0" marB="0"/>
                </a:tc>
                <a:tc>
                  <a:txBody>
                    <a:bodyPr/>
                    <a:lstStyle/>
                    <a:p>
                      <a:pPr marL="0" marR="0" algn="ctr">
                        <a:spcBef>
                          <a:spcPts val="0"/>
                        </a:spcBef>
                        <a:spcAft>
                          <a:spcPts val="0"/>
                        </a:spcAft>
                      </a:pPr>
                      <a:r>
                        <a:rPr lang="en-US" sz="1100" cap="small" dirty="0">
                          <a:effectLst/>
                        </a:rPr>
                        <a:t>2</a:t>
                      </a:r>
                      <a:endParaRPr lang="en-US" sz="1100" b="1" dirty="0">
                        <a:effectLst/>
                        <a:latin typeface="Times New Roman"/>
                        <a:cs typeface="Times New Roman"/>
                      </a:endParaRPr>
                    </a:p>
                  </a:txBody>
                  <a:tcPr marL="37033" marR="37033" marT="0" marB="0"/>
                </a:tc>
                <a:tc>
                  <a:txBody>
                    <a:bodyPr/>
                    <a:lstStyle/>
                    <a:p>
                      <a:pPr marL="0" marR="0">
                        <a:spcBef>
                          <a:spcPts val="0"/>
                        </a:spcBef>
                        <a:spcAft>
                          <a:spcPts val="0"/>
                        </a:spcAft>
                      </a:pPr>
                      <a:r>
                        <a:rPr lang="en-US" sz="1100" dirty="0" smtClean="0">
                          <a:effectLst/>
                        </a:rPr>
                        <a:t>Algorithms were implemented </a:t>
                      </a:r>
                      <a:r>
                        <a:rPr lang="en-US" sz="1100" dirty="0">
                          <a:effectLst/>
                        </a:rPr>
                        <a:t>experimentally. </a:t>
                      </a:r>
                      <a:endParaRPr lang="en-US" sz="1100" dirty="0">
                        <a:effectLst/>
                        <a:latin typeface="Times New Roman"/>
                        <a:ea typeface="Times New Roman"/>
                      </a:endParaRPr>
                    </a:p>
                  </a:txBody>
                  <a:tcPr marL="37033" marR="37033" marT="0" marB="0"/>
                </a:tc>
                <a:tc>
                  <a:txBody>
                    <a:bodyPr/>
                    <a:lstStyle/>
                    <a:p>
                      <a:pPr marL="0" marR="0">
                        <a:spcBef>
                          <a:spcPts val="0"/>
                        </a:spcBef>
                        <a:spcAft>
                          <a:spcPts val="0"/>
                        </a:spcAft>
                      </a:pPr>
                      <a:r>
                        <a:rPr lang="en-US" sz="1100" dirty="0" smtClean="0">
                          <a:effectLst/>
                          <a:latin typeface="+mn-lt"/>
                          <a:ea typeface="+mn-ea"/>
                        </a:rPr>
                        <a:t>Projects</a:t>
                      </a:r>
                      <a:r>
                        <a:rPr lang="en-US" sz="1100" baseline="0" dirty="0" smtClean="0">
                          <a:effectLst/>
                          <a:latin typeface="+mn-lt"/>
                          <a:ea typeface="+mn-ea"/>
                        </a:rPr>
                        <a:t> 1 and 2; weekly homework (with YouTube demos)</a:t>
                      </a:r>
                      <a:endParaRPr lang="en-US" sz="1100" dirty="0">
                        <a:effectLst/>
                        <a:latin typeface="Times New Roman"/>
                        <a:ea typeface="Times New Roman"/>
                      </a:endParaRPr>
                    </a:p>
                  </a:txBody>
                  <a:tcPr marL="37033" marR="37033" marT="0" marB="0"/>
                </a:tc>
              </a:tr>
              <a:tr h="523571">
                <a:tc>
                  <a:txBody>
                    <a:bodyPr/>
                    <a:lstStyle/>
                    <a:p>
                      <a:pPr marL="0" marR="45720">
                        <a:spcBef>
                          <a:spcPts val="0"/>
                        </a:spcBef>
                        <a:spcAft>
                          <a:spcPts val="0"/>
                        </a:spcAft>
                      </a:pPr>
                      <a:r>
                        <a:rPr lang="en-US" sz="1100" dirty="0">
                          <a:effectLst/>
                        </a:rPr>
                        <a:t>d. An ability to function on multidisciplinary teams</a:t>
                      </a:r>
                      <a:endParaRPr lang="en-US" sz="1100" dirty="0">
                        <a:effectLst/>
                        <a:latin typeface="Times New Roman"/>
                        <a:ea typeface="Times New Roman"/>
                      </a:endParaRPr>
                    </a:p>
                  </a:txBody>
                  <a:tcPr marL="37033" marR="37033" marT="0" marB="0"/>
                </a:tc>
                <a:tc>
                  <a:txBody>
                    <a:bodyPr/>
                    <a:lstStyle/>
                    <a:p>
                      <a:pPr marL="0" marR="0" algn="ctr">
                        <a:spcBef>
                          <a:spcPts val="0"/>
                        </a:spcBef>
                        <a:spcAft>
                          <a:spcPts val="0"/>
                        </a:spcAft>
                      </a:pPr>
                      <a:r>
                        <a:rPr lang="en-US" sz="1100" b="0" dirty="0">
                          <a:effectLst/>
                          <a:latin typeface="+mn-lt"/>
                          <a:cs typeface="+mn-cs"/>
                        </a:rPr>
                        <a:t>0</a:t>
                      </a:r>
                      <a:endParaRPr lang="en-US" sz="1100" b="1" dirty="0">
                        <a:effectLst/>
                        <a:latin typeface="Times New Roman"/>
                        <a:cs typeface="Times New Roman"/>
                      </a:endParaRPr>
                    </a:p>
                  </a:txBody>
                  <a:tcPr marL="37033" marR="37033" marT="0" marB="0"/>
                </a:tc>
                <a:tc>
                  <a:txBody>
                    <a:bodyPr/>
                    <a:lstStyle/>
                    <a:p>
                      <a:pPr marL="0" marR="0">
                        <a:spcBef>
                          <a:spcPts val="0"/>
                        </a:spcBef>
                        <a:spcAft>
                          <a:spcPts val="0"/>
                        </a:spcAft>
                      </a:pPr>
                      <a:r>
                        <a:rPr lang="en-US" sz="1100" dirty="0" smtClean="0">
                          <a:effectLst/>
                          <a:latin typeface="+mn-lt"/>
                          <a:ea typeface="+mn-ea"/>
                        </a:rPr>
                        <a:t>Spring</a:t>
                      </a:r>
                      <a:r>
                        <a:rPr lang="en-US" sz="1100" baseline="0" dirty="0" smtClean="0">
                          <a:effectLst/>
                          <a:latin typeface="+mn-lt"/>
                          <a:ea typeface="+mn-ea"/>
                        </a:rPr>
                        <a:t> 2020: Only had 2 students; Remote-learning also limited opportunities for team work</a:t>
                      </a:r>
                      <a:endParaRPr lang="en-US" sz="1100" dirty="0">
                        <a:effectLst/>
                        <a:latin typeface="Times New Roman"/>
                        <a:ea typeface="Times New Roman"/>
                      </a:endParaRPr>
                    </a:p>
                  </a:txBody>
                  <a:tcPr marL="37033" marR="37033" marT="0" marB="0"/>
                </a:tc>
                <a:tc>
                  <a:txBody>
                    <a:bodyPr/>
                    <a:lstStyle/>
                    <a:p>
                      <a:pPr marL="0" marR="0" algn="just">
                        <a:spcBef>
                          <a:spcPts val="0"/>
                        </a:spcBef>
                        <a:spcAft>
                          <a:spcPts val="0"/>
                        </a:spcAft>
                      </a:pPr>
                      <a:r>
                        <a:rPr lang="en-US" sz="1100" dirty="0" smtClean="0">
                          <a:effectLst/>
                          <a:latin typeface="Times New Roman"/>
                          <a:ea typeface="Times New Roman"/>
                        </a:rPr>
                        <a:t>Course</a:t>
                      </a:r>
                      <a:r>
                        <a:rPr lang="en-US" sz="1100" baseline="0" dirty="0" smtClean="0">
                          <a:effectLst/>
                          <a:latin typeface="Times New Roman"/>
                          <a:ea typeface="Times New Roman"/>
                        </a:rPr>
                        <a:t> has potential for team work</a:t>
                      </a:r>
                      <a:endParaRPr lang="en-US" sz="1100" dirty="0">
                        <a:effectLst/>
                        <a:latin typeface="Times New Roman"/>
                        <a:ea typeface="Times New Roman"/>
                      </a:endParaRPr>
                    </a:p>
                  </a:txBody>
                  <a:tcPr marL="37033" marR="37033" marT="0" marB="0"/>
                </a:tc>
              </a:tr>
              <a:tr h="628286">
                <a:tc>
                  <a:txBody>
                    <a:bodyPr/>
                    <a:lstStyle/>
                    <a:p>
                      <a:pPr marL="0" marR="45720">
                        <a:spcBef>
                          <a:spcPts val="0"/>
                        </a:spcBef>
                        <a:spcAft>
                          <a:spcPts val="0"/>
                        </a:spcAft>
                      </a:pPr>
                      <a:r>
                        <a:rPr lang="en-US" sz="1100" dirty="0">
                          <a:effectLst/>
                        </a:rPr>
                        <a:t>e. An ability to identify, formulate and solve engineering problems</a:t>
                      </a:r>
                      <a:endParaRPr lang="en-US" sz="1100" dirty="0">
                        <a:effectLst/>
                        <a:latin typeface="Times New Roman"/>
                        <a:ea typeface="Times New Roman"/>
                      </a:endParaRPr>
                    </a:p>
                  </a:txBody>
                  <a:tcPr marL="37033" marR="37033" marT="0" marB="0"/>
                </a:tc>
                <a:tc>
                  <a:txBody>
                    <a:bodyPr/>
                    <a:lstStyle/>
                    <a:p>
                      <a:pPr marL="0" marR="0" algn="ctr">
                        <a:spcBef>
                          <a:spcPts val="0"/>
                        </a:spcBef>
                        <a:spcAft>
                          <a:spcPts val="0"/>
                        </a:spcAft>
                      </a:pPr>
                      <a:r>
                        <a:rPr lang="en-US" sz="1100" dirty="0">
                          <a:effectLst/>
                        </a:rPr>
                        <a:t>2</a:t>
                      </a:r>
                      <a:endParaRPr lang="en-US" sz="1100" b="1" dirty="0">
                        <a:effectLst/>
                        <a:latin typeface="Times New Roman"/>
                        <a:cs typeface="Times New Roman"/>
                      </a:endParaRPr>
                    </a:p>
                  </a:txBody>
                  <a:tcPr marL="37033" marR="37033" marT="0" marB="0"/>
                </a:tc>
                <a:tc>
                  <a:txBody>
                    <a:bodyPr/>
                    <a:lstStyle/>
                    <a:p>
                      <a:pPr marL="0" marR="0">
                        <a:spcBef>
                          <a:spcPts val="0"/>
                        </a:spcBef>
                        <a:spcAft>
                          <a:spcPts val="0"/>
                        </a:spcAft>
                      </a:pPr>
                      <a:r>
                        <a:rPr lang="en-US" sz="1100" dirty="0">
                          <a:effectLst/>
                        </a:rPr>
                        <a:t>The students are required to formulate and solve the </a:t>
                      </a:r>
                      <a:r>
                        <a:rPr lang="en-US" sz="1100" dirty="0" smtClean="0">
                          <a:effectLst/>
                        </a:rPr>
                        <a:t>forward and inverse kinematics based </a:t>
                      </a:r>
                      <a:r>
                        <a:rPr lang="en-US" sz="1100" dirty="0">
                          <a:effectLst/>
                        </a:rPr>
                        <a:t>on theory and to verify their experimental results with expected theoretical results.</a:t>
                      </a:r>
                      <a:endParaRPr lang="en-US" sz="1100" dirty="0">
                        <a:effectLst/>
                        <a:latin typeface="Times New Roman"/>
                        <a:ea typeface="Times New Roman"/>
                      </a:endParaRPr>
                    </a:p>
                  </a:txBody>
                  <a:tcPr marL="37033" marR="37033" marT="0" marB="0"/>
                </a:tc>
                <a:tc>
                  <a:txBody>
                    <a:bodyPr/>
                    <a:lstStyle/>
                    <a:p>
                      <a:pPr marL="0" marR="0" algn="just">
                        <a:spcBef>
                          <a:spcPts val="0"/>
                        </a:spcBef>
                        <a:spcAft>
                          <a:spcPts val="0"/>
                        </a:spcAft>
                      </a:pPr>
                      <a:r>
                        <a:rPr lang="en-US" sz="1100" dirty="0" smtClean="0">
                          <a:effectLst/>
                        </a:rPr>
                        <a:t>Weekly homework and Projects 1 and 2</a:t>
                      </a:r>
                      <a:endParaRPr lang="en-US" sz="1100" dirty="0">
                        <a:effectLst/>
                        <a:latin typeface="Times New Roman"/>
                        <a:ea typeface="Times New Roman"/>
                      </a:endParaRPr>
                    </a:p>
                  </a:txBody>
                  <a:tcPr marL="37033" marR="37033" marT="0" marB="0"/>
                </a:tc>
              </a:tr>
              <a:tr h="314143">
                <a:tc>
                  <a:txBody>
                    <a:bodyPr/>
                    <a:lstStyle/>
                    <a:p>
                      <a:pPr marL="0" marR="45720">
                        <a:spcBef>
                          <a:spcPts val="0"/>
                        </a:spcBef>
                        <a:spcAft>
                          <a:spcPts val="0"/>
                        </a:spcAft>
                      </a:pPr>
                      <a:r>
                        <a:rPr lang="en-US" sz="1100" dirty="0">
                          <a:effectLst/>
                        </a:rPr>
                        <a:t>f. An understanding of professional and ethical responsibility</a:t>
                      </a:r>
                      <a:endParaRPr lang="en-US" sz="1100" dirty="0">
                        <a:effectLst/>
                        <a:latin typeface="Times New Roman"/>
                        <a:ea typeface="Times New Roman"/>
                      </a:endParaRPr>
                    </a:p>
                  </a:txBody>
                  <a:tcPr marL="37033" marR="37033" marT="0" marB="0"/>
                </a:tc>
                <a:tc>
                  <a:txBody>
                    <a:bodyPr/>
                    <a:lstStyle/>
                    <a:p>
                      <a:pPr marL="0" marR="0" algn="ctr">
                        <a:spcBef>
                          <a:spcPts val="0"/>
                        </a:spcBef>
                        <a:spcAft>
                          <a:spcPts val="0"/>
                        </a:spcAft>
                      </a:pPr>
                      <a:r>
                        <a:rPr lang="en-US" sz="1100" dirty="0">
                          <a:effectLst/>
                        </a:rPr>
                        <a:t>1</a:t>
                      </a:r>
                      <a:endParaRPr lang="en-US" sz="1100" b="1" dirty="0">
                        <a:effectLst/>
                        <a:latin typeface="Times New Roman"/>
                        <a:cs typeface="Times New Roman"/>
                      </a:endParaRPr>
                    </a:p>
                  </a:txBody>
                  <a:tcPr marL="37033" marR="37033" marT="0" marB="0"/>
                </a:tc>
                <a:tc>
                  <a:txBody>
                    <a:bodyPr/>
                    <a:lstStyle/>
                    <a:p>
                      <a:pPr marL="0" marR="0">
                        <a:spcBef>
                          <a:spcPts val="0"/>
                        </a:spcBef>
                        <a:spcAft>
                          <a:spcPts val="0"/>
                        </a:spcAft>
                      </a:pPr>
                      <a:r>
                        <a:rPr lang="en-US" sz="1100" dirty="0">
                          <a:effectLst/>
                        </a:rPr>
                        <a:t>This is emphasized as part of the design engineer’s overall responsibility.</a:t>
                      </a:r>
                      <a:endParaRPr lang="en-US" sz="1100" dirty="0">
                        <a:effectLst/>
                        <a:latin typeface="Times New Roman"/>
                        <a:ea typeface="Times New Roman"/>
                      </a:endParaRPr>
                    </a:p>
                  </a:txBody>
                  <a:tcPr marL="37033" marR="37033" marT="0" marB="0" anchor="ctr"/>
                </a:tc>
                <a:tc>
                  <a:txBody>
                    <a:bodyPr/>
                    <a:lstStyle/>
                    <a:p>
                      <a:pPr marL="0" marR="0" algn="just">
                        <a:spcBef>
                          <a:spcPts val="0"/>
                        </a:spcBef>
                        <a:spcAft>
                          <a:spcPts val="0"/>
                        </a:spcAft>
                      </a:pPr>
                      <a:r>
                        <a:rPr lang="en-US" sz="1100" baseline="0" dirty="0" smtClean="0">
                          <a:effectLst/>
                        </a:rPr>
                        <a:t>12+ videos throughout semester</a:t>
                      </a:r>
                      <a:endParaRPr lang="en-US" sz="1100" dirty="0">
                        <a:effectLst/>
                        <a:latin typeface="Times New Roman"/>
                        <a:ea typeface="Times New Roman"/>
                      </a:endParaRPr>
                    </a:p>
                  </a:txBody>
                  <a:tcPr marL="37033" marR="37033" marT="0" marB="0"/>
                </a:tc>
              </a:tr>
              <a:tr h="314143">
                <a:tc>
                  <a:txBody>
                    <a:bodyPr/>
                    <a:lstStyle/>
                    <a:p>
                      <a:pPr marL="0" marR="45720">
                        <a:spcBef>
                          <a:spcPts val="0"/>
                        </a:spcBef>
                        <a:spcAft>
                          <a:spcPts val="0"/>
                        </a:spcAft>
                      </a:pPr>
                      <a:r>
                        <a:rPr lang="en-US" sz="1100" dirty="0">
                          <a:effectLst/>
                        </a:rPr>
                        <a:t>g. An ability to communicate effectively</a:t>
                      </a:r>
                      <a:endParaRPr lang="en-US" sz="1100" dirty="0">
                        <a:effectLst/>
                        <a:latin typeface="Times New Roman"/>
                        <a:ea typeface="Times New Roman"/>
                      </a:endParaRPr>
                    </a:p>
                  </a:txBody>
                  <a:tcPr marL="37033" marR="37033" marT="0" marB="0"/>
                </a:tc>
                <a:tc>
                  <a:txBody>
                    <a:bodyPr/>
                    <a:lstStyle/>
                    <a:p>
                      <a:pPr marL="0" marR="0" algn="ctr">
                        <a:spcBef>
                          <a:spcPts val="0"/>
                        </a:spcBef>
                        <a:spcAft>
                          <a:spcPts val="0"/>
                        </a:spcAft>
                      </a:pPr>
                      <a:r>
                        <a:rPr lang="en-US" sz="1100" dirty="0">
                          <a:effectLst/>
                        </a:rPr>
                        <a:t>2</a:t>
                      </a:r>
                      <a:endParaRPr lang="en-US" sz="1100" b="1" dirty="0">
                        <a:effectLst/>
                        <a:latin typeface="Times New Roman"/>
                        <a:cs typeface="Times New Roman"/>
                      </a:endParaRPr>
                    </a:p>
                  </a:txBody>
                  <a:tcPr marL="37033" marR="37033" marT="0" marB="0"/>
                </a:tc>
                <a:tc>
                  <a:txBody>
                    <a:bodyPr/>
                    <a:lstStyle/>
                    <a:p>
                      <a:pPr marL="0" marR="0">
                        <a:spcBef>
                          <a:spcPts val="0"/>
                        </a:spcBef>
                        <a:spcAft>
                          <a:spcPts val="0"/>
                        </a:spcAft>
                      </a:pPr>
                      <a:r>
                        <a:rPr lang="en-US" sz="1100" dirty="0">
                          <a:effectLst/>
                        </a:rPr>
                        <a:t>Oral and written presentations of the experimental procedure and results are required.</a:t>
                      </a:r>
                      <a:endParaRPr lang="en-US" sz="1100" dirty="0">
                        <a:effectLst/>
                        <a:latin typeface="Times New Roman"/>
                        <a:ea typeface="Times New Roman"/>
                      </a:endParaRPr>
                    </a:p>
                  </a:txBody>
                  <a:tcPr marL="37033" marR="37033" marT="0" marB="0"/>
                </a:tc>
                <a:tc>
                  <a:txBody>
                    <a:bodyPr/>
                    <a:lstStyle/>
                    <a:p>
                      <a:pPr marL="0" marR="0" algn="just">
                        <a:spcBef>
                          <a:spcPts val="0"/>
                        </a:spcBef>
                        <a:spcAft>
                          <a:spcPts val="0"/>
                        </a:spcAft>
                      </a:pPr>
                      <a:r>
                        <a:rPr lang="en-US" sz="1100" dirty="0">
                          <a:effectLst/>
                        </a:rPr>
                        <a:t>Project </a:t>
                      </a:r>
                      <a:r>
                        <a:rPr lang="en-US" sz="1100" dirty="0" smtClean="0">
                          <a:effectLst/>
                        </a:rPr>
                        <a:t>reports (</a:t>
                      </a:r>
                      <a:r>
                        <a:rPr lang="en-US" sz="1100" dirty="0" smtClean="0">
                          <a:effectLst/>
                        </a:rPr>
                        <a:t>written</a:t>
                      </a:r>
                      <a:r>
                        <a:rPr lang="en-US" sz="1100" baseline="0" dirty="0" smtClean="0">
                          <a:effectLst/>
                        </a:rPr>
                        <a:t>) and creating weekly homework with YouTube videos to communicate results</a:t>
                      </a:r>
                      <a:endParaRPr lang="en-US" sz="1100" dirty="0">
                        <a:effectLst/>
                        <a:latin typeface="Times New Roman"/>
                        <a:ea typeface="Times New Roman"/>
                      </a:endParaRPr>
                    </a:p>
                  </a:txBody>
                  <a:tcPr marL="37033" marR="37033" marT="0" marB="0"/>
                </a:tc>
              </a:tr>
              <a:tr h="523571">
                <a:tc>
                  <a:txBody>
                    <a:bodyPr/>
                    <a:lstStyle/>
                    <a:p>
                      <a:pPr marL="0" marR="45720">
                        <a:spcBef>
                          <a:spcPts val="0"/>
                        </a:spcBef>
                        <a:spcAft>
                          <a:spcPts val="0"/>
                        </a:spcAft>
                      </a:pPr>
                      <a:r>
                        <a:rPr lang="en-US" sz="1100" dirty="0">
                          <a:effectLst/>
                        </a:rPr>
                        <a:t>h. The broad education necessary to understand the impact of engineering solutions in a global or societal context</a:t>
                      </a:r>
                      <a:endParaRPr lang="en-US" sz="1100" dirty="0">
                        <a:effectLst/>
                        <a:latin typeface="Times New Roman"/>
                        <a:ea typeface="Times New Roman"/>
                      </a:endParaRPr>
                    </a:p>
                  </a:txBody>
                  <a:tcPr marL="37033" marR="37033" marT="0" marB="0"/>
                </a:tc>
                <a:tc>
                  <a:txBody>
                    <a:bodyPr/>
                    <a:lstStyle/>
                    <a:p>
                      <a:pPr marL="0" marR="0" algn="ctr">
                        <a:spcBef>
                          <a:spcPts val="0"/>
                        </a:spcBef>
                        <a:spcAft>
                          <a:spcPts val="0"/>
                        </a:spcAft>
                      </a:pPr>
                      <a:r>
                        <a:rPr lang="en-US" sz="1100" dirty="0">
                          <a:effectLst/>
                        </a:rPr>
                        <a:t>1</a:t>
                      </a:r>
                      <a:endParaRPr lang="en-US" sz="1100" b="1" dirty="0">
                        <a:effectLst/>
                        <a:latin typeface="Times New Roman"/>
                        <a:cs typeface="Times New Roman"/>
                      </a:endParaRPr>
                    </a:p>
                  </a:txBody>
                  <a:tcPr marL="37033" marR="37033" marT="0" marB="0"/>
                </a:tc>
                <a:tc>
                  <a:txBody>
                    <a:bodyPr/>
                    <a:lstStyle/>
                    <a:p>
                      <a:pPr marL="0" marR="0">
                        <a:spcBef>
                          <a:spcPts val="0"/>
                        </a:spcBef>
                        <a:spcAft>
                          <a:spcPts val="0"/>
                        </a:spcAft>
                      </a:pPr>
                      <a:r>
                        <a:rPr lang="en-US" sz="1100">
                          <a:effectLst/>
                        </a:rPr>
                        <a:t>The impact of engineering design on the environment (pollution, greenhouse effect, etc.) and society are covered.</a:t>
                      </a:r>
                      <a:endParaRPr lang="en-US" sz="1100">
                        <a:effectLst/>
                        <a:latin typeface="Times New Roman"/>
                        <a:ea typeface="Times New Roman"/>
                      </a:endParaRPr>
                    </a:p>
                  </a:txBody>
                  <a:tcPr marL="37033" marR="37033" marT="0" marB="0"/>
                </a:tc>
                <a:tc>
                  <a:txBody>
                    <a:bodyPr/>
                    <a:lstStyle/>
                    <a:p>
                      <a:pPr marL="0" marR="0" algn="just">
                        <a:spcBef>
                          <a:spcPts val="0"/>
                        </a:spcBef>
                        <a:spcAft>
                          <a:spcPts val="0"/>
                        </a:spcAft>
                      </a:pPr>
                      <a:r>
                        <a:rPr lang="en-US" sz="1100" dirty="0" smtClean="0">
                          <a:effectLst/>
                        </a:rPr>
                        <a:t>12+</a:t>
                      </a:r>
                      <a:r>
                        <a:rPr lang="en-US" sz="1100" baseline="0" dirty="0" smtClean="0">
                          <a:effectLst/>
                        </a:rPr>
                        <a:t> v</a:t>
                      </a:r>
                      <a:r>
                        <a:rPr lang="en-US" sz="1100" dirty="0" smtClean="0">
                          <a:effectLst/>
                        </a:rPr>
                        <a:t>ideos throughout</a:t>
                      </a:r>
                      <a:r>
                        <a:rPr lang="en-US" sz="1100" baseline="0" dirty="0" smtClean="0">
                          <a:effectLst/>
                        </a:rPr>
                        <a:t> semester and discussion</a:t>
                      </a:r>
                      <a:endParaRPr lang="en-US" sz="1100" dirty="0">
                        <a:effectLst/>
                        <a:latin typeface="Times New Roman"/>
                        <a:ea typeface="Times New Roman"/>
                      </a:endParaRPr>
                    </a:p>
                  </a:txBody>
                  <a:tcPr marL="37033" marR="37033" marT="0" marB="0"/>
                </a:tc>
              </a:tr>
              <a:tr h="523571">
                <a:tc>
                  <a:txBody>
                    <a:bodyPr/>
                    <a:lstStyle/>
                    <a:p>
                      <a:pPr marL="0" marR="45720">
                        <a:spcBef>
                          <a:spcPts val="0"/>
                        </a:spcBef>
                        <a:spcAft>
                          <a:spcPts val="0"/>
                        </a:spcAft>
                      </a:pPr>
                      <a:r>
                        <a:rPr lang="en-US" sz="1100" dirty="0">
                          <a:effectLst/>
                        </a:rPr>
                        <a:t>i.  A recognition of the need for and an ability to engage in lifelong learning</a:t>
                      </a:r>
                      <a:endParaRPr lang="en-US" sz="1100" dirty="0">
                        <a:effectLst/>
                        <a:latin typeface="Times New Roman"/>
                        <a:ea typeface="Times New Roman"/>
                      </a:endParaRPr>
                    </a:p>
                  </a:txBody>
                  <a:tcPr marL="37033" marR="37033" marT="0" marB="0"/>
                </a:tc>
                <a:tc>
                  <a:txBody>
                    <a:bodyPr/>
                    <a:lstStyle/>
                    <a:p>
                      <a:pPr marL="0" marR="0" algn="ctr">
                        <a:spcBef>
                          <a:spcPts val="0"/>
                        </a:spcBef>
                        <a:spcAft>
                          <a:spcPts val="0"/>
                        </a:spcAft>
                      </a:pPr>
                      <a:r>
                        <a:rPr lang="en-US" sz="1100" dirty="0">
                          <a:effectLst/>
                        </a:rPr>
                        <a:t>1</a:t>
                      </a:r>
                      <a:endParaRPr lang="en-US" sz="1100" b="1" dirty="0">
                        <a:effectLst/>
                        <a:latin typeface="Times New Roman"/>
                        <a:cs typeface="Times New Roman"/>
                      </a:endParaRPr>
                    </a:p>
                  </a:txBody>
                  <a:tcPr marL="37033" marR="37033" marT="0" marB="0"/>
                </a:tc>
                <a:tc>
                  <a:txBody>
                    <a:bodyPr/>
                    <a:lstStyle/>
                    <a:p>
                      <a:pPr marL="0" marR="0">
                        <a:spcBef>
                          <a:spcPts val="0"/>
                        </a:spcBef>
                        <a:spcAft>
                          <a:spcPts val="0"/>
                        </a:spcAft>
                      </a:pPr>
                      <a:r>
                        <a:rPr lang="en-US" sz="1100" dirty="0" smtClean="0">
                          <a:effectLst/>
                        </a:rPr>
                        <a:t>Ubiquity of</a:t>
                      </a:r>
                      <a:r>
                        <a:rPr lang="en-US" sz="1100" baseline="0" dirty="0" smtClean="0">
                          <a:effectLst/>
                        </a:rPr>
                        <a:t> Lego parts and license/cost-free software enables self-study and lifelong learning</a:t>
                      </a:r>
                      <a:endParaRPr lang="en-US" sz="1100" dirty="0">
                        <a:effectLst/>
                        <a:latin typeface="Times New Roman"/>
                        <a:ea typeface="Times New Roman"/>
                      </a:endParaRPr>
                    </a:p>
                  </a:txBody>
                  <a:tcPr marL="37033" marR="37033" marT="0" marB="0"/>
                </a:tc>
                <a:tc>
                  <a:txBody>
                    <a:bodyPr/>
                    <a:lstStyle/>
                    <a:p>
                      <a:pPr marL="0" marR="0" algn="just">
                        <a:spcBef>
                          <a:spcPts val="0"/>
                        </a:spcBef>
                        <a:spcAft>
                          <a:spcPts val="0"/>
                        </a:spcAft>
                      </a:pPr>
                      <a:r>
                        <a:rPr lang="en-US" sz="1100" dirty="0" smtClean="0">
                          <a:effectLst/>
                          <a:latin typeface="+mn-lt"/>
                          <a:ea typeface="+mn-ea"/>
                        </a:rPr>
                        <a:t>Weekly</a:t>
                      </a:r>
                      <a:r>
                        <a:rPr lang="en-US" sz="1100" baseline="0" dirty="0" smtClean="0">
                          <a:effectLst/>
                          <a:latin typeface="+mn-lt"/>
                          <a:ea typeface="+mn-ea"/>
                        </a:rPr>
                        <a:t> lab Exercises (after each main concept was presented)</a:t>
                      </a:r>
                      <a:endParaRPr lang="en-US" sz="1100" dirty="0">
                        <a:effectLst/>
                        <a:latin typeface="Times New Roman"/>
                        <a:ea typeface="Times New Roman"/>
                      </a:endParaRPr>
                    </a:p>
                  </a:txBody>
                  <a:tcPr marL="37033" marR="37033" marT="0" marB="0"/>
                </a:tc>
              </a:tr>
              <a:tr h="314143">
                <a:tc>
                  <a:txBody>
                    <a:bodyPr/>
                    <a:lstStyle/>
                    <a:p>
                      <a:pPr marL="0" marR="45720">
                        <a:spcBef>
                          <a:spcPts val="0"/>
                        </a:spcBef>
                        <a:spcAft>
                          <a:spcPts val="0"/>
                        </a:spcAft>
                      </a:pPr>
                      <a:r>
                        <a:rPr lang="en-US" sz="1100" dirty="0">
                          <a:effectLst/>
                        </a:rPr>
                        <a:t>j. A knowledge of contemporary issues</a:t>
                      </a:r>
                      <a:endParaRPr lang="en-US" sz="1100" dirty="0">
                        <a:effectLst/>
                        <a:latin typeface="Times New Roman"/>
                        <a:ea typeface="Times New Roman"/>
                      </a:endParaRPr>
                    </a:p>
                  </a:txBody>
                  <a:tcPr marL="37033" marR="37033" marT="0" marB="0"/>
                </a:tc>
                <a:tc>
                  <a:txBody>
                    <a:bodyPr/>
                    <a:lstStyle/>
                    <a:p>
                      <a:pPr marL="0" marR="0" algn="ctr">
                        <a:spcBef>
                          <a:spcPts val="0"/>
                        </a:spcBef>
                        <a:spcAft>
                          <a:spcPts val="0"/>
                        </a:spcAft>
                      </a:pPr>
                      <a:r>
                        <a:rPr lang="en-US" sz="1100" dirty="0">
                          <a:effectLst/>
                        </a:rPr>
                        <a:t>1</a:t>
                      </a:r>
                      <a:endParaRPr lang="en-US" sz="1100" b="1" dirty="0">
                        <a:effectLst/>
                        <a:latin typeface="Times New Roman"/>
                        <a:cs typeface="Times New Roman"/>
                      </a:endParaRPr>
                    </a:p>
                  </a:txBody>
                  <a:tcPr marL="37033" marR="37033" marT="0" marB="0"/>
                </a:tc>
                <a:tc>
                  <a:txBody>
                    <a:bodyPr/>
                    <a:lstStyle/>
                    <a:p>
                      <a:pPr marL="0" marR="0">
                        <a:spcBef>
                          <a:spcPts val="0"/>
                        </a:spcBef>
                        <a:spcAft>
                          <a:spcPts val="0"/>
                        </a:spcAft>
                      </a:pPr>
                      <a:r>
                        <a:rPr lang="en-US" sz="1100">
                          <a:effectLst/>
                        </a:rPr>
                        <a:t>Design of control systems is related to contemporary issues</a:t>
                      </a:r>
                      <a:endParaRPr lang="en-US" sz="1100">
                        <a:effectLst/>
                        <a:latin typeface="Times New Roman"/>
                        <a:ea typeface="Times New Roman"/>
                      </a:endParaRPr>
                    </a:p>
                  </a:txBody>
                  <a:tcPr marL="37033" marR="37033" marT="0" marB="0"/>
                </a:tc>
                <a:tc>
                  <a:txBody>
                    <a:bodyPr/>
                    <a:lstStyle/>
                    <a:p>
                      <a:pPr marL="0" marR="0" algn="just">
                        <a:spcBef>
                          <a:spcPts val="0"/>
                        </a:spcBef>
                        <a:spcAft>
                          <a:spcPts val="0"/>
                        </a:spcAft>
                      </a:pPr>
                      <a:r>
                        <a:rPr lang="en-US" sz="1100" dirty="0">
                          <a:effectLst/>
                        </a:rPr>
                        <a:t>Videos and discussion</a:t>
                      </a:r>
                      <a:endParaRPr lang="en-US" sz="1100" dirty="0">
                        <a:effectLst/>
                        <a:latin typeface="Times New Roman"/>
                        <a:ea typeface="Times New Roman"/>
                      </a:endParaRPr>
                    </a:p>
                  </a:txBody>
                  <a:tcPr marL="37033" marR="37033" marT="0" marB="0"/>
                </a:tc>
              </a:tr>
              <a:tr h="523571">
                <a:tc>
                  <a:txBody>
                    <a:bodyPr/>
                    <a:lstStyle/>
                    <a:p>
                      <a:pPr marL="0" marR="45720">
                        <a:spcBef>
                          <a:spcPts val="0"/>
                        </a:spcBef>
                        <a:spcAft>
                          <a:spcPts val="0"/>
                        </a:spcAft>
                      </a:pPr>
                      <a:r>
                        <a:rPr lang="en-US" sz="1100" dirty="0">
                          <a:effectLst/>
                        </a:rPr>
                        <a:t>k. An ability to use the techniques, skills and modern engineering tools necessary for engineering practice</a:t>
                      </a:r>
                      <a:endParaRPr lang="en-US" sz="1100" dirty="0">
                        <a:effectLst/>
                        <a:latin typeface="Times New Roman"/>
                        <a:ea typeface="Times New Roman"/>
                      </a:endParaRPr>
                    </a:p>
                  </a:txBody>
                  <a:tcPr marL="37033" marR="37033" marT="0" marB="0"/>
                </a:tc>
                <a:tc>
                  <a:txBody>
                    <a:bodyPr/>
                    <a:lstStyle/>
                    <a:p>
                      <a:pPr marL="0" marR="0" algn="ctr">
                        <a:spcBef>
                          <a:spcPts val="0"/>
                        </a:spcBef>
                        <a:spcAft>
                          <a:spcPts val="0"/>
                        </a:spcAft>
                      </a:pPr>
                      <a:r>
                        <a:rPr lang="en-US" sz="1100" dirty="0">
                          <a:effectLst/>
                        </a:rPr>
                        <a:t>2</a:t>
                      </a:r>
                      <a:endParaRPr lang="en-US" sz="1100" b="1" dirty="0">
                        <a:effectLst/>
                        <a:latin typeface="Times New Roman"/>
                        <a:cs typeface="Times New Roman"/>
                      </a:endParaRPr>
                    </a:p>
                  </a:txBody>
                  <a:tcPr marL="37033" marR="37033" marT="0" marB="0"/>
                </a:tc>
                <a:tc>
                  <a:txBody>
                    <a:bodyPr/>
                    <a:lstStyle/>
                    <a:p>
                      <a:pPr marL="0" marR="0">
                        <a:spcBef>
                          <a:spcPts val="0"/>
                        </a:spcBef>
                        <a:spcAft>
                          <a:spcPts val="0"/>
                        </a:spcAft>
                      </a:pPr>
                      <a:r>
                        <a:rPr lang="en-US" sz="1100" dirty="0">
                          <a:effectLst/>
                        </a:rPr>
                        <a:t>Students use modern engineering instrumentation and software</a:t>
                      </a:r>
                      <a:endParaRPr lang="en-US" sz="1100" dirty="0">
                        <a:effectLst/>
                        <a:latin typeface="Times New Roman"/>
                        <a:ea typeface="Times New Roman"/>
                      </a:endParaRPr>
                    </a:p>
                  </a:txBody>
                  <a:tcPr marL="37033" marR="37033" marT="0" marB="0"/>
                </a:tc>
                <a:tc>
                  <a:txBody>
                    <a:bodyPr/>
                    <a:lstStyle/>
                    <a:p>
                      <a:pPr marL="0" marR="0">
                        <a:spcBef>
                          <a:spcPts val="0"/>
                        </a:spcBef>
                        <a:spcAft>
                          <a:spcPts val="0"/>
                        </a:spcAft>
                      </a:pPr>
                      <a:r>
                        <a:rPr lang="en-US" sz="1100" dirty="0">
                          <a:effectLst/>
                        </a:rPr>
                        <a:t>Lab exercises and project reports</a:t>
                      </a:r>
                      <a:endParaRPr lang="en-US" sz="1100" dirty="0">
                        <a:effectLst/>
                        <a:latin typeface="Times New Roman"/>
                        <a:ea typeface="Times New Roman"/>
                      </a:endParaRPr>
                    </a:p>
                  </a:txBody>
                  <a:tcPr marL="37033" marR="37033" marT="0" marB="0"/>
                </a:tc>
              </a:tr>
            </a:tbl>
          </a:graphicData>
        </a:graphic>
      </p:graphicFrame>
      <p:sp>
        <p:nvSpPr>
          <p:cNvPr id="3" name="Rectangle 1"/>
          <p:cNvSpPr>
            <a:spLocks noChangeArrowheads="1"/>
          </p:cNvSpPr>
          <p:nvPr/>
        </p:nvSpPr>
        <p:spPr bwMode="auto">
          <a:xfrm>
            <a:off x="76200" y="152400"/>
            <a:ext cx="70104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Relation to ABET Criteria 3 Learning Outcomes </a:t>
            </a:r>
            <a:endParaRPr kumimoji="0" lang="en-US" altLang="en-US"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(0 = No content; 1 = some content; 2 = significant content)</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0820723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49888" y="3886200"/>
            <a:ext cx="1600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Next Steps</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TextBox 3"/>
          <p:cNvSpPr txBox="1"/>
          <p:nvPr/>
        </p:nvSpPr>
        <p:spPr>
          <a:xfrm>
            <a:off x="1750088" y="6019800"/>
            <a:ext cx="5887189" cy="369332"/>
          </a:xfrm>
          <a:prstGeom prst="rect">
            <a:avLst/>
          </a:prstGeom>
          <a:solidFill>
            <a:srgbClr val="FFFF00"/>
          </a:solidFill>
          <a:ln>
            <a:solidFill>
              <a:schemeClr val="tx1"/>
            </a:solidFill>
          </a:ln>
        </p:spPr>
        <p:txBody>
          <a:bodyPr wrap="none" rtlCol="0">
            <a:spAutoFit/>
          </a:bodyPr>
          <a:lstStyle/>
          <a:p>
            <a:r>
              <a:rPr lang="en-US" dirty="0" smtClean="0"/>
              <a:t>It’s been a pleasure!  Hope you enjoyed the experience!</a:t>
            </a:r>
            <a:endParaRPr lang="en-US" dirty="0"/>
          </a:p>
        </p:txBody>
      </p:sp>
      <p:sp>
        <p:nvSpPr>
          <p:cNvPr id="5" name="Rectangle 4"/>
          <p:cNvSpPr/>
          <p:nvPr/>
        </p:nvSpPr>
        <p:spPr>
          <a:xfrm>
            <a:off x="20934" y="4267200"/>
            <a:ext cx="8727440" cy="1477328"/>
          </a:xfrm>
          <a:prstGeom prst="rect">
            <a:avLst/>
          </a:prstGeom>
        </p:spPr>
        <p:txBody>
          <a:bodyPr wrap="square">
            <a:spAutoFit/>
          </a:bodyPr>
          <a:lstStyle/>
          <a:p>
            <a:r>
              <a:rPr lang="en-US" b="1" dirty="0">
                <a:solidFill>
                  <a:srgbClr val="0070C0"/>
                </a:solidFill>
              </a:rPr>
              <a:t>Finals Week (next week):  </a:t>
            </a:r>
            <a:r>
              <a:rPr lang="en-US" dirty="0"/>
              <a:t>All content </a:t>
            </a:r>
            <a:r>
              <a:rPr lang="en-US" dirty="0" smtClean="0"/>
              <a:t>(including Trajectory Planning) after Mid-term</a:t>
            </a:r>
            <a:endParaRPr lang="en-US" dirty="0"/>
          </a:p>
          <a:p>
            <a:pPr marL="285750" indent="-285750">
              <a:buFont typeface="Arial" panose="020B0604020202020204" pitchFamily="34" charset="0"/>
              <a:buChar char="•"/>
            </a:pPr>
            <a:r>
              <a:rPr lang="en-US" dirty="0"/>
              <a:t>Part 1: 90-min closed-book </a:t>
            </a:r>
            <a:r>
              <a:rPr lang="en-US" dirty="0" smtClean="0"/>
              <a:t>Theory</a:t>
            </a:r>
            <a:endParaRPr lang="en-US" dirty="0"/>
          </a:p>
          <a:p>
            <a:pPr marL="285750" indent="-285750">
              <a:buFont typeface="Arial" panose="020B0604020202020204" pitchFamily="34" charset="0"/>
              <a:buChar char="•"/>
            </a:pPr>
            <a:r>
              <a:rPr lang="en-US" dirty="0"/>
              <a:t>Part 2: </a:t>
            </a:r>
            <a:r>
              <a:rPr lang="en-US" dirty="0" smtClean="0"/>
              <a:t>60-min </a:t>
            </a:r>
            <a:r>
              <a:rPr lang="en-US" dirty="0"/>
              <a:t>open-book Practical </a:t>
            </a:r>
            <a:endParaRPr lang="en-US" dirty="0" smtClean="0"/>
          </a:p>
          <a:p>
            <a:pPr marL="285750" indent="-285750">
              <a:buFont typeface="Arial" panose="020B0604020202020204" pitchFamily="34" charset="0"/>
              <a:buChar char="•"/>
            </a:pPr>
            <a:r>
              <a:rPr lang="en-US" dirty="0" smtClean="0"/>
              <a:t>Return tackle </a:t>
            </a:r>
            <a:r>
              <a:rPr lang="en-US" dirty="0"/>
              <a:t>box and </a:t>
            </a:r>
            <a:r>
              <a:rPr lang="en-US" dirty="0" smtClean="0"/>
              <a:t>contents: e.g. NXT Brick, XL-320 motors, cables, RS485</a:t>
            </a:r>
            <a:endParaRPr lang="en-US" dirty="0"/>
          </a:p>
          <a:p>
            <a:pPr marL="285750" indent="-285750">
              <a:buFont typeface="Arial" panose="020B0604020202020204" pitchFamily="34" charset="0"/>
              <a:buChar char="•"/>
            </a:pPr>
            <a:r>
              <a:rPr lang="en-US" dirty="0"/>
              <a:t>Return </a:t>
            </a:r>
            <a:r>
              <a:rPr lang="en-US" dirty="0" smtClean="0"/>
              <a:t>camera tower baggie and white 32x32 baseplate</a:t>
            </a:r>
            <a:endParaRPr lang="en-US" dirty="0"/>
          </a:p>
        </p:txBody>
      </p:sp>
      <p:sp>
        <p:nvSpPr>
          <p:cNvPr id="6" name="Rectangle 5"/>
          <p:cNvSpPr>
            <a:spLocks noChangeArrowheads="1"/>
          </p:cNvSpPr>
          <p:nvPr/>
        </p:nvSpPr>
        <p:spPr bwMode="auto">
          <a:xfrm>
            <a:off x="149888" y="228601"/>
            <a:ext cx="655571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smtClean="0">
                <a:ln>
                  <a:noFill/>
                </a:ln>
                <a:effectLst/>
                <a:latin typeface="Arial" pitchFamily="34" charset="0"/>
                <a:ea typeface="Times New Roman" pitchFamily="18" charset="0"/>
                <a:cs typeface="Arial" pitchFamily="34" charset="0"/>
              </a:rPr>
              <a:t>So What?</a:t>
            </a:r>
            <a:r>
              <a:rPr kumimoji="0" lang="en-US" altLang="en-US" b="1" i="0" u="none" strike="noStrike" cap="none" normalizeH="0" dirty="0" smtClean="0">
                <a:ln>
                  <a:noFill/>
                </a:ln>
                <a:effectLst/>
                <a:latin typeface="Arial" pitchFamily="34" charset="0"/>
                <a:ea typeface="Times New Roman" pitchFamily="18" charset="0"/>
                <a:cs typeface="Arial" pitchFamily="34" charset="0"/>
              </a:rPr>
              <a:t>  What one should have learned from ME 729?</a:t>
            </a:r>
            <a:endParaRPr kumimoji="0" lang="en-US" altLang="en-US" sz="1800" b="0" i="0" u="none" strike="noStrike" cap="none" normalizeH="0" baseline="0" dirty="0" smtClean="0">
              <a:ln>
                <a:noFill/>
              </a:ln>
              <a:effectLst/>
              <a:latin typeface="Arial" pitchFamily="34" charset="0"/>
              <a:cs typeface="Arial" pitchFamily="34" charset="0"/>
            </a:endParaRPr>
          </a:p>
        </p:txBody>
      </p:sp>
      <p:sp>
        <p:nvSpPr>
          <p:cNvPr id="7" name="TextBox 6"/>
          <p:cNvSpPr txBox="1"/>
          <p:nvPr/>
        </p:nvSpPr>
        <p:spPr>
          <a:xfrm>
            <a:off x="149888" y="685800"/>
            <a:ext cx="8917912" cy="2462213"/>
          </a:xfrm>
          <a:prstGeom prst="rect">
            <a:avLst/>
          </a:prstGeom>
          <a:noFill/>
        </p:spPr>
        <p:txBody>
          <a:bodyPr wrap="square" rtlCol="0">
            <a:spAutoFit/>
          </a:bodyPr>
          <a:lstStyle/>
          <a:p>
            <a:r>
              <a:rPr lang="en-US" sz="1400" dirty="0" smtClean="0"/>
              <a:t>DH notation, Forward, and Inverse Kinematics are the foundations; they are needed to analyze any robot.  The 2-link planar manipulator is the simplest case study.  Project 1 SCARA demonstrate their application to synthesize a 3-DOF robot.  Higher DOF robots demand more matrix algebra (e.g. to compute inverse kinematics) but the process and procedures are the same as the case study.</a:t>
            </a:r>
          </a:p>
          <a:p>
            <a:endParaRPr lang="en-US" sz="1400" dirty="0"/>
          </a:p>
          <a:p>
            <a:r>
              <a:rPr lang="en-US" sz="1400" dirty="0" smtClean="0"/>
              <a:t>Communications and Hardware Integration reflect real-world robotics; they are needed to almost any robot. The Lego NXT Brick (with one RS-485 port and Bluetooth) is a robust and compact all-in-one micro-controller.  Other embedded microcontrollers have similar ports.  The XL-320 Dynamixel is a smart servo.  Many actuators also feature and demand firmware programming.   The 2-link planar manipulator and Project 2 Visual-servoing demonstrates the applicability to synthesize a tracking robot.  More sophisticated robots may incorporate more firmware and different micro-processors.  But the process and procedures are the same.</a:t>
            </a:r>
            <a:endParaRPr lang="en-US" sz="1400" dirty="0"/>
          </a:p>
        </p:txBody>
      </p:sp>
      <p:sp>
        <p:nvSpPr>
          <p:cNvPr id="8" name="TextBox 7"/>
          <p:cNvSpPr txBox="1"/>
          <p:nvPr/>
        </p:nvSpPr>
        <p:spPr>
          <a:xfrm>
            <a:off x="105089" y="3183987"/>
            <a:ext cx="8894047" cy="584775"/>
          </a:xfrm>
          <a:prstGeom prst="rect">
            <a:avLst/>
          </a:prstGeom>
          <a:solidFill>
            <a:srgbClr val="FFFF00"/>
          </a:solidFill>
          <a:ln>
            <a:solidFill>
              <a:schemeClr val="tx1"/>
            </a:solidFill>
          </a:ln>
        </p:spPr>
        <p:txBody>
          <a:bodyPr wrap="square" rtlCol="0">
            <a:spAutoFit/>
          </a:bodyPr>
          <a:lstStyle/>
          <a:p>
            <a:r>
              <a:rPr lang="en-US" sz="1600" dirty="0" smtClean="0"/>
              <a:t>Net effect: The hardware, software, their integration and algorithms reflect any robot system.  With these core skills, one can design and synthesize even sophisticated high-DOF robots</a:t>
            </a:r>
            <a:endParaRPr lang="en-US" sz="1600" dirty="0"/>
          </a:p>
        </p:txBody>
      </p:sp>
    </p:spTree>
    <p:extLst>
      <p:ext uri="{BB962C8B-B14F-4D97-AF65-F5344CB8AC3E}">
        <p14:creationId xmlns:p14="http://schemas.microsoft.com/office/powerpoint/2010/main" val="3156568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1662</TotalTime>
  <Words>1372</Words>
  <Application>Microsoft Office PowerPoint</Application>
  <PresentationFormat>On-screen Show (4:3)</PresentationFormat>
  <Paragraphs>125</Paragraphs>
  <Slides>6</Slides>
  <Notes>1</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Default Design</vt:lpstr>
      <vt:lpstr>1_Default Design</vt:lpstr>
      <vt:lpstr>PowerPoint Presentation</vt:lpstr>
      <vt:lpstr>PowerPoint Presentation</vt:lpstr>
      <vt:lpstr>PowerPoint Presentation</vt:lpstr>
      <vt:lpstr>PowerPoint Presentation</vt:lpstr>
      <vt:lpstr>PowerPoint Presentation</vt:lpstr>
      <vt:lpstr>PowerPoint Presentation</vt:lpstr>
    </vt:vector>
  </TitlesOfParts>
  <Company>Drexel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ohp</dc:creator>
  <cp:lastModifiedBy>Paul Oh</cp:lastModifiedBy>
  <cp:revision>70</cp:revision>
  <cp:lastPrinted>2015-12-01T01:22:40Z</cp:lastPrinted>
  <dcterms:created xsi:type="dcterms:W3CDTF">2005-10-24T14:47:19Z</dcterms:created>
  <dcterms:modified xsi:type="dcterms:W3CDTF">2020-04-25T18:13:03Z</dcterms:modified>
</cp:coreProperties>
</file>