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2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5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5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7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7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4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4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7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4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4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4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6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64311-2D52-4C45-9462-05F56B4A1663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C57F0-16F3-4252-9AC8-7B722449B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4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24" y="0"/>
            <a:ext cx="7246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Object Tracking, Template Matching, Region-of-Interest (ROI) Search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501" y="845240"/>
            <a:ext cx="2908967" cy="2295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7" name="Group 16"/>
          <p:cNvGrpSpPr/>
          <p:nvPr/>
        </p:nvGrpSpPr>
        <p:grpSpPr>
          <a:xfrm>
            <a:off x="323528" y="836712"/>
            <a:ext cx="5440602" cy="2304256"/>
            <a:chOff x="323528" y="836712"/>
            <a:chExt cx="5440602" cy="230425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836712"/>
              <a:ext cx="5440602" cy="2304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6" name="Straight Arrow Connector 5"/>
            <p:cNvCxnSpPr/>
            <p:nvPr/>
          </p:nvCxnSpPr>
          <p:spPr>
            <a:xfrm flipH="1" flipV="1">
              <a:off x="1547664" y="2132856"/>
              <a:ext cx="504056" cy="576064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>
              <a:off x="743853" y="1473061"/>
              <a:ext cx="288032" cy="29059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H="1" flipV="1">
              <a:off x="762218" y="2449379"/>
              <a:ext cx="252028" cy="288032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4340914" y="2461102"/>
              <a:ext cx="285631" cy="25954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340914" y="1485355"/>
              <a:ext cx="289701" cy="261383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1080851" y="1334561"/>
              <a:ext cx="500458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047206" y="2598911"/>
              <a:ext cx="500458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(9,0)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07904" y="1334560"/>
              <a:ext cx="585417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(0,49)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50383" y="2598911"/>
              <a:ext cx="585417" cy="2769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(9,49)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23728" y="2590872"/>
              <a:ext cx="585417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(10,5)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51520" y="3501008"/>
                <a:ext cx="86859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Above, is a 50x10 image with one black pixel located at (10,5).  The right shows a 1x1 template which a single black pixel.  Object tracking is the task of sliding 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𝑛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×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𝑚</m:t>
                    </m:r>
                    <m:r>
                      <a:rPr lang="en-US" sz="14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template across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  <a:cs typeface="Arial" pitchFamily="34" charset="0"/>
                          </a:rPr>
                          <m:t>𝑁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×</m:t>
                        </m:r>
                        <m:r>
                          <a:rPr lang="en-US" sz="1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𝑀</m:t>
                        </m:r>
                      </m:e>
                    </m:d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image and comparing their pixel values.  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501008"/>
                <a:ext cx="8685948" cy="738664"/>
              </a:xfrm>
              <a:prstGeom prst="rect">
                <a:avLst/>
              </a:prstGeom>
              <a:blipFill rotWithShape="1">
                <a:blip r:embed="rId4"/>
                <a:stretch>
                  <a:fillRect l="-140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51520" y="4365104"/>
                <a:ext cx="86859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The above example is a sanity check; the 1x1 template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𝑇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 will move thru the 50x10 image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𝐼</m:t>
                    </m:r>
                    <m:r>
                      <a:rPr lang="en-US" sz="1400" b="0" i="1" smtClean="0">
                        <a:latin typeface="Cambria Math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1400" dirty="0" smtClean="0">
                    <a:latin typeface="Arial" pitchFamily="34" charset="0"/>
                    <a:cs typeface="Arial" pitchFamily="34" charset="0"/>
                  </a:rPr>
                  <a:t>= 500 pixels.  Similarity measure is a value that reflects the pixel value comparison between an image and template.  The sum-of-squared distances (SSD) is the computationally easiest similarity measure:</a:t>
                </a:r>
                <a:endParaRPr lang="en-US" sz="1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365104"/>
                <a:ext cx="8685948" cy="738664"/>
              </a:xfrm>
              <a:prstGeom prst="rect">
                <a:avLst/>
              </a:prstGeom>
              <a:blipFill rotWithShape="1">
                <a:blip r:embed="rId5"/>
                <a:stretch>
                  <a:fillRect l="-140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468345" y="5233481"/>
                <a:ext cx="1966244" cy="643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140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400" b="0" i="1" smtClean="0">
                              <a:latin typeface="Cambria Math"/>
                            </a:rPr>
                            <m:t>[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]∈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𝐼</m:t>
                                  </m:r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𝑇</m:t>
                                  </m:r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n-US" sz="1400" b="0" i="1" smtClean="0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8345" y="5233481"/>
                <a:ext cx="1966244" cy="643318"/>
              </a:xfrm>
              <a:prstGeom prst="rect">
                <a:avLst/>
              </a:prstGeom>
              <a:blipFill rotWithShape="1">
                <a:blip r:embed="rId6"/>
                <a:stretch>
                  <a:fillRect l="-23839" t="-111429" b="-156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283571" y="6052662"/>
            <a:ext cx="86859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In SSD, 0 means a perfect match where as the larger the value, the less of a match.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61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lecture-imageProcessing-TemplateMatching-033020a.pptx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2020, Paul Oh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34024" y="0"/>
            <a:ext cx="12922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Added on 03/30/20</a:t>
            </a:r>
            <a:endParaRPr lang="en-US" sz="1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0087" y="6175970"/>
            <a:ext cx="3743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crossTemplate.png: (71 x 77) row x column template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05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1" y="332656"/>
            <a:ext cx="4896544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FILE: sciLabTracking1_0a.sce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DATE: 03/18/20 16:02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AUTH: P.Oh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VERS: 1_0a: SSD tracking of 1x1 black pixel template thru a 50x10 image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// DESC: Goal: Find object in an image.</a:t>
            </a:r>
          </a:p>
          <a:p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scicv_Init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imread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("M:\00courses\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scilabVideo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\image1BlackPixel.png");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img_template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imread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("template1BlackPixel.png");</a:t>
            </a:r>
          </a:p>
          <a:p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matchTemplate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img_template</a:t>
            </a:r>
            <a:r>
              <a:rPr lang="en-US" sz="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CV_TM_SQDIFF); // 0 = match</a:t>
            </a:r>
          </a:p>
          <a:p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("Result: number of Rows:");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Mat_rows_get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("Result: number of Columns:");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Mat_cols_get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/* uncomment if wish to all values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: entire");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(:,:));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max_value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min_value_loc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max_value_loc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minMaxLoc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 =");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("location in image:")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disp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min_value_loc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delete_Mat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delete_Mat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img_template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delete_Mat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800" dirty="0" err="1" smtClean="0">
                <a:latin typeface="Courier New" pitchFamily="49" charset="0"/>
                <a:cs typeface="Courier New" pitchFamily="49" charset="0"/>
              </a:rPr>
              <a:t>img_result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005063"/>
            <a:ext cx="5247284" cy="255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1547664" y="5589240"/>
            <a:ext cx="1152129" cy="43204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24526" y="1190347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Scilab’s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matchTemplate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function’s SSD similarity measure is called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CV_TM_SQDIFF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ight Arrow 8"/>
          <p:cNvSpPr/>
          <p:nvPr/>
        </p:nvSpPr>
        <p:spPr>
          <a:xfrm rot="10800000">
            <a:off x="5066757" y="1417105"/>
            <a:ext cx="432048" cy="28514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0800000">
            <a:off x="2875162" y="5662690"/>
            <a:ext cx="2848965" cy="28514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831632" y="5435932"/>
            <a:ext cx="33123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As seen in previous 50x10 image file, Scilab successfully reports the row, column position of (10,5)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24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515" y="476672"/>
            <a:ext cx="3356329" cy="236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30450"/>
            <a:ext cx="2329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A more interesting case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79512" y="476672"/>
            <a:ext cx="5400600" cy="2365512"/>
            <a:chOff x="179512" y="476672"/>
            <a:chExt cx="5400600" cy="2365512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12" y="476672"/>
              <a:ext cx="5400600" cy="23655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769275" y="980728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(0,0)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595503" y="1181706"/>
              <a:ext cx="108857" cy="242836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 flipV="1">
              <a:off x="585456" y="2121051"/>
              <a:ext cx="226346" cy="36593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865660" y="2363874"/>
              <a:ext cx="447558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(9,0)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4124349" y="1130585"/>
              <a:ext cx="323364" cy="307598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606258" y="980728"/>
              <a:ext cx="518091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(0,49)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4138751" y="2125667"/>
              <a:ext cx="311498" cy="321546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606259" y="2363874"/>
              <a:ext cx="518091" cy="246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(9,49)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2375508" y="1426866"/>
              <a:ext cx="261258" cy="16077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665035" y="1261032"/>
              <a:ext cx="518091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(2,23)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88383" y="2129605"/>
              <a:ext cx="518091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(5,23)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V="1">
              <a:off x="2247429" y="1797290"/>
              <a:ext cx="158224" cy="329844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2734322" y="1784413"/>
              <a:ext cx="150921" cy="310717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749230" y="2143007"/>
              <a:ext cx="518091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latin typeface="Arial" pitchFamily="34" charset="0"/>
                  <a:cs typeface="Arial" pitchFamily="34" charset="0"/>
                </a:rPr>
                <a:t>(5,27)</a:t>
              </a:r>
              <a:endParaRPr lang="en-US" sz="10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8493" y="2996952"/>
            <a:ext cx="86859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In this example, the 50x10 image has 8 black pixels that form an L-shaped object.  The 10x10 template (right) also has the same object.  Again, this template slides across the image, column-by-column (left to right) and then row-by-row (top to bottom).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919" y="3866576"/>
            <a:ext cx="5508321" cy="268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Oval 27"/>
          <p:cNvSpPr/>
          <p:nvPr/>
        </p:nvSpPr>
        <p:spPr>
          <a:xfrm>
            <a:off x="1547664" y="5589240"/>
            <a:ext cx="1152129" cy="43204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 rot="10800000">
            <a:off x="2875162" y="5662690"/>
            <a:ext cx="2848965" cy="28514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831632" y="5435932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Scilab reports there’s 1 row, 41 columns and location is (20,0)!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811246" y="4221088"/>
            <a:ext cx="33698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See </a:t>
            </a:r>
            <a:r>
              <a:rPr lang="en-US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sciLabTracking1_0b.sce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491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21" y="2481820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332656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324" y="250993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20" y="4662272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247" y="469876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1229" y="10327"/>
            <a:ext cx="1537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(1) Before sliding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5454" y="2174043"/>
            <a:ext cx="2223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(2) Slide 1 column to right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8840" y="4338228"/>
            <a:ext cx="2313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(3) Slide 7 columns to right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15616" y="33265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79712" y="34104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843808" y="34104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07904" y="35656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84700" y="250993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48796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12892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89808" y="253384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15616" y="4662272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79712" y="467065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43808" y="467065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689808" y="4686182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755576" y="1412776"/>
            <a:ext cx="1128835" cy="24622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Called Column 0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63984" y="426128"/>
            <a:ext cx="720716" cy="914640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49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21" y="2481820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© 2020, Paul Oh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" y="332656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490" y="250993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374" y="382595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55454" y="2174043"/>
            <a:ext cx="3794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(5) Slide 20 columns to right – perfect overlap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2921" y="0"/>
            <a:ext cx="4249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(4) Slide 15 columns to right – there’s slight overlap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23694" y="356566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87790" y="36495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851886" y="364950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76142" y="38259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123694" y="250993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987790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851886" y="251831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690755" y="252301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49" y="4692652"/>
            <a:ext cx="865631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230782" y="4384875"/>
            <a:ext cx="3794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(6) Slide 20 columns to right – perfect overlap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1099022" y="4720767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63118" y="4729151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827214" y="4729151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666083" y="4733847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445" y="4740002"/>
            <a:ext cx="1709178" cy="170032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3" name="Straight Connector 32"/>
          <p:cNvCxnSpPr/>
          <p:nvPr/>
        </p:nvCxnSpPr>
        <p:spPr>
          <a:xfrm>
            <a:off x="4526408" y="4720767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361783" y="4731125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225879" y="473950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089975" y="4739509"/>
            <a:ext cx="0" cy="14401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51720" y="3068960"/>
            <a:ext cx="1011815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12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Column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131840" y="2592280"/>
            <a:ext cx="463616" cy="40467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763252" y="5454252"/>
            <a:ext cx="1005403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41</a:t>
            </a:r>
            <a:r>
              <a:rPr lang="en-US" sz="1200" baseline="30000" dirty="0" smtClean="0">
                <a:latin typeface="Arial" pitchFamily="34" charset="0"/>
                <a:cs typeface="Arial" pitchFamily="34" charset="0"/>
              </a:rPr>
              <a:t>st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Column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6524590" y="4811517"/>
            <a:ext cx="658925" cy="561699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040033" y="3503230"/>
            <a:ext cx="1324402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SSD = (0, 20)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3309884" y="2556769"/>
            <a:ext cx="489759" cy="89639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39552" y="3516074"/>
            <a:ext cx="1225015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SSD = (0, 0)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H="1" flipV="1">
            <a:off x="346229" y="2583402"/>
            <a:ext cx="507913" cy="8697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73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lecture-imageProcessing-TemplateMatching-031820a.pptx</a:t>
            </a: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2020, Paul Oh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454" y="188640"/>
            <a:ext cx="862378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Thus, we see why there’s only 1 row: both template and image has 10 rows (the template doesn’t need to slide down).</a:t>
            </a: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 see why the match is at column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21: 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10x10 template fits perfectly over the image as shown in (5)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above;  The SSD value at (0, 20) is zero.</a:t>
            </a: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 also see why there the SSD size has 41 columns as shown in (6)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Thus, SSD result is not a 50x10 image but rather a similarity measure.  It’s the starting column in the image where the template fits over it.</a:t>
            </a:r>
          </a:p>
        </p:txBody>
      </p:sp>
    </p:spTree>
    <p:extLst>
      <p:ext uri="{BB962C8B-B14F-4D97-AF65-F5344CB8AC3E}">
        <p14:creationId xmlns:p14="http://schemas.microsoft.com/office/powerpoint/2010/main" val="1700783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lecture-imageProcessing-TemplateMatching-033020a.pptx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2020, Paul Oh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34024" y="0"/>
            <a:ext cx="12922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Added on 03/30/20</a:t>
            </a:r>
            <a:endParaRPr lang="en-US" sz="1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3336032" cy="2502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332656"/>
            <a:ext cx="8881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Result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of running M:\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00courses\scilabVideo\scilabCameraLego0_1a.sce is this M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:\00courses\scilabVideo\thresholdedFrame.png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87624" y="3429000"/>
            <a:ext cx="1765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This is a 640 x 480 PNG file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181845" y="773822"/>
            <a:ext cx="4519981" cy="2901399"/>
            <a:chOff x="4181845" y="773822"/>
            <a:chExt cx="4519981" cy="2901399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81845" y="773822"/>
              <a:ext cx="4519981" cy="2901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8" name="Straight Arrow Connector 7"/>
            <p:cNvCxnSpPr/>
            <p:nvPr/>
          </p:nvCxnSpPr>
          <p:spPr>
            <a:xfrm flipV="1">
              <a:off x="5076056" y="1916832"/>
              <a:ext cx="288032" cy="72008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451467" y="2636912"/>
              <a:ext cx="973343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~(</a:t>
              </a:r>
              <a:r>
                <a:rPr lang="en-US" sz="12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149, 172</a:t>
              </a:r>
              <a:r>
                <a:rPr lang="en-US" sz="1200" dirty="0" smtClean="0">
                  <a:latin typeface="Arial" pitchFamily="34" charset="0"/>
                  <a:cs typeface="Arial" pitchFamily="34" charset="0"/>
                </a:rPr>
                <a:t>)</a:t>
              </a:r>
              <a:endParaRPr lang="en-US" sz="1200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40" y="3861048"/>
            <a:ext cx="3415193" cy="2314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10087" y="6175970"/>
            <a:ext cx="3743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crossTemplate.png: (71 x 77) row x column template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166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lecture-imageProcessing-TemplateMatching-033020a.pptx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2020, Paul Oh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34024" y="0"/>
            <a:ext cx="12922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Added on 03/30/20</a:t>
            </a:r>
            <a:endParaRPr lang="en-US" sz="1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PAULOH~1\AppData\Local\Temp\SNAGHTML5db41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95" y="476672"/>
            <a:ext cx="8948961" cy="368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val 6"/>
          <p:cNvSpPr/>
          <p:nvPr/>
        </p:nvSpPr>
        <p:spPr>
          <a:xfrm>
            <a:off x="2534072" y="3140968"/>
            <a:ext cx="165618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48795" y="92332"/>
            <a:ext cx="5826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Arial" pitchFamily="34" charset="0"/>
                <a:cs typeface="Arial" pitchFamily="34" charset="0"/>
              </a:rPr>
              <a:t>Results running M:\00courses\scilabVideo\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scilabTrackingLego0_1a.sce</a:t>
            </a:r>
          </a:p>
        </p:txBody>
      </p:sp>
      <p:sp>
        <p:nvSpPr>
          <p:cNvPr id="17" name="Right Arrow 16"/>
          <p:cNvSpPr/>
          <p:nvPr/>
        </p:nvSpPr>
        <p:spPr>
          <a:xfrm rot="10800000">
            <a:off x="4333182" y="3286426"/>
            <a:ext cx="886889" cy="28514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64088" y="3167389"/>
            <a:ext cx="3312368" cy="73866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Scilab reports there’s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410 rows, 564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columns and location is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col 134 and row 114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520" y="4509120"/>
            <a:ext cx="79746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SSD reports Row 114.  Template # Rows = 71.  Thus 114 + 71/2 = 149.5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SSD reports Col 134.  Template # Cols = 77.  Thus 134 + 77/2 = 172.5</a:t>
            </a: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Thus the image’s pixel location is (row, col) = </a:t>
            </a:r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(149, 172)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which matches previous slide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7812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029" y="6581001"/>
            <a:ext cx="44644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lecture-imageProcessing-TemplateMatching-033020a.pptx</a:t>
            </a:r>
            <a:endParaRPr lang="en-US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703840" y="6563925"/>
            <a:ext cx="14401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© 2020, Paul Oh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34024" y="0"/>
            <a:ext cx="12922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Added on 03/30/20</a:t>
            </a:r>
            <a:endParaRPr lang="en-US" sz="1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256" y="332656"/>
            <a:ext cx="8715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Q. How does thresholdedFrame.png pixel (image space) compare to Lego 32 x 32 baseplate?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3336032" cy="25020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87624" y="3908071"/>
            <a:ext cx="1765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This is a 640 x 480 PNG file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Arrow Connector 8"/>
          <p:cNvCxnSpPr>
            <a:stCxn id="10" idx="1"/>
          </p:cNvCxnSpPr>
          <p:nvPr/>
        </p:nvCxnSpPr>
        <p:spPr>
          <a:xfrm flipH="1" flipV="1">
            <a:off x="363984" y="798991"/>
            <a:ext cx="253612" cy="24733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7596" y="815489"/>
            <a:ext cx="1242648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Lego Stud (0,0)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Image (0,0)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19504" y="2227612"/>
            <a:ext cx="1380506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Base Frame (0,0)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443863" y="764704"/>
            <a:ext cx="202100" cy="1549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32673" y="978781"/>
            <a:ext cx="1327608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Lego Stud (0,31)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Image (0,639)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050742" y="2382610"/>
            <a:ext cx="367712" cy="25405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23528" y="3429000"/>
            <a:ext cx="333603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806663" y="3429000"/>
            <a:ext cx="27526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>
                <a:latin typeface="Arial" pitchFamily="34" charset="0"/>
                <a:cs typeface="Arial" pitchFamily="34" charset="0"/>
              </a:rPr>
              <a:t>25.6 cm edge-to-edge</a:t>
            </a:r>
          </a:p>
          <a:p>
            <a:pPr algn="ctr"/>
            <a:r>
              <a:rPr lang="en-US" sz="1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24.8 cm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from left-most stud to right-most stud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3256" y="4365104"/>
            <a:ext cx="37167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Note: there are 31 stud spacings (8 mm) between left-most and right-most studs.  Hence 31 * 8 mm = </a:t>
            </a:r>
            <a:r>
              <a:rPr lang="en-US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248 mm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.  Hence, consistent.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052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907</Words>
  <Application>Microsoft Office PowerPoint</Application>
  <PresentationFormat>On-screen Show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18</cp:revision>
  <dcterms:created xsi:type="dcterms:W3CDTF">2020-03-18T22:31:23Z</dcterms:created>
  <dcterms:modified xsi:type="dcterms:W3CDTF">2020-03-30T21:00:41Z</dcterms:modified>
</cp:coreProperties>
</file>