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8" r:id="rId2"/>
    <p:sldId id="260" r:id="rId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412" autoAdjust="0"/>
  </p:normalViewPr>
  <p:slideViewPr>
    <p:cSldViewPr>
      <p:cViewPr>
        <p:scale>
          <a:sx n="100" d="100"/>
          <a:sy n="100" d="100"/>
        </p:scale>
        <p:origin x="-678" y="-120"/>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02EB729-4EDF-467B-9DC8-02BEA676E3B0}" type="datetimeFigureOut">
              <a:rPr lang="en-US" smtClean="0"/>
              <a:t>3/4/2020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597AA2A-60BD-4800-8800-E0350E08E027}" type="slidenum">
              <a:rPr lang="en-US" smtClean="0"/>
              <a:t>‹#›</a:t>
            </a:fld>
            <a:endParaRPr lang="en-US"/>
          </a:p>
        </p:txBody>
      </p:sp>
    </p:spTree>
    <p:extLst>
      <p:ext uri="{BB962C8B-B14F-4D97-AF65-F5344CB8AC3E}">
        <p14:creationId xmlns:p14="http://schemas.microsoft.com/office/powerpoint/2010/main" val="41196276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F8CE115-03FF-497C-BBBD-47EB8B427465}" type="datetimeFigureOut">
              <a:rPr lang="en-US" smtClean="0"/>
              <a:t>3/4/2020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ADA9DB-D7C3-45B1-862C-49B6A1A3DDF0}" type="slidenum">
              <a:rPr lang="en-US" smtClean="0"/>
              <a:t>‹#›</a:t>
            </a:fld>
            <a:endParaRPr lang="en-US"/>
          </a:p>
        </p:txBody>
      </p:sp>
    </p:spTree>
    <p:extLst>
      <p:ext uri="{BB962C8B-B14F-4D97-AF65-F5344CB8AC3E}">
        <p14:creationId xmlns:p14="http://schemas.microsoft.com/office/powerpoint/2010/main" val="683129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F8CE115-03FF-497C-BBBD-47EB8B427465}" type="datetimeFigureOut">
              <a:rPr lang="en-US" smtClean="0"/>
              <a:t>3/4/2020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ADA9DB-D7C3-45B1-862C-49B6A1A3DDF0}" type="slidenum">
              <a:rPr lang="en-US" smtClean="0"/>
              <a:t>‹#›</a:t>
            </a:fld>
            <a:endParaRPr lang="en-US"/>
          </a:p>
        </p:txBody>
      </p:sp>
    </p:spTree>
    <p:extLst>
      <p:ext uri="{BB962C8B-B14F-4D97-AF65-F5344CB8AC3E}">
        <p14:creationId xmlns:p14="http://schemas.microsoft.com/office/powerpoint/2010/main" val="20423500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F8CE115-03FF-497C-BBBD-47EB8B427465}" type="datetimeFigureOut">
              <a:rPr lang="en-US" smtClean="0"/>
              <a:t>3/4/2020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ADA9DB-D7C3-45B1-862C-49B6A1A3DDF0}" type="slidenum">
              <a:rPr lang="en-US" smtClean="0"/>
              <a:t>‹#›</a:t>
            </a:fld>
            <a:endParaRPr lang="en-US"/>
          </a:p>
        </p:txBody>
      </p:sp>
    </p:spTree>
    <p:extLst>
      <p:ext uri="{BB962C8B-B14F-4D97-AF65-F5344CB8AC3E}">
        <p14:creationId xmlns:p14="http://schemas.microsoft.com/office/powerpoint/2010/main" val="24317716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F8CE115-03FF-497C-BBBD-47EB8B427465}" type="datetimeFigureOut">
              <a:rPr lang="en-US" smtClean="0"/>
              <a:t>3/4/2020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ADA9DB-D7C3-45B1-862C-49B6A1A3DDF0}" type="slidenum">
              <a:rPr lang="en-US" smtClean="0"/>
              <a:t>‹#›</a:t>
            </a:fld>
            <a:endParaRPr lang="en-US"/>
          </a:p>
        </p:txBody>
      </p:sp>
    </p:spTree>
    <p:extLst>
      <p:ext uri="{BB962C8B-B14F-4D97-AF65-F5344CB8AC3E}">
        <p14:creationId xmlns:p14="http://schemas.microsoft.com/office/powerpoint/2010/main" val="4586303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F8CE115-03FF-497C-BBBD-47EB8B427465}" type="datetimeFigureOut">
              <a:rPr lang="en-US" smtClean="0"/>
              <a:t>3/4/2020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ADA9DB-D7C3-45B1-862C-49B6A1A3DDF0}" type="slidenum">
              <a:rPr lang="en-US" smtClean="0"/>
              <a:t>‹#›</a:t>
            </a:fld>
            <a:endParaRPr lang="en-US"/>
          </a:p>
        </p:txBody>
      </p:sp>
    </p:spTree>
    <p:extLst>
      <p:ext uri="{BB962C8B-B14F-4D97-AF65-F5344CB8AC3E}">
        <p14:creationId xmlns:p14="http://schemas.microsoft.com/office/powerpoint/2010/main" val="37255937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F8CE115-03FF-497C-BBBD-47EB8B427465}" type="datetimeFigureOut">
              <a:rPr lang="en-US" smtClean="0"/>
              <a:t>3/4/2020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1ADA9DB-D7C3-45B1-862C-49B6A1A3DDF0}" type="slidenum">
              <a:rPr lang="en-US" smtClean="0"/>
              <a:t>‹#›</a:t>
            </a:fld>
            <a:endParaRPr lang="en-US"/>
          </a:p>
        </p:txBody>
      </p:sp>
    </p:spTree>
    <p:extLst>
      <p:ext uri="{BB962C8B-B14F-4D97-AF65-F5344CB8AC3E}">
        <p14:creationId xmlns:p14="http://schemas.microsoft.com/office/powerpoint/2010/main" val="8648023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F8CE115-03FF-497C-BBBD-47EB8B427465}" type="datetimeFigureOut">
              <a:rPr lang="en-US" smtClean="0"/>
              <a:t>3/4/2020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1ADA9DB-D7C3-45B1-862C-49B6A1A3DDF0}" type="slidenum">
              <a:rPr lang="en-US" smtClean="0"/>
              <a:t>‹#›</a:t>
            </a:fld>
            <a:endParaRPr lang="en-US"/>
          </a:p>
        </p:txBody>
      </p:sp>
    </p:spTree>
    <p:extLst>
      <p:ext uri="{BB962C8B-B14F-4D97-AF65-F5344CB8AC3E}">
        <p14:creationId xmlns:p14="http://schemas.microsoft.com/office/powerpoint/2010/main" val="12486480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F8CE115-03FF-497C-BBBD-47EB8B427465}" type="datetimeFigureOut">
              <a:rPr lang="en-US" smtClean="0"/>
              <a:t>3/4/2020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1ADA9DB-D7C3-45B1-862C-49B6A1A3DDF0}" type="slidenum">
              <a:rPr lang="en-US" smtClean="0"/>
              <a:t>‹#›</a:t>
            </a:fld>
            <a:endParaRPr lang="en-US"/>
          </a:p>
        </p:txBody>
      </p:sp>
    </p:spTree>
    <p:extLst>
      <p:ext uri="{BB962C8B-B14F-4D97-AF65-F5344CB8AC3E}">
        <p14:creationId xmlns:p14="http://schemas.microsoft.com/office/powerpoint/2010/main" val="40202059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F8CE115-03FF-497C-BBBD-47EB8B427465}" type="datetimeFigureOut">
              <a:rPr lang="en-US" smtClean="0"/>
              <a:t>3/4/2020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1ADA9DB-D7C3-45B1-862C-49B6A1A3DDF0}" type="slidenum">
              <a:rPr lang="en-US" smtClean="0"/>
              <a:t>‹#›</a:t>
            </a:fld>
            <a:endParaRPr lang="en-US"/>
          </a:p>
        </p:txBody>
      </p:sp>
    </p:spTree>
    <p:extLst>
      <p:ext uri="{BB962C8B-B14F-4D97-AF65-F5344CB8AC3E}">
        <p14:creationId xmlns:p14="http://schemas.microsoft.com/office/powerpoint/2010/main" val="12016690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F8CE115-03FF-497C-BBBD-47EB8B427465}" type="datetimeFigureOut">
              <a:rPr lang="en-US" smtClean="0"/>
              <a:t>3/4/2020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1ADA9DB-D7C3-45B1-862C-49B6A1A3DDF0}" type="slidenum">
              <a:rPr lang="en-US" smtClean="0"/>
              <a:t>‹#›</a:t>
            </a:fld>
            <a:endParaRPr lang="en-US"/>
          </a:p>
        </p:txBody>
      </p:sp>
    </p:spTree>
    <p:extLst>
      <p:ext uri="{BB962C8B-B14F-4D97-AF65-F5344CB8AC3E}">
        <p14:creationId xmlns:p14="http://schemas.microsoft.com/office/powerpoint/2010/main" val="42656035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F8CE115-03FF-497C-BBBD-47EB8B427465}" type="datetimeFigureOut">
              <a:rPr lang="en-US" smtClean="0"/>
              <a:t>3/4/2020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1ADA9DB-D7C3-45B1-862C-49B6A1A3DDF0}" type="slidenum">
              <a:rPr lang="en-US" smtClean="0"/>
              <a:t>‹#›</a:t>
            </a:fld>
            <a:endParaRPr lang="en-US"/>
          </a:p>
        </p:txBody>
      </p:sp>
    </p:spTree>
    <p:extLst>
      <p:ext uri="{BB962C8B-B14F-4D97-AF65-F5344CB8AC3E}">
        <p14:creationId xmlns:p14="http://schemas.microsoft.com/office/powerpoint/2010/main" val="25327105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F8CE115-03FF-497C-BBBD-47EB8B427465}" type="datetimeFigureOut">
              <a:rPr lang="en-US" smtClean="0"/>
              <a:t>3/4/2020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1ADA9DB-D7C3-45B1-862C-49B6A1A3DDF0}" type="slidenum">
              <a:rPr lang="en-US" smtClean="0"/>
              <a:t>‹#›</a:t>
            </a:fld>
            <a:endParaRPr lang="en-US"/>
          </a:p>
        </p:txBody>
      </p:sp>
    </p:spTree>
    <p:extLst>
      <p:ext uri="{BB962C8B-B14F-4D97-AF65-F5344CB8AC3E}">
        <p14:creationId xmlns:p14="http://schemas.microsoft.com/office/powerpoint/2010/main" val="7974441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6611466"/>
            <a:ext cx="3510136" cy="246221"/>
          </a:xfrm>
          <a:prstGeom prst="rect">
            <a:avLst/>
          </a:prstGeom>
        </p:spPr>
        <p:txBody>
          <a:bodyPr wrap="square">
            <a:spAutoFit/>
          </a:bodyPr>
          <a:lstStyle/>
          <a:p>
            <a:r>
              <a:rPr lang="en-US" sz="1000" dirty="0">
                <a:latin typeface="Arial" pitchFamily="34" charset="0"/>
                <a:cs typeface="Arial" pitchFamily="34" charset="0"/>
              </a:rPr>
              <a:t>lecture-imageProcessing-whiteBox-030420a.pptx</a:t>
            </a:r>
          </a:p>
        </p:txBody>
      </p:sp>
      <p:sp>
        <p:nvSpPr>
          <p:cNvPr id="3" name="Rectangle 2"/>
          <p:cNvSpPr/>
          <p:nvPr/>
        </p:nvSpPr>
        <p:spPr>
          <a:xfrm>
            <a:off x="7452320" y="6611465"/>
            <a:ext cx="1680270" cy="246221"/>
          </a:xfrm>
          <a:prstGeom prst="rect">
            <a:avLst/>
          </a:prstGeom>
        </p:spPr>
        <p:txBody>
          <a:bodyPr wrap="square">
            <a:spAutoFit/>
          </a:bodyPr>
          <a:lstStyle/>
          <a:p>
            <a:r>
              <a:rPr lang="en-US" sz="1000" dirty="0" smtClean="0">
                <a:latin typeface="Arial" pitchFamily="34" charset="0"/>
                <a:cs typeface="Arial" pitchFamily="34" charset="0"/>
              </a:rPr>
              <a:t>© Copyright Paul Oh 2020</a:t>
            </a:r>
            <a:endParaRPr lang="en-US" sz="1000" dirty="0">
              <a:latin typeface="Arial" pitchFamily="34" charset="0"/>
              <a:cs typeface="Arial" pitchFamily="34" charset="0"/>
            </a:endParaRPr>
          </a:p>
        </p:txBody>
      </p:sp>
      <p:sp>
        <p:nvSpPr>
          <p:cNvPr id="4" name="TextBox 3"/>
          <p:cNvSpPr txBox="1"/>
          <p:nvPr/>
        </p:nvSpPr>
        <p:spPr>
          <a:xfrm>
            <a:off x="1331640" y="3533"/>
            <a:ext cx="7189789" cy="400110"/>
          </a:xfrm>
          <a:prstGeom prst="rect">
            <a:avLst/>
          </a:prstGeom>
          <a:noFill/>
        </p:spPr>
        <p:txBody>
          <a:bodyPr wrap="none" rtlCol="0">
            <a:spAutoFit/>
          </a:bodyPr>
          <a:lstStyle/>
          <a:p>
            <a:r>
              <a:rPr lang="en-US" sz="2000" b="1" dirty="0" smtClean="0">
                <a:solidFill>
                  <a:srgbClr val="0070C0"/>
                </a:solidFill>
                <a:latin typeface="Arial" pitchFamily="34" charset="0"/>
                <a:cs typeface="Arial" pitchFamily="34" charset="0"/>
              </a:rPr>
              <a:t>Image Processing: White Box on Image (Drawing Images)</a:t>
            </a:r>
            <a:endParaRPr lang="en-US" sz="2000" b="1" dirty="0">
              <a:solidFill>
                <a:srgbClr val="0070C0"/>
              </a:solidFill>
              <a:latin typeface="Arial" pitchFamily="34" charset="0"/>
              <a:cs typeface="Arial" pitchFamily="34" charset="0"/>
            </a:endParaRPr>
          </a:p>
        </p:txBody>
      </p:sp>
      <p:sp>
        <p:nvSpPr>
          <p:cNvPr id="5" name="TextBox 4"/>
          <p:cNvSpPr txBox="1"/>
          <p:nvPr/>
        </p:nvSpPr>
        <p:spPr>
          <a:xfrm>
            <a:off x="107504" y="548680"/>
            <a:ext cx="8856984" cy="1077218"/>
          </a:xfrm>
          <a:prstGeom prst="rect">
            <a:avLst/>
          </a:prstGeom>
          <a:noFill/>
        </p:spPr>
        <p:txBody>
          <a:bodyPr wrap="square" rtlCol="0">
            <a:spAutoFit/>
          </a:bodyPr>
          <a:lstStyle/>
          <a:p>
            <a:r>
              <a:rPr lang="en-US" sz="1600" dirty="0" smtClean="0">
                <a:latin typeface="Arial" pitchFamily="34" charset="0"/>
                <a:cs typeface="Arial" pitchFamily="34" charset="0"/>
              </a:rPr>
              <a:t>Preamble: In some applications (e.g. tracking an object in the image), one wishes to draw an object (e.g. a white rectangle) on the image.  In grey-scale images, recall that a pixel value of 0 is BLACK and 255 is WHITE.  Thus, to overlay a white box on an image, one has to assign 255 to those pixels that represent the rectangle.</a:t>
            </a:r>
            <a:endParaRPr lang="en-US" sz="1600" dirty="0">
              <a:latin typeface="Arial" pitchFamily="34" charset="0"/>
              <a:cs typeface="Arial" pitchFamily="34" charset="0"/>
            </a:endParaRPr>
          </a:p>
        </p:txBody>
      </p:sp>
      <p:sp>
        <p:nvSpPr>
          <p:cNvPr id="6" name="TextBox 5"/>
          <p:cNvSpPr txBox="1"/>
          <p:nvPr/>
        </p:nvSpPr>
        <p:spPr>
          <a:xfrm>
            <a:off x="241748" y="1844823"/>
            <a:ext cx="8856984" cy="307777"/>
          </a:xfrm>
          <a:prstGeom prst="rect">
            <a:avLst/>
          </a:prstGeom>
          <a:noFill/>
        </p:spPr>
        <p:txBody>
          <a:bodyPr wrap="square" rtlCol="0">
            <a:spAutoFit/>
          </a:bodyPr>
          <a:lstStyle/>
          <a:p>
            <a:r>
              <a:rPr lang="en-US" sz="1400" b="1" dirty="0" smtClean="0">
                <a:latin typeface="Arial" pitchFamily="34" charset="0"/>
                <a:cs typeface="Arial" pitchFamily="34" charset="0"/>
              </a:rPr>
              <a:t>Example:</a:t>
            </a:r>
            <a:r>
              <a:rPr lang="en-US" sz="1400" dirty="0" smtClean="0">
                <a:latin typeface="Arial" pitchFamily="34" charset="0"/>
                <a:cs typeface="Arial" pitchFamily="34" charset="0"/>
              </a:rPr>
              <a:t> Desire a rectangle centered </a:t>
            </a:r>
            <a:r>
              <a:rPr lang="en-US" sz="1400" dirty="0" smtClean="0">
                <a:latin typeface="Arial" pitchFamily="34" charset="0"/>
                <a:cs typeface="Arial" pitchFamily="34" charset="0"/>
              </a:rPr>
              <a:t>at (10,25</a:t>
            </a:r>
            <a:r>
              <a:rPr lang="en-US" sz="1400" dirty="0" smtClean="0">
                <a:latin typeface="Arial" pitchFamily="34" charset="0"/>
                <a:cs typeface="Arial" pitchFamily="34" charset="0"/>
              </a:rPr>
              <a:t>) with </a:t>
            </a:r>
            <a:r>
              <a:rPr lang="en-US" sz="1400" dirty="0" smtClean="0">
                <a:latin typeface="Arial" pitchFamily="34" charset="0"/>
                <a:cs typeface="Arial" pitchFamily="34" charset="0"/>
              </a:rPr>
              <a:t>14 pixels to left and right, and 5 pixels up and down</a:t>
            </a:r>
            <a:endParaRPr lang="en-US" sz="1400" dirty="0">
              <a:latin typeface="Arial" pitchFamily="34" charset="0"/>
              <a:cs typeface="Arial" pitchFamily="34" charset="0"/>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1748" y="2348878"/>
            <a:ext cx="4195344" cy="42625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TextBox 7"/>
          <p:cNvSpPr txBox="1"/>
          <p:nvPr/>
        </p:nvSpPr>
        <p:spPr>
          <a:xfrm>
            <a:off x="4471807" y="2348878"/>
            <a:ext cx="2912998" cy="1508105"/>
          </a:xfrm>
          <a:prstGeom prst="rect">
            <a:avLst/>
          </a:prstGeom>
          <a:noFill/>
        </p:spPr>
        <p:txBody>
          <a:bodyPr wrap="square" rtlCol="0">
            <a:spAutoFit/>
          </a:bodyPr>
          <a:lstStyle/>
          <a:p>
            <a:r>
              <a:rPr lang="en-US" sz="1000" dirty="0" smtClean="0">
                <a:latin typeface="Arial" pitchFamily="34" charset="0"/>
                <a:cs typeface="Arial" pitchFamily="34" charset="0"/>
              </a:rPr>
              <a:t>Q1. What is coordinate of top-left corner?</a:t>
            </a:r>
          </a:p>
          <a:p>
            <a:endParaRPr lang="en-US" sz="1200" dirty="0">
              <a:latin typeface="Arial" pitchFamily="34" charset="0"/>
              <a:cs typeface="Arial" pitchFamily="34" charset="0"/>
            </a:endParaRPr>
          </a:p>
          <a:p>
            <a:r>
              <a:rPr lang="en-US" sz="1000" dirty="0" smtClean="0">
                <a:latin typeface="Arial" pitchFamily="34" charset="0"/>
                <a:cs typeface="Arial" pitchFamily="34" charset="0"/>
              </a:rPr>
              <a:t>Row should be 5</a:t>
            </a:r>
          </a:p>
          <a:p>
            <a:r>
              <a:rPr lang="en-US" sz="1000" dirty="0" smtClean="0">
                <a:latin typeface="Arial" pitchFamily="34" charset="0"/>
                <a:cs typeface="Arial" pitchFamily="34" charset="0"/>
              </a:rPr>
              <a:t>Say 10 – (</a:t>
            </a:r>
            <a:r>
              <a:rPr lang="en-US" sz="1000" b="1" dirty="0" smtClean="0">
                <a:solidFill>
                  <a:srgbClr val="FF0000"/>
                </a:solidFill>
                <a:latin typeface="Arial" pitchFamily="34" charset="0"/>
                <a:cs typeface="Arial" pitchFamily="34" charset="0"/>
              </a:rPr>
              <a:t>11</a:t>
            </a:r>
            <a:r>
              <a:rPr lang="en-US" sz="1000" dirty="0" smtClean="0">
                <a:latin typeface="Arial" pitchFamily="34" charset="0"/>
                <a:cs typeface="Arial" pitchFamily="34" charset="0"/>
              </a:rPr>
              <a:t>/2) = 4.5 (</a:t>
            </a:r>
            <a:r>
              <a:rPr lang="en-US" sz="1000" u="sng" dirty="0" smtClean="0">
                <a:latin typeface="Arial" pitchFamily="34" charset="0"/>
                <a:cs typeface="Arial" pitchFamily="34" charset="0"/>
              </a:rPr>
              <a:t>round up</a:t>
            </a:r>
            <a:r>
              <a:rPr lang="en-US" sz="1000" dirty="0" smtClean="0">
                <a:latin typeface="Arial" pitchFamily="34" charset="0"/>
                <a:cs typeface="Arial" pitchFamily="34" charset="0"/>
              </a:rPr>
              <a:t> to 5)</a:t>
            </a:r>
          </a:p>
          <a:p>
            <a:r>
              <a:rPr lang="en-US" sz="1000" dirty="0" smtClean="0">
                <a:latin typeface="Arial" pitchFamily="34" charset="0"/>
                <a:cs typeface="Arial" pitchFamily="34" charset="0"/>
              </a:rPr>
              <a:t>Or, say 10 – (9/2) = 5.5 (round down to 5)</a:t>
            </a:r>
          </a:p>
          <a:p>
            <a:endParaRPr lang="en-US" sz="1000" dirty="0">
              <a:latin typeface="Arial" pitchFamily="34" charset="0"/>
              <a:cs typeface="Arial" pitchFamily="34" charset="0"/>
            </a:endParaRPr>
          </a:p>
          <a:p>
            <a:r>
              <a:rPr lang="en-US" sz="1000" dirty="0" smtClean="0">
                <a:latin typeface="Arial" pitchFamily="34" charset="0"/>
                <a:cs typeface="Arial" pitchFamily="34" charset="0"/>
              </a:rPr>
              <a:t>Column should be 11</a:t>
            </a:r>
          </a:p>
          <a:p>
            <a:r>
              <a:rPr lang="en-US" sz="1000" dirty="0" smtClean="0">
                <a:latin typeface="Arial" pitchFamily="34" charset="0"/>
                <a:cs typeface="Arial" pitchFamily="34" charset="0"/>
              </a:rPr>
              <a:t>Say 25 – (</a:t>
            </a:r>
            <a:r>
              <a:rPr lang="en-US" sz="1000" b="1" dirty="0" smtClean="0">
                <a:solidFill>
                  <a:srgbClr val="FF0000"/>
                </a:solidFill>
                <a:latin typeface="Arial" pitchFamily="34" charset="0"/>
                <a:cs typeface="Arial" pitchFamily="34" charset="0"/>
              </a:rPr>
              <a:t>29</a:t>
            </a:r>
            <a:r>
              <a:rPr lang="en-US" sz="1000" dirty="0" smtClean="0">
                <a:latin typeface="Arial" pitchFamily="34" charset="0"/>
                <a:cs typeface="Arial" pitchFamily="34" charset="0"/>
              </a:rPr>
              <a:t>/2) = 10.5 (</a:t>
            </a:r>
            <a:r>
              <a:rPr lang="en-US" sz="1000" u="sng" dirty="0" smtClean="0">
                <a:latin typeface="Arial" pitchFamily="34" charset="0"/>
                <a:cs typeface="Arial" pitchFamily="34" charset="0"/>
              </a:rPr>
              <a:t>round up </a:t>
            </a:r>
            <a:r>
              <a:rPr lang="en-US" sz="1000" dirty="0" smtClean="0">
                <a:latin typeface="Arial" pitchFamily="34" charset="0"/>
                <a:cs typeface="Arial" pitchFamily="34" charset="0"/>
              </a:rPr>
              <a:t>to 11)</a:t>
            </a:r>
          </a:p>
          <a:p>
            <a:r>
              <a:rPr lang="en-US" sz="1000" dirty="0" smtClean="0">
                <a:latin typeface="Arial" pitchFamily="34" charset="0"/>
                <a:cs typeface="Arial" pitchFamily="34" charset="0"/>
              </a:rPr>
              <a:t>Or, say 25 – (27/2) = 11.5 (round down to 11)</a:t>
            </a:r>
            <a:endParaRPr lang="en-US" sz="1000" dirty="0">
              <a:latin typeface="Arial" pitchFamily="34" charset="0"/>
              <a:cs typeface="Arial" pitchFamily="34" charset="0"/>
            </a:endParaRPr>
          </a:p>
        </p:txBody>
      </p:sp>
      <p:sp>
        <p:nvSpPr>
          <p:cNvPr id="9" name="TextBox 8"/>
          <p:cNvSpPr txBox="1"/>
          <p:nvPr/>
        </p:nvSpPr>
        <p:spPr>
          <a:xfrm>
            <a:off x="4471807" y="3896408"/>
            <a:ext cx="3119009" cy="1477328"/>
          </a:xfrm>
          <a:prstGeom prst="rect">
            <a:avLst/>
          </a:prstGeom>
          <a:noFill/>
        </p:spPr>
        <p:txBody>
          <a:bodyPr wrap="square" rtlCol="0">
            <a:spAutoFit/>
          </a:bodyPr>
          <a:lstStyle/>
          <a:p>
            <a:r>
              <a:rPr lang="en-US" sz="1000" dirty="0" smtClean="0">
                <a:latin typeface="Arial" pitchFamily="34" charset="0"/>
                <a:cs typeface="Arial" pitchFamily="34" charset="0"/>
              </a:rPr>
              <a:t>Q2. What is coordinate of top-right corner?</a:t>
            </a:r>
          </a:p>
          <a:p>
            <a:endParaRPr lang="en-US" sz="1000" dirty="0">
              <a:latin typeface="Arial" pitchFamily="34" charset="0"/>
              <a:cs typeface="Arial" pitchFamily="34" charset="0"/>
            </a:endParaRPr>
          </a:p>
          <a:p>
            <a:r>
              <a:rPr lang="en-US" sz="1000" dirty="0" smtClean="0">
                <a:latin typeface="Arial" pitchFamily="34" charset="0"/>
                <a:cs typeface="Arial" pitchFamily="34" charset="0"/>
              </a:rPr>
              <a:t>Row should be 5</a:t>
            </a:r>
          </a:p>
          <a:p>
            <a:r>
              <a:rPr lang="en-US" sz="1000" dirty="0" smtClean="0">
                <a:latin typeface="Arial" pitchFamily="34" charset="0"/>
                <a:cs typeface="Arial" pitchFamily="34" charset="0"/>
              </a:rPr>
              <a:t>Say 10 - (</a:t>
            </a:r>
            <a:r>
              <a:rPr lang="en-US" sz="1000" b="1" dirty="0" smtClean="0">
                <a:solidFill>
                  <a:srgbClr val="FF0000"/>
                </a:solidFill>
                <a:latin typeface="Arial" pitchFamily="34" charset="0"/>
                <a:cs typeface="Arial" pitchFamily="34" charset="0"/>
              </a:rPr>
              <a:t>11</a:t>
            </a:r>
            <a:r>
              <a:rPr lang="en-US" sz="1000" dirty="0" smtClean="0">
                <a:latin typeface="Arial" pitchFamily="34" charset="0"/>
                <a:cs typeface="Arial" pitchFamily="34" charset="0"/>
              </a:rPr>
              <a:t>/2) = 10.5 </a:t>
            </a:r>
            <a:r>
              <a:rPr lang="en-US" sz="1000" u="sng" dirty="0" smtClean="0">
                <a:latin typeface="Arial" pitchFamily="34" charset="0"/>
                <a:cs typeface="Arial" pitchFamily="34" charset="0"/>
              </a:rPr>
              <a:t>(round up </a:t>
            </a:r>
            <a:r>
              <a:rPr lang="en-US" sz="1000" dirty="0" smtClean="0">
                <a:latin typeface="Arial" pitchFamily="34" charset="0"/>
                <a:cs typeface="Arial" pitchFamily="34" charset="0"/>
              </a:rPr>
              <a:t>to 5)</a:t>
            </a:r>
          </a:p>
          <a:p>
            <a:r>
              <a:rPr lang="en-US" sz="1000" dirty="0" smtClean="0">
                <a:latin typeface="Arial" pitchFamily="34" charset="0"/>
                <a:cs typeface="Arial" pitchFamily="34" charset="0"/>
              </a:rPr>
              <a:t>Or say 10 – (9/2) = 5.5 (round down to 5)</a:t>
            </a:r>
          </a:p>
          <a:p>
            <a:endParaRPr lang="en-US" sz="1000" dirty="0">
              <a:latin typeface="Arial" pitchFamily="34" charset="0"/>
              <a:cs typeface="Arial" pitchFamily="34" charset="0"/>
            </a:endParaRPr>
          </a:p>
          <a:p>
            <a:r>
              <a:rPr lang="en-US" sz="1000" dirty="0" smtClean="0">
                <a:latin typeface="Arial" pitchFamily="34" charset="0"/>
                <a:cs typeface="Arial" pitchFamily="34" charset="0"/>
              </a:rPr>
              <a:t>Column should be 39</a:t>
            </a:r>
          </a:p>
          <a:p>
            <a:r>
              <a:rPr lang="en-US" sz="1000" dirty="0" smtClean="0">
                <a:latin typeface="Arial" pitchFamily="34" charset="0"/>
                <a:cs typeface="Arial" pitchFamily="34" charset="0"/>
              </a:rPr>
              <a:t>Say 25 + (</a:t>
            </a:r>
            <a:r>
              <a:rPr lang="en-US" sz="1000" b="1" dirty="0" smtClean="0">
                <a:solidFill>
                  <a:srgbClr val="FF0000"/>
                </a:solidFill>
                <a:latin typeface="Arial" pitchFamily="34" charset="0"/>
                <a:cs typeface="Arial" pitchFamily="34" charset="0"/>
              </a:rPr>
              <a:t>29</a:t>
            </a:r>
            <a:r>
              <a:rPr lang="en-US" sz="1000" dirty="0" smtClean="0">
                <a:latin typeface="Arial" pitchFamily="34" charset="0"/>
                <a:cs typeface="Arial" pitchFamily="34" charset="0"/>
              </a:rPr>
              <a:t>/2) = 39.5 (</a:t>
            </a:r>
            <a:r>
              <a:rPr lang="en-US" sz="1000" i="1" dirty="0" smtClean="0">
                <a:latin typeface="Arial" pitchFamily="34" charset="0"/>
                <a:cs typeface="Arial" pitchFamily="34" charset="0"/>
              </a:rPr>
              <a:t>round down to 39</a:t>
            </a:r>
            <a:r>
              <a:rPr lang="en-US" sz="1000" dirty="0" smtClean="0">
                <a:latin typeface="Arial" pitchFamily="34" charset="0"/>
                <a:cs typeface="Arial" pitchFamily="34" charset="0"/>
              </a:rPr>
              <a:t>)</a:t>
            </a:r>
          </a:p>
          <a:p>
            <a:r>
              <a:rPr lang="en-US" sz="1000" dirty="0" smtClean="0">
                <a:latin typeface="Arial" pitchFamily="34" charset="0"/>
                <a:cs typeface="Arial" pitchFamily="34" charset="0"/>
              </a:rPr>
              <a:t>Or say, 25 + (27/2) = 38.5 (round up to 39)</a:t>
            </a:r>
            <a:endParaRPr lang="en-US" sz="1000" dirty="0">
              <a:latin typeface="Arial" pitchFamily="34" charset="0"/>
              <a:cs typeface="Arial" pitchFamily="34" charset="0"/>
            </a:endParaRPr>
          </a:p>
        </p:txBody>
      </p:sp>
      <p:sp>
        <p:nvSpPr>
          <p:cNvPr id="10" name="TextBox 9"/>
          <p:cNvSpPr txBox="1"/>
          <p:nvPr/>
        </p:nvSpPr>
        <p:spPr>
          <a:xfrm>
            <a:off x="4471807" y="5420973"/>
            <a:ext cx="3119009" cy="1169551"/>
          </a:xfrm>
          <a:prstGeom prst="rect">
            <a:avLst/>
          </a:prstGeom>
          <a:noFill/>
        </p:spPr>
        <p:txBody>
          <a:bodyPr wrap="square" rtlCol="0">
            <a:spAutoFit/>
          </a:bodyPr>
          <a:lstStyle/>
          <a:p>
            <a:r>
              <a:rPr lang="en-US" sz="1000" dirty="0" smtClean="0">
                <a:latin typeface="Arial" pitchFamily="34" charset="0"/>
                <a:cs typeface="Arial" pitchFamily="34" charset="0"/>
              </a:rPr>
              <a:t>Q3 What is coordinate of bottom-left corner? (15,11)</a:t>
            </a:r>
          </a:p>
          <a:p>
            <a:endParaRPr lang="en-US" sz="1000" dirty="0">
              <a:latin typeface="Arial" pitchFamily="34" charset="0"/>
              <a:cs typeface="Arial" pitchFamily="34" charset="0"/>
            </a:endParaRPr>
          </a:p>
          <a:p>
            <a:r>
              <a:rPr lang="en-US" sz="1000" dirty="0" smtClean="0">
                <a:latin typeface="Arial" pitchFamily="34" charset="0"/>
                <a:cs typeface="Arial" pitchFamily="34" charset="0"/>
              </a:rPr>
              <a:t>Row should be 15</a:t>
            </a:r>
          </a:p>
          <a:p>
            <a:r>
              <a:rPr lang="en-US" sz="1000" dirty="0" smtClean="0">
                <a:latin typeface="Arial" pitchFamily="34" charset="0"/>
                <a:cs typeface="Arial" pitchFamily="34" charset="0"/>
              </a:rPr>
              <a:t>Say 10 + (5) = 15</a:t>
            </a:r>
          </a:p>
          <a:p>
            <a:endParaRPr lang="en-US" sz="1000" dirty="0">
              <a:latin typeface="Arial" pitchFamily="34" charset="0"/>
              <a:cs typeface="Arial" pitchFamily="34" charset="0"/>
            </a:endParaRPr>
          </a:p>
          <a:p>
            <a:r>
              <a:rPr lang="en-US" sz="1000" dirty="0" smtClean="0">
                <a:latin typeface="Arial" pitchFamily="34" charset="0"/>
                <a:cs typeface="Arial" pitchFamily="34" charset="0"/>
              </a:rPr>
              <a:t>Column should be 11</a:t>
            </a:r>
          </a:p>
          <a:p>
            <a:r>
              <a:rPr lang="en-US" sz="1000" dirty="0" smtClean="0">
                <a:latin typeface="Arial" pitchFamily="34" charset="0"/>
                <a:cs typeface="Arial" pitchFamily="34" charset="0"/>
              </a:rPr>
              <a:t>Say 25 – (14) = 11</a:t>
            </a:r>
          </a:p>
        </p:txBody>
      </p:sp>
    </p:spTree>
    <p:extLst>
      <p:ext uri="{BB962C8B-B14F-4D97-AF65-F5344CB8AC3E}">
        <p14:creationId xmlns:p14="http://schemas.microsoft.com/office/powerpoint/2010/main" val="17081310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6611466"/>
            <a:ext cx="3510136" cy="246221"/>
          </a:xfrm>
          <a:prstGeom prst="rect">
            <a:avLst/>
          </a:prstGeom>
        </p:spPr>
        <p:txBody>
          <a:bodyPr wrap="square">
            <a:spAutoFit/>
          </a:bodyPr>
          <a:lstStyle/>
          <a:p>
            <a:r>
              <a:rPr lang="en-US" sz="1000" dirty="0">
                <a:latin typeface="Arial" pitchFamily="34" charset="0"/>
                <a:cs typeface="Arial" pitchFamily="34" charset="0"/>
              </a:rPr>
              <a:t>lecture-imageProcessing-whiteBox-030420a.pptx</a:t>
            </a:r>
          </a:p>
        </p:txBody>
      </p:sp>
      <p:sp>
        <p:nvSpPr>
          <p:cNvPr id="3" name="Rectangle 2"/>
          <p:cNvSpPr/>
          <p:nvPr/>
        </p:nvSpPr>
        <p:spPr>
          <a:xfrm>
            <a:off x="7452320" y="6611465"/>
            <a:ext cx="1680270" cy="246221"/>
          </a:xfrm>
          <a:prstGeom prst="rect">
            <a:avLst/>
          </a:prstGeom>
        </p:spPr>
        <p:txBody>
          <a:bodyPr wrap="square">
            <a:spAutoFit/>
          </a:bodyPr>
          <a:lstStyle/>
          <a:p>
            <a:r>
              <a:rPr lang="en-US" sz="1000" dirty="0" smtClean="0">
                <a:latin typeface="Arial" pitchFamily="34" charset="0"/>
                <a:cs typeface="Arial" pitchFamily="34" charset="0"/>
              </a:rPr>
              <a:t>© Copyright Paul Oh 2020</a:t>
            </a:r>
            <a:endParaRPr lang="en-US" sz="1000" dirty="0">
              <a:latin typeface="Arial" pitchFamily="34" charset="0"/>
              <a:cs typeface="Arial" pitchFamily="34" charset="0"/>
            </a:endParaRPr>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0020" y="116632"/>
            <a:ext cx="3260116" cy="33123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 name="TextBox 10"/>
          <p:cNvSpPr txBox="1"/>
          <p:nvPr/>
        </p:nvSpPr>
        <p:spPr>
          <a:xfrm>
            <a:off x="3758927" y="134617"/>
            <a:ext cx="3211493" cy="1169551"/>
          </a:xfrm>
          <a:prstGeom prst="rect">
            <a:avLst/>
          </a:prstGeom>
          <a:noFill/>
        </p:spPr>
        <p:txBody>
          <a:bodyPr wrap="square" rtlCol="0">
            <a:spAutoFit/>
          </a:bodyPr>
          <a:lstStyle/>
          <a:p>
            <a:r>
              <a:rPr lang="en-US" sz="1000" dirty="0" smtClean="0">
                <a:latin typeface="Arial" pitchFamily="34" charset="0"/>
                <a:cs typeface="Arial" pitchFamily="34" charset="0"/>
              </a:rPr>
              <a:t>Q4 What is coordinate of bottom-right corner? (15,39)</a:t>
            </a:r>
          </a:p>
          <a:p>
            <a:endParaRPr lang="en-US" sz="1000" dirty="0">
              <a:latin typeface="Arial" pitchFamily="34" charset="0"/>
              <a:cs typeface="Arial" pitchFamily="34" charset="0"/>
            </a:endParaRPr>
          </a:p>
          <a:p>
            <a:r>
              <a:rPr lang="en-US" sz="1000" dirty="0" smtClean="0">
                <a:latin typeface="Arial" pitchFamily="34" charset="0"/>
                <a:cs typeface="Arial" pitchFamily="34" charset="0"/>
              </a:rPr>
              <a:t>Row should be 15</a:t>
            </a:r>
          </a:p>
          <a:p>
            <a:r>
              <a:rPr lang="en-US" sz="1000" dirty="0" smtClean="0">
                <a:latin typeface="Arial" pitchFamily="34" charset="0"/>
                <a:cs typeface="Arial" pitchFamily="34" charset="0"/>
              </a:rPr>
              <a:t>Say 10 + (5) = 15</a:t>
            </a:r>
          </a:p>
          <a:p>
            <a:endParaRPr lang="en-US" sz="1000" dirty="0" smtClean="0">
              <a:latin typeface="Arial" pitchFamily="34" charset="0"/>
              <a:cs typeface="Arial" pitchFamily="34" charset="0"/>
            </a:endParaRPr>
          </a:p>
          <a:p>
            <a:r>
              <a:rPr lang="en-US" sz="1000" dirty="0" smtClean="0">
                <a:latin typeface="Arial" pitchFamily="34" charset="0"/>
                <a:cs typeface="Arial" pitchFamily="34" charset="0"/>
              </a:rPr>
              <a:t>Column should be 39</a:t>
            </a:r>
          </a:p>
          <a:p>
            <a:r>
              <a:rPr lang="en-US" sz="1000" dirty="0" smtClean="0">
                <a:latin typeface="Arial" pitchFamily="34" charset="0"/>
                <a:cs typeface="Arial" pitchFamily="34" charset="0"/>
              </a:rPr>
              <a:t>Say 25 + (14) = 39</a:t>
            </a:r>
            <a:endParaRPr lang="en-US" sz="1000" dirty="0">
              <a:latin typeface="Arial" pitchFamily="34" charset="0"/>
              <a:cs typeface="Arial" pitchFamily="34" charset="0"/>
            </a:endParaRPr>
          </a:p>
        </p:txBody>
      </p:sp>
      <p:sp>
        <p:nvSpPr>
          <p:cNvPr id="12" name="TextBox 11"/>
          <p:cNvSpPr txBox="1"/>
          <p:nvPr/>
        </p:nvSpPr>
        <p:spPr>
          <a:xfrm>
            <a:off x="3758927" y="1329341"/>
            <a:ext cx="2867488" cy="707886"/>
          </a:xfrm>
          <a:prstGeom prst="rect">
            <a:avLst/>
          </a:prstGeom>
          <a:solidFill>
            <a:srgbClr val="FFFF00"/>
          </a:solidFill>
        </p:spPr>
        <p:txBody>
          <a:bodyPr wrap="square" rtlCol="0">
            <a:spAutoFit/>
          </a:bodyPr>
          <a:lstStyle/>
          <a:p>
            <a:r>
              <a:rPr lang="en-US" sz="1000" dirty="0" smtClean="0"/>
              <a:t>14 pixels to left and right means: 14 + 14 + center = 29 pixels wide</a:t>
            </a:r>
          </a:p>
          <a:p>
            <a:r>
              <a:rPr lang="en-US" sz="1000" dirty="0" smtClean="0"/>
              <a:t>5 pixels up and down means: 5 + 5 + center = 11 pixels high</a:t>
            </a:r>
            <a:endParaRPr lang="en-US" sz="1000" dirty="0"/>
          </a:p>
        </p:txBody>
      </p:sp>
      <p:sp>
        <p:nvSpPr>
          <p:cNvPr id="7" name="Rectangle 6"/>
          <p:cNvSpPr/>
          <p:nvPr/>
        </p:nvSpPr>
        <p:spPr>
          <a:xfrm>
            <a:off x="207363" y="3645024"/>
            <a:ext cx="8541101" cy="2800767"/>
          </a:xfrm>
          <a:prstGeom prst="rect">
            <a:avLst/>
          </a:prstGeom>
          <a:ln>
            <a:solidFill>
              <a:schemeClr val="tx1"/>
            </a:solidFill>
          </a:ln>
        </p:spPr>
        <p:txBody>
          <a:bodyPr wrap="square">
            <a:spAutoFit/>
          </a:bodyPr>
          <a:lstStyle/>
          <a:p>
            <a:r>
              <a:rPr lang="en-US" sz="800" dirty="0">
                <a:latin typeface="Courier New" pitchFamily="49" charset="0"/>
                <a:cs typeface="Courier New" pitchFamily="49" charset="0"/>
              </a:rPr>
              <a:t> for(i=0; i&lt;In-&gt;Rows; ++i) {</a:t>
            </a:r>
          </a:p>
          <a:p>
            <a:r>
              <a:rPr lang="en-US" sz="800" dirty="0">
                <a:latin typeface="Courier New" pitchFamily="49" charset="0"/>
                <a:cs typeface="Courier New" pitchFamily="49" charset="0"/>
              </a:rPr>
              <a:t>    for(j=0; j&lt;In-&gt;Cols; ++j) {</a:t>
            </a:r>
          </a:p>
          <a:p>
            <a:r>
              <a:rPr lang="en-US" sz="800" dirty="0">
                <a:latin typeface="Courier New" pitchFamily="49" charset="0"/>
                <a:cs typeface="Courier New" pitchFamily="49" charset="0"/>
              </a:rPr>
              <a:t>       val = *(In-&gt;Data + i*In-&gt;Rows + j);</a:t>
            </a:r>
          </a:p>
          <a:p>
            <a:r>
              <a:rPr lang="en-US" sz="800" dirty="0">
                <a:latin typeface="Courier New" pitchFamily="49" charset="0"/>
                <a:cs typeface="Courier New" pitchFamily="49" charset="0"/>
              </a:rPr>
              <a:t>       if( (i==boxTopLeftRowCorner || i==boxBottomLeftRowCorner) ) {</a:t>
            </a:r>
          </a:p>
          <a:p>
            <a:r>
              <a:rPr lang="en-US" sz="800" dirty="0">
                <a:latin typeface="Courier New" pitchFamily="49" charset="0"/>
                <a:cs typeface="Courier New" pitchFamily="49" charset="0"/>
              </a:rPr>
              <a:t>          // OK, we're on box's top or bottom row</a:t>
            </a:r>
          </a:p>
          <a:p>
            <a:r>
              <a:rPr lang="en-US" sz="800" dirty="0">
                <a:latin typeface="Courier New" pitchFamily="49" charset="0"/>
                <a:cs typeface="Courier New" pitchFamily="49" charset="0"/>
              </a:rPr>
              <a:t>          if( (j&gt;=boxTopLeftColCorner &amp;&amp; j&lt;=boxTopRightColCorner) || (j&gt;=boxBottomLeftColCorner &amp;&amp; j&lt;=boxBottomRightColCorner) ){</a:t>
            </a:r>
          </a:p>
          <a:p>
            <a:r>
              <a:rPr lang="en-US" sz="800" dirty="0">
                <a:latin typeface="Courier New" pitchFamily="49" charset="0"/>
                <a:cs typeface="Courier New" pitchFamily="49" charset="0"/>
              </a:rPr>
              <a:t>             // Draw top OR bottom line</a:t>
            </a:r>
          </a:p>
          <a:p>
            <a:r>
              <a:rPr lang="en-US" sz="800" dirty="0">
                <a:latin typeface="Courier New" pitchFamily="49" charset="0"/>
                <a:cs typeface="Courier New" pitchFamily="49" charset="0"/>
              </a:rPr>
              <a:t>             </a:t>
            </a:r>
            <a:r>
              <a:rPr lang="en-US" sz="800" dirty="0">
                <a:solidFill>
                  <a:srgbClr val="FF0000"/>
                </a:solidFill>
                <a:latin typeface="Courier New" pitchFamily="49" charset="0"/>
                <a:cs typeface="Courier New" pitchFamily="49" charset="0"/>
              </a:rPr>
              <a:t>val = 255; </a:t>
            </a:r>
            <a:r>
              <a:rPr lang="en-US" sz="800" dirty="0">
                <a:latin typeface="Courier New" pitchFamily="49" charset="0"/>
                <a:cs typeface="Courier New" pitchFamily="49" charset="0"/>
              </a:rPr>
              <a:t>// make row white between left and right side</a:t>
            </a:r>
          </a:p>
          <a:p>
            <a:r>
              <a:rPr lang="en-US" sz="800" dirty="0">
                <a:latin typeface="Courier New" pitchFamily="49" charset="0"/>
                <a:cs typeface="Courier New" pitchFamily="49" charset="0"/>
              </a:rPr>
              <a:t>          }; // otherwise just keep the original value of val</a:t>
            </a:r>
          </a:p>
          <a:p>
            <a:r>
              <a:rPr lang="en-US" sz="800" dirty="0">
                <a:latin typeface="Courier New" pitchFamily="49" charset="0"/>
                <a:cs typeface="Courier New" pitchFamily="49" charset="0"/>
              </a:rPr>
              <a:t>       }; // end if that checks for box's top or bottom row</a:t>
            </a:r>
          </a:p>
          <a:p>
            <a:endParaRPr lang="en-US" sz="800" dirty="0">
              <a:latin typeface="Courier New" pitchFamily="49" charset="0"/>
              <a:cs typeface="Courier New" pitchFamily="49" charset="0"/>
            </a:endParaRPr>
          </a:p>
          <a:p>
            <a:r>
              <a:rPr lang="en-US" sz="800" dirty="0">
                <a:latin typeface="Courier New" pitchFamily="49" charset="0"/>
                <a:cs typeface="Courier New" pitchFamily="49" charset="0"/>
              </a:rPr>
              <a:t>       if( j==boxTopLeftColCorner || j==boxTopRightColCorner ) {</a:t>
            </a:r>
          </a:p>
          <a:p>
            <a:r>
              <a:rPr lang="en-US" sz="800" dirty="0">
                <a:latin typeface="Courier New" pitchFamily="49" charset="0"/>
                <a:cs typeface="Courier New" pitchFamily="49" charset="0"/>
              </a:rPr>
              <a:t>         // OK, we're on left or right side</a:t>
            </a:r>
          </a:p>
          <a:p>
            <a:r>
              <a:rPr lang="en-US" sz="800" dirty="0">
                <a:latin typeface="Courier New" pitchFamily="49" charset="0"/>
                <a:cs typeface="Courier New" pitchFamily="49" charset="0"/>
              </a:rPr>
              <a:t>         if( (i&gt;=boxTopLeftRowCorner &amp;&amp; i&lt;=boxBottomLeftRowCorner) || (i&gt;=boxTopRightRowCorner &amp;&amp; i&lt;=boxBottomRightRowCorner) ) {</a:t>
            </a:r>
          </a:p>
          <a:p>
            <a:r>
              <a:rPr lang="en-US" sz="800" dirty="0">
                <a:latin typeface="Courier New" pitchFamily="49" charset="0"/>
                <a:cs typeface="Courier New" pitchFamily="49" charset="0"/>
              </a:rPr>
              <a:t>           // Draw left OR right line</a:t>
            </a:r>
          </a:p>
          <a:p>
            <a:r>
              <a:rPr lang="en-US" sz="800" dirty="0">
                <a:latin typeface="Courier New" pitchFamily="49" charset="0"/>
                <a:cs typeface="Courier New" pitchFamily="49" charset="0"/>
              </a:rPr>
              <a:t>           </a:t>
            </a:r>
            <a:r>
              <a:rPr lang="en-US" sz="800" dirty="0">
                <a:solidFill>
                  <a:srgbClr val="FF0000"/>
                </a:solidFill>
                <a:latin typeface="Courier New" pitchFamily="49" charset="0"/>
                <a:cs typeface="Courier New" pitchFamily="49" charset="0"/>
              </a:rPr>
              <a:t>val = 255; </a:t>
            </a:r>
            <a:r>
              <a:rPr lang="en-US" sz="800" dirty="0">
                <a:latin typeface="Courier New" pitchFamily="49" charset="0"/>
                <a:cs typeface="Courier New" pitchFamily="49" charset="0"/>
              </a:rPr>
              <a:t>// make column white between top and bottom row</a:t>
            </a:r>
          </a:p>
          <a:p>
            <a:r>
              <a:rPr lang="en-US" sz="800" dirty="0">
                <a:latin typeface="Courier New" pitchFamily="49" charset="0"/>
                <a:cs typeface="Courier New" pitchFamily="49" charset="0"/>
              </a:rPr>
              <a:t>         };</a:t>
            </a:r>
          </a:p>
          <a:p>
            <a:r>
              <a:rPr lang="en-US" sz="800" dirty="0">
                <a:latin typeface="Courier New" pitchFamily="49" charset="0"/>
                <a:cs typeface="Courier New" pitchFamily="49" charset="0"/>
              </a:rPr>
              <a:t>       }; // end if that checks for box's left or right side</a:t>
            </a:r>
          </a:p>
          <a:p>
            <a:r>
              <a:rPr lang="en-US" sz="800" dirty="0">
                <a:latin typeface="Courier New" pitchFamily="49" charset="0"/>
                <a:cs typeface="Courier New" pitchFamily="49" charset="0"/>
              </a:rPr>
              <a:t>       tmp = Out-&gt;Data + i*Out-&gt;Rows + j;</a:t>
            </a:r>
          </a:p>
          <a:p>
            <a:r>
              <a:rPr lang="en-US" sz="800" dirty="0">
                <a:latin typeface="Courier New" pitchFamily="49" charset="0"/>
                <a:cs typeface="Courier New" pitchFamily="49" charset="0"/>
              </a:rPr>
              <a:t>       *tmp = (unsigned char)val;</a:t>
            </a:r>
          </a:p>
          <a:p>
            <a:r>
              <a:rPr lang="en-US" sz="800" dirty="0">
                <a:latin typeface="Courier New" pitchFamily="49" charset="0"/>
                <a:cs typeface="Courier New" pitchFamily="49" charset="0"/>
              </a:rPr>
              <a:t>    };</a:t>
            </a:r>
          </a:p>
          <a:p>
            <a:r>
              <a:rPr lang="en-US" sz="800" dirty="0">
                <a:latin typeface="Courier New" pitchFamily="49" charset="0"/>
                <a:cs typeface="Courier New" pitchFamily="49" charset="0"/>
              </a:rPr>
              <a:t> };</a:t>
            </a:r>
          </a:p>
        </p:txBody>
      </p:sp>
      <p:sp>
        <p:nvSpPr>
          <p:cNvPr id="13" name="TextBox 12"/>
          <p:cNvSpPr txBox="1"/>
          <p:nvPr/>
        </p:nvSpPr>
        <p:spPr>
          <a:xfrm>
            <a:off x="3757786" y="2259449"/>
            <a:ext cx="5184576" cy="1169551"/>
          </a:xfrm>
          <a:prstGeom prst="rect">
            <a:avLst/>
          </a:prstGeom>
          <a:noFill/>
        </p:spPr>
        <p:txBody>
          <a:bodyPr wrap="square" rtlCol="0">
            <a:spAutoFit/>
          </a:bodyPr>
          <a:lstStyle/>
          <a:p>
            <a:r>
              <a:rPr lang="en-US" sz="1400" dirty="0" smtClean="0">
                <a:latin typeface="Arial" pitchFamily="34" charset="0"/>
                <a:cs typeface="Arial" pitchFamily="34" charset="0"/>
              </a:rPr>
              <a:t>Thus, the algorithm begins by defining the rectangle’s height, width and desired location in the image that this rectangle’s center should be.  These are used to calculate the rectangle’s corners.  Nested for-loop checks location (e.g. top or bottom of rectangle and left or right side of rectangle</a:t>
            </a:r>
            <a:endParaRPr lang="en-US" sz="1400" dirty="0">
              <a:latin typeface="Arial" pitchFamily="34" charset="0"/>
              <a:cs typeface="Arial" pitchFamily="34" charset="0"/>
            </a:endParaRPr>
          </a:p>
        </p:txBody>
      </p:sp>
    </p:spTree>
    <p:extLst>
      <p:ext uri="{BB962C8B-B14F-4D97-AF65-F5344CB8AC3E}">
        <p14:creationId xmlns:p14="http://schemas.microsoft.com/office/powerpoint/2010/main" val="54104792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441</TotalTime>
  <Words>666</Words>
  <Application>Microsoft Office PowerPoint</Application>
  <PresentationFormat>On-screen Show (4:3)</PresentationFormat>
  <Paragraphs>64</Paragraphs>
  <Slides>2</Slides>
  <Notes>0</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Office Theme</vt:lpstr>
      <vt:lpstr>PowerPoint Presentation</vt:lpstr>
      <vt:lpstr>PowerPoint Presentation</vt:lpstr>
    </vt:vector>
  </TitlesOfParts>
  <Company>University of Nevada Las Vegas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Paul Oh</dc:creator>
  <cp:lastModifiedBy>Paul Oh</cp:lastModifiedBy>
  <cp:revision>20</cp:revision>
  <dcterms:created xsi:type="dcterms:W3CDTF">2020-02-12T01:12:45Z</dcterms:created>
  <dcterms:modified xsi:type="dcterms:W3CDTF">2020-03-04T19:10:19Z</dcterms:modified>
</cp:coreProperties>
</file>