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91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E51D6D-FB59-495E-A743-151086B349D9}"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2B670-C915-4D20-987A-68CBF462B928}" type="slidenum">
              <a:rPr lang="en-US" smtClean="0"/>
              <a:t>‹#›</a:t>
            </a:fld>
            <a:endParaRPr lang="en-US"/>
          </a:p>
        </p:txBody>
      </p:sp>
    </p:spTree>
    <p:extLst>
      <p:ext uri="{BB962C8B-B14F-4D97-AF65-F5344CB8AC3E}">
        <p14:creationId xmlns:p14="http://schemas.microsoft.com/office/powerpoint/2010/main" val="2170308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51D6D-FB59-495E-A743-151086B349D9}"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2B670-C915-4D20-987A-68CBF462B928}" type="slidenum">
              <a:rPr lang="en-US" smtClean="0"/>
              <a:t>‹#›</a:t>
            </a:fld>
            <a:endParaRPr lang="en-US"/>
          </a:p>
        </p:txBody>
      </p:sp>
    </p:spTree>
    <p:extLst>
      <p:ext uri="{BB962C8B-B14F-4D97-AF65-F5344CB8AC3E}">
        <p14:creationId xmlns:p14="http://schemas.microsoft.com/office/powerpoint/2010/main" val="3492936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51D6D-FB59-495E-A743-151086B349D9}"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2B670-C915-4D20-987A-68CBF462B928}" type="slidenum">
              <a:rPr lang="en-US" smtClean="0"/>
              <a:t>‹#›</a:t>
            </a:fld>
            <a:endParaRPr lang="en-US"/>
          </a:p>
        </p:txBody>
      </p:sp>
    </p:spTree>
    <p:extLst>
      <p:ext uri="{BB962C8B-B14F-4D97-AF65-F5344CB8AC3E}">
        <p14:creationId xmlns:p14="http://schemas.microsoft.com/office/powerpoint/2010/main" val="3881996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51D6D-FB59-495E-A743-151086B349D9}"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2B670-C915-4D20-987A-68CBF462B928}" type="slidenum">
              <a:rPr lang="en-US" smtClean="0"/>
              <a:t>‹#›</a:t>
            </a:fld>
            <a:endParaRPr lang="en-US"/>
          </a:p>
        </p:txBody>
      </p:sp>
    </p:spTree>
    <p:extLst>
      <p:ext uri="{BB962C8B-B14F-4D97-AF65-F5344CB8AC3E}">
        <p14:creationId xmlns:p14="http://schemas.microsoft.com/office/powerpoint/2010/main" val="1060706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E51D6D-FB59-495E-A743-151086B349D9}" type="datetimeFigureOut">
              <a:rPr lang="en-US" smtClean="0"/>
              <a:t>3/4/2020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32B670-C915-4D20-987A-68CBF462B928}" type="slidenum">
              <a:rPr lang="en-US" smtClean="0"/>
              <a:t>‹#›</a:t>
            </a:fld>
            <a:endParaRPr lang="en-US"/>
          </a:p>
        </p:txBody>
      </p:sp>
    </p:spTree>
    <p:extLst>
      <p:ext uri="{BB962C8B-B14F-4D97-AF65-F5344CB8AC3E}">
        <p14:creationId xmlns:p14="http://schemas.microsoft.com/office/powerpoint/2010/main" val="2482172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E51D6D-FB59-495E-A743-151086B349D9}"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2B670-C915-4D20-987A-68CBF462B928}" type="slidenum">
              <a:rPr lang="en-US" smtClean="0"/>
              <a:t>‹#›</a:t>
            </a:fld>
            <a:endParaRPr lang="en-US"/>
          </a:p>
        </p:txBody>
      </p:sp>
    </p:spTree>
    <p:extLst>
      <p:ext uri="{BB962C8B-B14F-4D97-AF65-F5344CB8AC3E}">
        <p14:creationId xmlns:p14="http://schemas.microsoft.com/office/powerpoint/2010/main" val="3927373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E51D6D-FB59-495E-A743-151086B349D9}" type="datetimeFigureOut">
              <a:rPr lang="en-US" smtClean="0"/>
              <a:t>3/4/2020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32B670-C915-4D20-987A-68CBF462B928}" type="slidenum">
              <a:rPr lang="en-US" smtClean="0"/>
              <a:t>‹#›</a:t>
            </a:fld>
            <a:endParaRPr lang="en-US"/>
          </a:p>
        </p:txBody>
      </p:sp>
    </p:spTree>
    <p:extLst>
      <p:ext uri="{BB962C8B-B14F-4D97-AF65-F5344CB8AC3E}">
        <p14:creationId xmlns:p14="http://schemas.microsoft.com/office/powerpoint/2010/main" val="175340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E51D6D-FB59-495E-A743-151086B349D9}" type="datetimeFigureOut">
              <a:rPr lang="en-US" smtClean="0"/>
              <a:t>3/4/2020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32B670-C915-4D20-987A-68CBF462B928}" type="slidenum">
              <a:rPr lang="en-US" smtClean="0"/>
              <a:t>‹#›</a:t>
            </a:fld>
            <a:endParaRPr lang="en-US"/>
          </a:p>
        </p:txBody>
      </p:sp>
    </p:spTree>
    <p:extLst>
      <p:ext uri="{BB962C8B-B14F-4D97-AF65-F5344CB8AC3E}">
        <p14:creationId xmlns:p14="http://schemas.microsoft.com/office/powerpoint/2010/main" val="3734992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51D6D-FB59-495E-A743-151086B349D9}" type="datetimeFigureOut">
              <a:rPr lang="en-US" smtClean="0"/>
              <a:t>3/4/2020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32B670-C915-4D20-987A-68CBF462B928}" type="slidenum">
              <a:rPr lang="en-US" smtClean="0"/>
              <a:t>‹#›</a:t>
            </a:fld>
            <a:endParaRPr lang="en-US"/>
          </a:p>
        </p:txBody>
      </p:sp>
    </p:spTree>
    <p:extLst>
      <p:ext uri="{BB962C8B-B14F-4D97-AF65-F5344CB8AC3E}">
        <p14:creationId xmlns:p14="http://schemas.microsoft.com/office/powerpoint/2010/main" val="2653187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51D6D-FB59-495E-A743-151086B349D9}"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2B670-C915-4D20-987A-68CBF462B928}" type="slidenum">
              <a:rPr lang="en-US" smtClean="0"/>
              <a:t>‹#›</a:t>
            </a:fld>
            <a:endParaRPr lang="en-US"/>
          </a:p>
        </p:txBody>
      </p:sp>
    </p:spTree>
    <p:extLst>
      <p:ext uri="{BB962C8B-B14F-4D97-AF65-F5344CB8AC3E}">
        <p14:creationId xmlns:p14="http://schemas.microsoft.com/office/powerpoint/2010/main" val="2580596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51D6D-FB59-495E-A743-151086B349D9}" type="datetimeFigureOut">
              <a:rPr lang="en-US" smtClean="0"/>
              <a:t>3/4/2020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32B670-C915-4D20-987A-68CBF462B928}" type="slidenum">
              <a:rPr lang="en-US" smtClean="0"/>
              <a:t>‹#›</a:t>
            </a:fld>
            <a:endParaRPr lang="en-US"/>
          </a:p>
        </p:txBody>
      </p:sp>
    </p:spTree>
    <p:extLst>
      <p:ext uri="{BB962C8B-B14F-4D97-AF65-F5344CB8AC3E}">
        <p14:creationId xmlns:p14="http://schemas.microsoft.com/office/powerpoint/2010/main" val="1200755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51D6D-FB59-495E-A743-151086B349D9}" type="datetimeFigureOut">
              <a:rPr lang="en-US" smtClean="0"/>
              <a:t>3/4/2020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B670-C915-4D20-987A-68CBF462B928}" type="slidenum">
              <a:rPr lang="en-US" smtClean="0"/>
              <a:t>‹#›</a:t>
            </a:fld>
            <a:endParaRPr lang="en-US"/>
          </a:p>
        </p:txBody>
      </p:sp>
    </p:spTree>
    <p:extLst>
      <p:ext uri="{BB962C8B-B14F-4D97-AF65-F5344CB8AC3E}">
        <p14:creationId xmlns:p14="http://schemas.microsoft.com/office/powerpoint/2010/main" val="3971233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6611779"/>
            <a:ext cx="3392275" cy="246221"/>
          </a:xfrm>
          <a:prstGeom prst="rect">
            <a:avLst/>
          </a:prstGeom>
          <a:noFill/>
        </p:spPr>
        <p:txBody>
          <a:bodyPr wrap="none" rtlCol="0">
            <a:spAutoFit/>
          </a:bodyPr>
          <a:lstStyle/>
          <a:p>
            <a:r>
              <a:rPr lang="en-US" sz="1000" dirty="0" smtClean="0">
                <a:latin typeface="Arial" pitchFamily="34" charset="0"/>
                <a:cs typeface="Arial" pitchFamily="34" charset="0"/>
              </a:rPr>
              <a:t>lecture-imageProcessing-rowColumVector-030420a.pptx</a:t>
            </a:r>
            <a:endParaRPr lang="en-US" sz="1000" dirty="0">
              <a:latin typeface="Arial" pitchFamily="34" charset="0"/>
              <a:cs typeface="Arial" pitchFamily="34" charset="0"/>
            </a:endParaRPr>
          </a:p>
        </p:txBody>
      </p:sp>
      <p:sp>
        <p:nvSpPr>
          <p:cNvPr id="5" name="TextBox 4"/>
          <p:cNvSpPr txBox="1"/>
          <p:nvPr/>
        </p:nvSpPr>
        <p:spPr>
          <a:xfrm>
            <a:off x="7470144" y="6611779"/>
            <a:ext cx="1673856" cy="246221"/>
          </a:xfrm>
          <a:prstGeom prst="rect">
            <a:avLst/>
          </a:prstGeom>
          <a:noFill/>
        </p:spPr>
        <p:txBody>
          <a:bodyPr wrap="none" rtlCol="0">
            <a:spAutoFit/>
          </a:bodyPr>
          <a:lstStyle/>
          <a:p>
            <a:r>
              <a:rPr lang="en-US" sz="1000" dirty="0" smtClean="0">
                <a:latin typeface="Arial" pitchFamily="34" charset="0"/>
                <a:cs typeface="Arial" pitchFamily="34" charset="0"/>
              </a:rPr>
              <a:t>© Copyright Paul Oh 2020</a:t>
            </a:r>
            <a:endParaRPr lang="en-US" sz="1000" dirty="0">
              <a:latin typeface="Arial" pitchFamily="34" charset="0"/>
              <a:cs typeface="Arial" pitchFamily="34" charset="0"/>
            </a:endParaRPr>
          </a:p>
        </p:txBody>
      </p:sp>
      <p:sp>
        <p:nvSpPr>
          <p:cNvPr id="6" name="TextBox 5"/>
          <p:cNvSpPr txBox="1"/>
          <p:nvPr/>
        </p:nvSpPr>
        <p:spPr>
          <a:xfrm>
            <a:off x="2627784" y="0"/>
            <a:ext cx="4317207" cy="400110"/>
          </a:xfrm>
          <a:prstGeom prst="rect">
            <a:avLst/>
          </a:prstGeom>
          <a:noFill/>
        </p:spPr>
        <p:txBody>
          <a:bodyPr wrap="none" rtlCol="0">
            <a:spAutoFit/>
          </a:bodyPr>
          <a:lstStyle/>
          <a:p>
            <a:r>
              <a:rPr lang="en-US" sz="2000" dirty="0" smtClean="0">
                <a:latin typeface="Arial" pitchFamily="34" charset="0"/>
                <a:cs typeface="Arial" pitchFamily="34" charset="0"/>
              </a:rPr>
              <a:t>Digital Images: Row-Column Format</a:t>
            </a:r>
            <a:endParaRPr lang="en-US" sz="2000" dirty="0">
              <a:latin typeface="Arial" pitchFamily="34" charset="0"/>
              <a:cs typeface="Arial" pitchFamily="34" charset="0"/>
            </a:endParaRPr>
          </a:p>
        </p:txBody>
      </p:sp>
      <p:sp>
        <p:nvSpPr>
          <p:cNvPr id="7" name="TextBox 6"/>
          <p:cNvSpPr txBox="1"/>
          <p:nvPr/>
        </p:nvSpPr>
        <p:spPr>
          <a:xfrm>
            <a:off x="238135" y="620688"/>
            <a:ext cx="8568952" cy="830997"/>
          </a:xfrm>
          <a:prstGeom prst="rect">
            <a:avLst/>
          </a:prstGeom>
          <a:noFill/>
        </p:spPr>
        <p:txBody>
          <a:bodyPr wrap="square" rtlCol="0">
            <a:spAutoFit/>
          </a:bodyPr>
          <a:lstStyle/>
          <a:p>
            <a:r>
              <a:rPr lang="en-US" sz="1600" dirty="0" smtClean="0">
                <a:latin typeface="Arial" pitchFamily="34" charset="0"/>
                <a:cs typeface="Arial" pitchFamily="34" charset="0"/>
              </a:rPr>
              <a:t>A digital image consists of pixels.  Each pixel is a numeric value that characterizes the color content at that point.  The point is the physical location of where light which passed thru a lens, fell on the image sensor.  </a:t>
            </a:r>
            <a:endParaRPr lang="en-US" sz="1600" dirty="0">
              <a:latin typeface="Arial" pitchFamily="34" charset="0"/>
              <a:cs typeface="Arial" pitchFamily="34" charset="0"/>
            </a:endParaRPr>
          </a:p>
        </p:txBody>
      </p:sp>
      <p:sp>
        <p:nvSpPr>
          <p:cNvPr id="8" name="TextBox 7"/>
          <p:cNvSpPr txBox="1"/>
          <p:nvPr/>
        </p:nvSpPr>
        <p:spPr>
          <a:xfrm>
            <a:off x="238135" y="1628800"/>
            <a:ext cx="8568952" cy="584775"/>
          </a:xfrm>
          <a:prstGeom prst="rect">
            <a:avLst/>
          </a:prstGeom>
          <a:noFill/>
        </p:spPr>
        <p:txBody>
          <a:bodyPr wrap="square" rtlCol="0">
            <a:spAutoFit/>
          </a:bodyPr>
          <a:lstStyle/>
          <a:p>
            <a:r>
              <a:rPr lang="en-US" sz="1600" dirty="0" smtClean="0">
                <a:latin typeface="Arial" pitchFamily="34" charset="0"/>
                <a:cs typeface="Arial" pitchFamily="34" charset="0"/>
              </a:rPr>
              <a:t>The physical location is often referenced by the row and column on the image sensor.  One intuitive (</a:t>
            </a:r>
            <a:r>
              <a:rPr lang="en-US" sz="1600" i="1" dirty="0" smtClean="0">
                <a:latin typeface="Arial" pitchFamily="34" charset="0"/>
                <a:cs typeface="Arial" pitchFamily="34" charset="0"/>
              </a:rPr>
              <a:t>but naïve</a:t>
            </a:r>
            <a:r>
              <a:rPr lang="en-US" sz="1600" dirty="0" smtClean="0">
                <a:latin typeface="Arial" pitchFamily="34" charset="0"/>
                <a:cs typeface="Arial" pitchFamily="34" charset="0"/>
              </a:rPr>
              <a:t>) way is to characterize the digital image as an array of pixels.</a:t>
            </a:r>
            <a:endParaRPr lang="en-US" sz="1600" dirty="0">
              <a:latin typeface="Arial"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631341541"/>
              </p:ext>
            </p:extLst>
          </p:nvPr>
        </p:nvGraphicFramePr>
        <p:xfrm>
          <a:off x="349461" y="2852936"/>
          <a:ext cx="1041400" cy="1097280"/>
        </p:xfrm>
        <a:graphic>
          <a:graphicData uri="http://schemas.openxmlformats.org/drawingml/2006/table">
            <a:tbl>
              <a:tblPr firstRow="1" bandRow="1">
                <a:tableStyleId>{5940675A-B579-460E-94D1-54222C63F5DA}</a:tableStyleId>
              </a:tblPr>
              <a:tblGrid>
                <a:gridCol w="208280"/>
                <a:gridCol w="208280"/>
                <a:gridCol w="208280"/>
                <a:gridCol w="208280"/>
                <a:gridCol w="208280"/>
              </a:tblGrid>
              <a:tr h="180000">
                <a:tc>
                  <a:txBody>
                    <a:bodyPr/>
                    <a:lstStyle/>
                    <a:p>
                      <a:pPr algn="ctr"/>
                      <a:endParaRPr lang="en-US" sz="1200" dirty="0"/>
                    </a:p>
                  </a:txBody>
                  <a:tcPr anchor="ctr"/>
                </a:tc>
                <a:tc>
                  <a:txBody>
                    <a:bodyPr/>
                    <a:lstStyle/>
                    <a:p>
                      <a:pPr algn="ctr"/>
                      <a:r>
                        <a:rPr lang="en-US" sz="1200" dirty="0" smtClean="0"/>
                        <a:t>0</a:t>
                      </a:r>
                      <a:endParaRPr lang="en-US" sz="1200" dirty="0"/>
                    </a:p>
                  </a:txBody>
                  <a:tcPr anchor="ctr">
                    <a:solidFill>
                      <a:schemeClr val="bg1">
                        <a:lumMod val="65000"/>
                      </a:schemeClr>
                    </a:solidFill>
                  </a:tcPr>
                </a:tc>
                <a:tc>
                  <a:txBody>
                    <a:bodyPr/>
                    <a:lstStyle/>
                    <a:p>
                      <a:pPr algn="ctr"/>
                      <a:r>
                        <a:rPr lang="en-US" sz="1200" dirty="0" smtClean="0"/>
                        <a:t>1</a:t>
                      </a:r>
                      <a:endParaRPr lang="en-US" sz="1200" dirty="0"/>
                    </a:p>
                  </a:txBody>
                  <a:tcPr anchor="ctr">
                    <a:solidFill>
                      <a:schemeClr val="bg1">
                        <a:lumMod val="65000"/>
                      </a:schemeClr>
                    </a:solidFill>
                  </a:tcPr>
                </a:tc>
                <a:tc>
                  <a:txBody>
                    <a:bodyPr/>
                    <a:lstStyle/>
                    <a:p>
                      <a:pPr algn="ctr"/>
                      <a:r>
                        <a:rPr lang="en-US" sz="1200" dirty="0" smtClean="0"/>
                        <a:t>2</a:t>
                      </a:r>
                      <a:endParaRPr lang="en-US" sz="1200" dirty="0"/>
                    </a:p>
                  </a:txBody>
                  <a:tcPr anchor="ctr">
                    <a:solidFill>
                      <a:schemeClr val="bg1">
                        <a:lumMod val="65000"/>
                      </a:schemeClr>
                    </a:solidFill>
                  </a:tcPr>
                </a:tc>
                <a:tc>
                  <a:txBody>
                    <a:bodyPr/>
                    <a:lstStyle/>
                    <a:p>
                      <a:pPr algn="ctr"/>
                      <a:r>
                        <a:rPr lang="en-US" sz="1200" dirty="0" smtClean="0"/>
                        <a:t>3</a:t>
                      </a:r>
                      <a:endParaRPr lang="en-US" sz="1200" dirty="0"/>
                    </a:p>
                  </a:txBody>
                  <a:tcPr anchor="ctr">
                    <a:solidFill>
                      <a:schemeClr val="bg1">
                        <a:lumMod val="65000"/>
                      </a:schemeClr>
                    </a:solidFill>
                  </a:tcPr>
                </a:tc>
              </a:tr>
              <a:tr h="180000">
                <a:tc>
                  <a:txBody>
                    <a:bodyPr/>
                    <a:lstStyle/>
                    <a:p>
                      <a:pPr algn="ctr"/>
                      <a:r>
                        <a:rPr lang="en-US" sz="1200" dirty="0" smtClean="0"/>
                        <a:t>0</a:t>
                      </a:r>
                      <a:endParaRPr lang="en-US" sz="1200" dirty="0"/>
                    </a:p>
                  </a:txBody>
                  <a:tcPr anchor="ctr">
                    <a:solidFill>
                      <a:schemeClr val="bg1">
                        <a:lumMod val="65000"/>
                      </a:schemeClr>
                    </a:solidFill>
                  </a:tcPr>
                </a:tc>
                <a:tc>
                  <a:txBody>
                    <a:bodyPr/>
                    <a:lstStyle/>
                    <a:p>
                      <a:pPr algn="ctr"/>
                      <a:r>
                        <a:rPr lang="en-US" sz="1200" dirty="0" smtClean="0"/>
                        <a:t>A</a:t>
                      </a:r>
                      <a:endParaRPr lang="en-US" sz="1200" dirty="0"/>
                    </a:p>
                  </a:txBody>
                  <a:tcPr anchor="ctr"/>
                </a:tc>
                <a:tc>
                  <a:txBody>
                    <a:bodyPr/>
                    <a:lstStyle/>
                    <a:p>
                      <a:pPr algn="ctr"/>
                      <a:r>
                        <a:rPr lang="en-US" sz="1200" dirty="0" smtClean="0"/>
                        <a:t>B</a:t>
                      </a:r>
                      <a:endParaRPr lang="en-US" sz="1200" dirty="0"/>
                    </a:p>
                  </a:txBody>
                  <a:tcPr anchor="ctr"/>
                </a:tc>
                <a:tc>
                  <a:txBody>
                    <a:bodyPr/>
                    <a:lstStyle/>
                    <a:p>
                      <a:pPr algn="ctr"/>
                      <a:r>
                        <a:rPr lang="en-US" sz="1200" dirty="0" smtClean="0"/>
                        <a:t>C</a:t>
                      </a:r>
                      <a:endParaRPr lang="en-US" sz="1200" dirty="0"/>
                    </a:p>
                  </a:txBody>
                  <a:tcPr anchor="ctr"/>
                </a:tc>
                <a:tc>
                  <a:txBody>
                    <a:bodyPr/>
                    <a:lstStyle/>
                    <a:p>
                      <a:pPr algn="ctr"/>
                      <a:r>
                        <a:rPr lang="en-US" sz="1200" dirty="0" smtClean="0"/>
                        <a:t>D</a:t>
                      </a:r>
                      <a:endParaRPr lang="en-US" sz="1200" dirty="0"/>
                    </a:p>
                  </a:txBody>
                  <a:tcPr anchor="ctr"/>
                </a:tc>
              </a:tr>
              <a:tr h="180000">
                <a:tc>
                  <a:txBody>
                    <a:bodyPr/>
                    <a:lstStyle/>
                    <a:p>
                      <a:pPr algn="ctr"/>
                      <a:r>
                        <a:rPr lang="en-US" sz="1200" dirty="0" smtClean="0"/>
                        <a:t>1</a:t>
                      </a:r>
                      <a:endParaRPr lang="en-US" sz="1200" dirty="0"/>
                    </a:p>
                  </a:txBody>
                  <a:tcPr anchor="ctr">
                    <a:solidFill>
                      <a:schemeClr val="bg1">
                        <a:lumMod val="65000"/>
                      </a:schemeClr>
                    </a:solidFill>
                  </a:tcPr>
                </a:tc>
                <a:tc>
                  <a:txBody>
                    <a:bodyPr/>
                    <a:lstStyle/>
                    <a:p>
                      <a:pPr algn="ctr"/>
                      <a:r>
                        <a:rPr lang="en-US" sz="1200" dirty="0" smtClean="0"/>
                        <a:t>E</a:t>
                      </a:r>
                      <a:endParaRPr lang="en-US" sz="1200" dirty="0"/>
                    </a:p>
                  </a:txBody>
                  <a:tcPr anchor="ctr"/>
                </a:tc>
                <a:tc>
                  <a:txBody>
                    <a:bodyPr/>
                    <a:lstStyle/>
                    <a:p>
                      <a:pPr algn="ctr"/>
                      <a:r>
                        <a:rPr lang="en-US" sz="1200" dirty="0" smtClean="0"/>
                        <a:t>F</a:t>
                      </a:r>
                      <a:endParaRPr lang="en-US" sz="1200" dirty="0"/>
                    </a:p>
                  </a:txBody>
                  <a:tcPr anchor="ctr"/>
                </a:tc>
                <a:tc>
                  <a:txBody>
                    <a:bodyPr/>
                    <a:lstStyle/>
                    <a:p>
                      <a:pPr algn="ctr"/>
                      <a:r>
                        <a:rPr lang="en-US" sz="1200" dirty="0" smtClean="0"/>
                        <a:t>G</a:t>
                      </a:r>
                      <a:endParaRPr lang="en-US" sz="1200" dirty="0"/>
                    </a:p>
                  </a:txBody>
                  <a:tcPr anchor="ctr"/>
                </a:tc>
                <a:tc>
                  <a:txBody>
                    <a:bodyPr/>
                    <a:lstStyle/>
                    <a:p>
                      <a:pPr algn="ctr"/>
                      <a:r>
                        <a:rPr lang="en-US" sz="1200" dirty="0" smtClean="0"/>
                        <a:t>H</a:t>
                      </a:r>
                      <a:endParaRPr lang="en-US" sz="1200" dirty="0"/>
                    </a:p>
                  </a:txBody>
                  <a:tcPr anchor="ctr">
                    <a:solidFill>
                      <a:srgbClr val="FFFF00"/>
                    </a:solidFill>
                  </a:tcPr>
                </a:tc>
              </a:tr>
              <a:tr h="180000">
                <a:tc>
                  <a:txBody>
                    <a:bodyPr/>
                    <a:lstStyle/>
                    <a:p>
                      <a:pPr algn="ctr"/>
                      <a:r>
                        <a:rPr lang="en-US" sz="1200" dirty="0" smtClean="0"/>
                        <a:t>2</a:t>
                      </a:r>
                      <a:endParaRPr lang="en-US" sz="1200" dirty="0"/>
                    </a:p>
                  </a:txBody>
                  <a:tcPr anchor="ctr">
                    <a:solidFill>
                      <a:schemeClr val="bg1">
                        <a:lumMod val="65000"/>
                      </a:schemeClr>
                    </a:solidFill>
                  </a:tcPr>
                </a:tc>
                <a:tc>
                  <a:txBody>
                    <a:bodyPr/>
                    <a:lstStyle/>
                    <a:p>
                      <a:pPr algn="ctr"/>
                      <a:r>
                        <a:rPr lang="en-US" sz="1200" dirty="0" smtClean="0"/>
                        <a:t>I</a:t>
                      </a:r>
                      <a:endParaRPr lang="en-US" sz="1200" dirty="0"/>
                    </a:p>
                  </a:txBody>
                  <a:tcPr anchor="ctr"/>
                </a:tc>
                <a:tc>
                  <a:txBody>
                    <a:bodyPr/>
                    <a:lstStyle/>
                    <a:p>
                      <a:pPr algn="ctr"/>
                      <a:r>
                        <a:rPr lang="en-US" sz="1200" dirty="0" smtClean="0"/>
                        <a:t>J</a:t>
                      </a:r>
                      <a:endParaRPr lang="en-US" sz="1200" dirty="0"/>
                    </a:p>
                  </a:txBody>
                  <a:tcPr anchor="ctr"/>
                </a:tc>
                <a:tc>
                  <a:txBody>
                    <a:bodyPr/>
                    <a:lstStyle/>
                    <a:p>
                      <a:pPr algn="ctr"/>
                      <a:r>
                        <a:rPr lang="en-US" sz="1200" dirty="0" smtClean="0"/>
                        <a:t>K</a:t>
                      </a:r>
                      <a:endParaRPr lang="en-US" sz="1200" dirty="0"/>
                    </a:p>
                  </a:txBody>
                  <a:tcPr anchor="ctr"/>
                </a:tc>
                <a:tc>
                  <a:txBody>
                    <a:bodyPr/>
                    <a:lstStyle/>
                    <a:p>
                      <a:pPr algn="ctr"/>
                      <a:r>
                        <a:rPr lang="en-US" sz="1200" dirty="0" smtClean="0"/>
                        <a:t>L</a:t>
                      </a:r>
                      <a:endParaRPr lang="en-US" sz="1200" dirty="0"/>
                    </a:p>
                  </a:txBody>
                  <a:tcPr anchor="ctr"/>
                </a:tc>
              </a:tr>
            </a:tbl>
          </a:graphicData>
        </a:graphic>
      </p:graphicFrame>
      <p:sp>
        <p:nvSpPr>
          <p:cNvPr id="10" name="TextBox 9"/>
          <p:cNvSpPr txBox="1"/>
          <p:nvPr/>
        </p:nvSpPr>
        <p:spPr>
          <a:xfrm>
            <a:off x="238135" y="2368707"/>
            <a:ext cx="1027845" cy="338554"/>
          </a:xfrm>
          <a:prstGeom prst="rect">
            <a:avLst/>
          </a:prstGeom>
          <a:noFill/>
        </p:spPr>
        <p:txBody>
          <a:bodyPr wrap="none" rtlCol="0">
            <a:spAutoFit/>
          </a:bodyPr>
          <a:lstStyle/>
          <a:p>
            <a:r>
              <a:rPr lang="en-US" sz="1600" b="1" dirty="0" smtClean="0">
                <a:solidFill>
                  <a:schemeClr val="tx2"/>
                </a:solidFill>
                <a:latin typeface="Arial" pitchFamily="34" charset="0"/>
                <a:cs typeface="Arial" pitchFamily="34" charset="0"/>
              </a:rPr>
              <a:t>Example</a:t>
            </a:r>
            <a:endParaRPr lang="en-US" sz="1600" b="1" dirty="0">
              <a:solidFill>
                <a:schemeClr val="tx2"/>
              </a:solidFill>
              <a:latin typeface="Arial" pitchFamily="34" charset="0"/>
              <a:cs typeface="Arial" pitchFamily="34" charset="0"/>
            </a:endParaRPr>
          </a:p>
        </p:txBody>
      </p:sp>
      <mc:AlternateContent xmlns:mc="http://schemas.openxmlformats.org/markup-compatibility/2006">
        <mc:Choice xmlns:a14="http://schemas.microsoft.com/office/drawing/2010/main" Requires="a14">
          <p:sp>
            <p:nvSpPr>
              <p:cNvPr id="11" name="TextBox 10"/>
              <p:cNvSpPr txBox="1"/>
              <p:nvPr/>
            </p:nvSpPr>
            <p:spPr>
              <a:xfrm>
                <a:off x="1593262" y="2852936"/>
                <a:ext cx="7399185" cy="584775"/>
              </a:xfrm>
              <a:prstGeom prst="rect">
                <a:avLst/>
              </a:prstGeom>
              <a:noFill/>
            </p:spPr>
            <p:txBody>
              <a:bodyPr wrap="square" rtlCol="0">
                <a:spAutoFit/>
              </a:bodyPr>
              <a:lstStyle/>
              <a:p>
                <a:r>
                  <a:rPr lang="en-US" sz="1600" dirty="0" smtClean="0">
                    <a:latin typeface="Arial" pitchFamily="34" charset="0"/>
                    <a:cs typeface="Arial" pitchFamily="34" charset="0"/>
                  </a:rPr>
                  <a:t>Suppose we have an image sensor that yielded a 3x4 digital image </a:t>
                </a:r>
                <a14:m>
                  <m:oMath xmlns:m="http://schemas.openxmlformats.org/officeDocument/2006/math">
                    <m:r>
                      <a:rPr lang="en-US" sz="1600" b="0" i="1" smtClean="0">
                        <a:latin typeface="Cambria Math"/>
                        <a:cs typeface="Arial" pitchFamily="34" charset="0"/>
                      </a:rPr>
                      <m:t>𝐼𝑚𝑔</m:t>
                    </m:r>
                  </m:oMath>
                </a14:m>
                <a:r>
                  <a:rPr lang="en-US" sz="1600" dirty="0" smtClean="0">
                    <a:latin typeface="Arial" pitchFamily="34" charset="0"/>
                    <a:cs typeface="Arial" pitchFamily="34" charset="0"/>
                  </a:rPr>
                  <a:t>. One sees that pixel location </a:t>
                </a:r>
                <a14:m>
                  <m:oMath xmlns:m="http://schemas.openxmlformats.org/officeDocument/2006/math">
                    <m:r>
                      <a:rPr lang="en-US" sz="1600" b="0" i="1" smtClean="0">
                        <a:latin typeface="Cambria Math"/>
                        <a:cs typeface="Arial" pitchFamily="34" charset="0"/>
                      </a:rPr>
                      <m:t>𝐼𝑚𝑔</m:t>
                    </m:r>
                    <m:r>
                      <a:rPr lang="en-US" sz="1600" b="0" i="1" smtClean="0">
                        <a:latin typeface="Cambria Math"/>
                        <a:cs typeface="Arial" pitchFamily="34" charset="0"/>
                      </a:rPr>
                      <m:t>(1,3)</m:t>
                    </m:r>
                  </m:oMath>
                </a14:m>
                <a:r>
                  <a:rPr lang="en-US" sz="1600" dirty="0" smtClean="0">
                    <a:latin typeface="Arial" pitchFamily="34" charset="0"/>
                    <a:cs typeface="Arial" pitchFamily="34" charset="0"/>
                  </a:rPr>
                  <a:t> has the value </a:t>
                </a:r>
                <a14:m>
                  <m:oMath xmlns:m="http://schemas.openxmlformats.org/officeDocument/2006/math">
                    <m:r>
                      <a:rPr lang="en-US" sz="1600" b="0" i="1" smtClean="0">
                        <a:latin typeface="Cambria Math"/>
                        <a:cs typeface="Arial" pitchFamily="34" charset="0"/>
                      </a:rPr>
                      <m:t>𝐻</m:t>
                    </m:r>
                  </m:oMath>
                </a14:m>
                <a:r>
                  <a:rPr lang="en-US" sz="1600" dirty="0" smtClean="0">
                    <a:latin typeface="Arial" pitchFamily="34" charset="0"/>
                    <a:cs typeface="Arial" pitchFamily="34" charset="0"/>
                  </a:rPr>
                  <a:t>.  </a:t>
                </a:r>
                <a:endParaRPr lang="en-US" sz="1600" dirty="0">
                  <a:latin typeface="Arial" pitchFamily="34" charset="0"/>
                  <a:cs typeface="Arial" pitchFamily="34" charset="0"/>
                </a:endParaRPr>
              </a:p>
            </p:txBody>
          </p:sp>
        </mc:Choice>
        <mc:Fallback>
          <p:sp>
            <p:nvSpPr>
              <p:cNvPr id="11" name="TextBox 10"/>
              <p:cNvSpPr txBox="1">
                <a:spLocks noRot="1" noChangeAspect="1" noMove="1" noResize="1" noEditPoints="1" noAdjustHandles="1" noChangeArrowheads="1" noChangeShapeType="1" noTextEdit="1"/>
              </p:cNvSpPr>
              <p:nvPr/>
            </p:nvSpPr>
            <p:spPr>
              <a:xfrm>
                <a:off x="1593262" y="2852936"/>
                <a:ext cx="7399185" cy="584775"/>
              </a:xfrm>
              <a:prstGeom prst="rect">
                <a:avLst/>
              </a:prstGeom>
              <a:blipFill rotWithShape="1">
                <a:blip r:embed="rId2"/>
                <a:stretch>
                  <a:fillRect l="-412" t="-3125" b="-12500"/>
                </a:stretch>
              </a:blipFill>
            </p:spPr>
            <p:txBody>
              <a:bodyPr/>
              <a:lstStyle/>
              <a:p>
                <a:r>
                  <a:rPr lang="en-US">
                    <a:noFill/>
                  </a:rPr>
                  <a:t> </a:t>
                </a:r>
              </a:p>
            </p:txBody>
          </p:sp>
        </mc:Fallback>
      </mc:AlternateContent>
      <p:sp>
        <p:nvSpPr>
          <p:cNvPr id="12" name="TextBox 11"/>
          <p:cNvSpPr txBox="1"/>
          <p:nvPr/>
        </p:nvSpPr>
        <p:spPr>
          <a:xfrm>
            <a:off x="1265980" y="2348426"/>
            <a:ext cx="7207294" cy="338554"/>
          </a:xfrm>
          <a:prstGeom prst="rect">
            <a:avLst/>
          </a:prstGeom>
          <a:noFill/>
        </p:spPr>
        <p:txBody>
          <a:bodyPr wrap="none" rtlCol="0">
            <a:spAutoFit/>
          </a:bodyPr>
          <a:lstStyle/>
          <a:p>
            <a:r>
              <a:rPr lang="en-US" sz="1600" dirty="0" smtClean="0">
                <a:latin typeface="Arial" pitchFamily="34" charset="0"/>
                <a:cs typeface="Arial" pitchFamily="34" charset="0"/>
              </a:rPr>
              <a:t>Recall that one starts count with “0” and that arrays are denoted by (row, col).</a:t>
            </a:r>
            <a:endParaRPr lang="en-US" sz="1600" dirty="0">
              <a:latin typeface="Arial" pitchFamily="34" charset="0"/>
              <a:cs typeface="Arial" pitchFamily="34" charset="0"/>
            </a:endParaRPr>
          </a:p>
        </p:txBody>
      </p:sp>
      <p:sp>
        <p:nvSpPr>
          <p:cNvPr id="13" name="TextBox 12"/>
          <p:cNvSpPr txBox="1"/>
          <p:nvPr/>
        </p:nvSpPr>
        <p:spPr>
          <a:xfrm>
            <a:off x="1654038" y="3437711"/>
            <a:ext cx="7350053" cy="584775"/>
          </a:xfrm>
          <a:prstGeom prst="rect">
            <a:avLst/>
          </a:prstGeom>
          <a:noFill/>
        </p:spPr>
        <p:txBody>
          <a:bodyPr wrap="square" rtlCol="0">
            <a:spAutoFit/>
          </a:bodyPr>
          <a:lstStyle/>
          <a:p>
            <a:r>
              <a:rPr lang="en-US" sz="1600" dirty="0" smtClean="0">
                <a:latin typeface="Arial" pitchFamily="34" charset="0"/>
                <a:cs typeface="Arial" pitchFamily="34" charset="0"/>
              </a:rPr>
              <a:t>For small digital images, array data structures are fine.  But for larger ones, the row-column format data structure with a pointer makes computations quicker.  </a:t>
            </a:r>
            <a:endParaRPr lang="en-US" sz="1600" dirty="0">
              <a:latin typeface="Arial" pitchFamily="34" charset="0"/>
              <a:cs typeface="Arial" pitchFamily="34"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3162353681"/>
              </p:ext>
            </p:extLst>
          </p:nvPr>
        </p:nvGraphicFramePr>
        <p:xfrm>
          <a:off x="466387" y="4529197"/>
          <a:ext cx="4320000" cy="548640"/>
        </p:xfrm>
        <a:graphic>
          <a:graphicData uri="http://schemas.openxmlformats.org/drawingml/2006/table">
            <a:tbl>
              <a:tblPr firstRow="1" bandRow="1">
                <a:tableStyleId>{5940675A-B579-460E-94D1-54222C63F5DA}</a:tableStyleId>
              </a:tblPr>
              <a:tblGrid>
                <a:gridCol w="360000"/>
                <a:gridCol w="360000"/>
                <a:gridCol w="360000"/>
                <a:gridCol w="360000"/>
                <a:gridCol w="360000"/>
                <a:gridCol w="360000"/>
                <a:gridCol w="360000"/>
                <a:gridCol w="360000"/>
                <a:gridCol w="360000"/>
                <a:gridCol w="360000"/>
                <a:gridCol w="360000"/>
                <a:gridCol w="360000"/>
              </a:tblGrid>
              <a:tr h="180000">
                <a:tc>
                  <a:txBody>
                    <a:bodyPr/>
                    <a:lstStyle/>
                    <a:p>
                      <a:pPr algn="ctr"/>
                      <a:r>
                        <a:rPr lang="en-US" sz="1200" dirty="0" smtClean="0"/>
                        <a:t>0</a:t>
                      </a:r>
                      <a:endParaRPr lang="en-US" sz="1200" dirty="0"/>
                    </a:p>
                  </a:txBody>
                  <a:tcPr anchor="ctr">
                    <a:solidFill>
                      <a:schemeClr val="bg1">
                        <a:lumMod val="65000"/>
                      </a:schemeClr>
                    </a:solidFill>
                  </a:tcPr>
                </a:tc>
                <a:tc>
                  <a:txBody>
                    <a:bodyPr/>
                    <a:lstStyle/>
                    <a:p>
                      <a:pPr algn="ctr"/>
                      <a:r>
                        <a:rPr lang="en-US" sz="1200" dirty="0" smtClean="0"/>
                        <a:t>1</a:t>
                      </a:r>
                      <a:endParaRPr lang="en-US" sz="1200" dirty="0"/>
                    </a:p>
                  </a:txBody>
                  <a:tcPr anchor="ctr">
                    <a:solidFill>
                      <a:schemeClr val="bg1">
                        <a:lumMod val="65000"/>
                      </a:schemeClr>
                    </a:solidFill>
                  </a:tcPr>
                </a:tc>
                <a:tc>
                  <a:txBody>
                    <a:bodyPr/>
                    <a:lstStyle/>
                    <a:p>
                      <a:pPr algn="ctr"/>
                      <a:r>
                        <a:rPr lang="en-US" sz="1200" dirty="0" smtClean="0"/>
                        <a:t>2</a:t>
                      </a:r>
                      <a:endParaRPr lang="en-US" sz="1200" dirty="0"/>
                    </a:p>
                  </a:txBody>
                  <a:tcPr anchor="ctr">
                    <a:solidFill>
                      <a:schemeClr val="bg1">
                        <a:lumMod val="65000"/>
                      </a:schemeClr>
                    </a:solidFill>
                  </a:tcPr>
                </a:tc>
                <a:tc>
                  <a:txBody>
                    <a:bodyPr/>
                    <a:lstStyle/>
                    <a:p>
                      <a:pPr algn="ctr"/>
                      <a:r>
                        <a:rPr lang="en-US" sz="1200" dirty="0" smtClean="0"/>
                        <a:t>3</a:t>
                      </a:r>
                      <a:endParaRPr lang="en-US" sz="1200" dirty="0"/>
                    </a:p>
                  </a:txBody>
                  <a:tcPr anchor="ctr">
                    <a:solidFill>
                      <a:schemeClr val="bg1">
                        <a:lumMod val="65000"/>
                      </a:schemeClr>
                    </a:solidFill>
                  </a:tcPr>
                </a:tc>
                <a:tc>
                  <a:txBody>
                    <a:bodyPr/>
                    <a:lstStyle/>
                    <a:p>
                      <a:pPr algn="ctr"/>
                      <a:r>
                        <a:rPr lang="en-US" sz="1200" dirty="0" smtClean="0"/>
                        <a:t>4</a:t>
                      </a:r>
                      <a:endParaRPr lang="en-US" sz="1200" dirty="0"/>
                    </a:p>
                  </a:txBody>
                  <a:tcPr anchor="ctr">
                    <a:solidFill>
                      <a:schemeClr val="bg1">
                        <a:lumMod val="65000"/>
                      </a:schemeClr>
                    </a:solidFill>
                  </a:tcPr>
                </a:tc>
                <a:tc>
                  <a:txBody>
                    <a:bodyPr/>
                    <a:lstStyle/>
                    <a:p>
                      <a:pPr algn="ctr"/>
                      <a:r>
                        <a:rPr lang="en-US" sz="1200" dirty="0" smtClean="0"/>
                        <a:t>5</a:t>
                      </a:r>
                      <a:endParaRPr lang="en-US" sz="1200" dirty="0"/>
                    </a:p>
                  </a:txBody>
                  <a:tcPr anchor="ctr">
                    <a:solidFill>
                      <a:schemeClr val="bg1">
                        <a:lumMod val="65000"/>
                      </a:schemeClr>
                    </a:solidFill>
                  </a:tcPr>
                </a:tc>
                <a:tc>
                  <a:txBody>
                    <a:bodyPr/>
                    <a:lstStyle/>
                    <a:p>
                      <a:pPr algn="ctr"/>
                      <a:r>
                        <a:rPr lang="en-US" sz="1200" dirty="0" smtClean="0"/>
                        <a:t>6</a:t>
                      </a:r>
                      <a:endParaRPr lang="en-US" sz="1200" dirty="0"/>
                    </a:p>
                  </a:txBody>
                  <a:tcPr anchor="ctr">
                    <a:solidFill>
                      <a:schemeClr val="bg1">
                        <a:lumMod val="65000"/>
                      </a:schemeClr>
                    </a:solidFill>
                  </a:tcPr>
                </a:tc>
                <a:tc>
                  <a:txBody>
                    <a:bodyPr/>
                    <a:lstStyle/>
                    <a:p>
                      <a:pPr algn="ctr"/>
                      <a:r>
                        <a:rPr lang="en-US" sz="1200" dirty="0" smtClean="0"/>
                        <a:t>7</a:t>
                      </a:r>
                      <a:endParaRPr lang="en-US" sz="1200" dirty="0"/>
                    </a:p>
                  </a:txBody>
                  <a:tcPr anchor="ctr">
                    <a:solidFill>
                      <a:schemeClr val="bg1">
                        <a:lumMod val="65000"/>
                      </a:schemeClr>
                    </a:solidFill>
                  </a:tcPr>
                </a:tc>
                <a:tc>
                  <a:txBody>
                    <a:bodyPr/>
                    <a:lstStyle/>
                    <a:p>
                      <a:pPr algn="ctr"/>
                      <a:r>
                        <a:rPr lang="en-US" sz="1200" dirty="0" smtClean="0"/>
                        <a:t>8</a:t>
                      </a:r>
                      <a:endParaRPr lang="en-US" sz="1200" dirty="0"/>
                    </a:p>
                  </a:txBody>
                  <a:tcPr anchor="ctr">
                    <a:solidFill>
                      <a:schemeClr val="bg1">
                        <a:lumMod val="65000"/>
                      </a:schemeClr>
                    </a:solidFill>
                  </a:tcPr>
                </a:tc>
                <a:tc>
                  <a:txBody>
                    <a:bodyPr/>
                    <a:lstStyle/>
                    <a:p>
                      <a:pPr algn="ctr"/>
                      <a:r>
                        <a:rPr lang="en-US" sz="1200" dirty="0" smtClean="0"/>
                        <a:t>9</a:t>
                      </a:r>
                      <a:endParaRPr lang="en-US" sz="1200" dirty="0"/>
                    </a:p>
                  </a:txBody>
                  <a:tcPr anchor="ctr">
                    <a:solidFill>
                      <a:schemeClr val="bg1">
                        <a:lumMod val="65000"/>
                      </a:schemeClr>
                    </a:solidFill>
                  </a:tcPr>
                </a:tc>
                <a:tc>
                  <a:txBody>
                    <a:bodyPr/>
                    <a:lstStyle/>
                    <a:p>
                      <a:pPr algn="ctr"/>
                      <a:r>
                        <a:rPr lang="en-US" sz="1200" dirty="0" smtClean="0"/>
                        <a:t>10</a:t>
                      </a:r>
                      <a:endParaRPr lang="en-US" sz="1200" dirty="0"/>
                    </a:p>
                  </a:txBody>
                  <a:tcPr anchor="ctr">
                    <a:solidFill>
                      <a:schemeClr val="bg1">
                        <a:lumMod val="65000"/>
                      </a:schemeClr>
                    </a:solidFill>
                  </a:tcPr>
                </a:tc>
                <a:tc>
                  <a:txBody>
                    <a:bodyPr/>
                    <a:lstStyle/>
                    <a:p>
                      <a:pPr algn="ctr"/>
                      <a:r>
                        <a:rPr lang="en-US" sz="1200" dirty="0" smtClean="0"/>
                        <a:t>11</a:t>
                      </a:r>
                      <a:endParaRPr lang="en-US" sz="1200" dirty="0"/>
                    </a:p>
                  </a:txBody>
                  <a:tcPr anchor="ctr">
                    <a:solidFill>
                      <a:schemeClr val="bg1">
                        <a:lumMod val="65000"/>
                      </a:schemeClr>
                    </a:solidFill>
                  </a:tcPr>
                </a:tc>
              </a:tr>
              <a:tr h="180000">
                <a:tc>
                  <a:txBody>
                    <a:bodyPr/>
                    <a:lstStyle/>
                    <a:p>
                      <a:pPr algn="ctr"/>
                      <a:r>
                        <a:rPr lang="en-US" sz="1200" dirty="0" smtClean="0"/>
                        <a:t>A</a:t>
                      </a:r>
                      <a:endParaRPr lang="en-US" sz="1200" dirty="0"/>
                    </a:p>
                  </a:txBody>
                  <a:tcPr anchor="ctr"/>
                </a:tc>
                <a:tc>
                  <a:txBody>
                    <a:bodyPr/>
                    <a:lstStyle/>
                    <a:p>
                      <a:pPr algn="ctr"/>
                      <a:r>
                        <a:rPr lang="en-US" sz="1200" dirty="0" smtClean="0"/>
                        <a:t>B</a:t>
                      </a:r>
                      <a:endParaRPr lang="en-US" sz="1200" dirty="0"/>
                    </a:p>
                  </a:txBody>
                  <a:tcPr anchor="ctr"/>
                </a:tc>
                <a:tc>
                  <a:txBody>
                    <a:bodyPr/>
                    <a:lstStyle/>
                    <a:p>
                      <a:pPr algn="ctr"/>
                      <a:r>
                        <a:rPr lang="en-US" sz="1200" dirty="0" smtClean="0"/>
                        <a:t>C</a:t>
                      </a:r>
                      <a:endParaRPr lang="en-US" sz="1200" dirty="0"/>
                    </a:p>
                  </a:txBody>
                  <a:tcPr anchor="ctr"/>
                </a:tc>
                <a:tc>
                  <a:txBody>
                    <a:bodyPr/>
                    <a:lstStyle/>
                    <a:p>
                      <a:pPr algn="ctr"/>
                      <a:r>
                        <a:rPr lang="en-US" sz="1200" dirty="0" smtClean="0"/>
                        <a:t>D</a:t>
                      </a:r>
                      <a:endParaRPr lang="en-US" sz="1200" dirty="0"/>
                    </a:p>
                  </a:txBody>
                  <a:tcPr anchor="ctr"/>
                </a:tc>
                <a:tc>
                  <a:txBody>
                    <a:bodyPr/>
                    <a:lstStyle/>
                    <a:p>
                      <a:pPr algn="ctr"/>
                      <a:r>
                        <a:rPr lang="en-US" sz="1200" dirty="0" smtClean="0"/>
                        <a:t>E</a:t>
                      </a:r>
                      <a:endParaRPr lang="en-US" sz="1200" dirty="0"/>
                    </a:p>
                  </a:txBody>
                  <a:tcPr anchor="ctr"/>
                </a:tc>
                <a:tc>
                  <a:txBody>
                    <a:bodyPr/>
                    <a:lstStyle/>
                    <a:p>
                      <a:pPr algn="ctr"/>
                      <a:r>
                        <a:rPr lang="en-US" sz="1200" dirty="0" smtClean="0"/>
                        <a:t>F</a:t>
                      </a:r>
                      <a:endParaRPr lang="en-US" sz="1200" dirty="0"/>
                    </a:p>
                  </a:txBody>
                  <a:tcPr anchor="ctr"/>
                </a:tc>
                <a:tc>
                  <a:txBody>
                    <a:bodyPr/>
                    <a:lstStyle/>
                    <a:p>
                      <a:pPr algn="ctr"/>
                      <a:r>
                        <a:rPr lang="en-US" sz="1200" dirty="0" smtClean="0"/>
                        <a:t>G</a:t>
                      </a:r>
                      <a:endParaRPr lang="en-US" sz="1200" dirty="0"/>
                    </a:p>
                  </a:txBody>
                  <a:tcPr anchor="ctr"/>
                </a:tc>
                <a:tc>
                  <a:txBody>
                    <a:bodyPr/>
                    <a:lstStyle/>
                    <a:p>
                      <a:pPr algn="ctr"/>
                      <a:r>
                        <a:rPr lang="en-US" sz="1200" dirty="0" smtClean="0"/>
                        <a:t>H</a:t>
                      </a:r>
                      <a:endParaRPr lang="en-US" sz="1200" dirty="0"/>
                    </a:p>
                  </a:txBody>
                  <a:tcPr anchor="ctr">
                    <a:solidFill>
                      <a:srgbClr val="FFFF00"/>
                    </a:solidFill>
                  </a:tcPr>
                </a:tc>
                <a:tc>
                  <a:txBody>
                    <a:bodyPr/>
                    <a:lstStyle/>
                    <a:p>
                      <a:pPr algn="ctr"/>
                      <a:r>
                        <a:rPr lang="en-US" sz="1200" dirty="0" smtClean="0"/>
                        <a:t>I</a:t>
                      </a:r>
                      <a:endParaRPr lang="en-US" sz="1200" dirty="0"/>
                    </a:p>
                  </a:txBody>
                  <a:tcPr anchor="ctr"/>
                </a:tc>
                <a:tc>
                  <a:txBody>
                    <a:bodyPr/>
                    <a:lstStyle/>
                    <a:p>
                      <a:pPr algn="ctr"/>
                      <a:r>
                        <a:rPr lang="en-US" sz="1200" dirty="0" smtClean="0"/>
                        <a:t>J</a:t>
                      </a:r>
                      <a:endParaRPr lang="en-US" sz="1200" dirty="0"/>
                    </a:p>
                  </a:txBody>
                  <a:tcPr anchor="ctr"/>
                </a:tc>
                <a:tc>
                  <a:txBody>
                    <a:bodyPr/>
                    <a:lstStyle/>
                    <a:p>
                      <a:pPr algn="ctr"/>
                      <a:r>
                        <a:rPr lang="en-US" sz="1200" dirty="0" smtClean="0"/>
                        <a:t>K</a:t>
                      </a:r>
                      <a:endParaRPr lang="en-US" sz="1200" dirty="0"/>
                    </a:p>
                  </a:txBody>
                  <a:tcPr anchor="ctr"/>
                </a:tc>
                <a:tc>
                  <a:txBody>
                    <a:bodyPr/>
                    <a:lstStyle/>
                    <a:p>
                      <a:pPr algn="ctr"/>
                      <a:r>
                        <a:rPr lang="en-US" sz="1200" dirty="0" smtClean="0"/>
                        <a:t>L</a:t>
                      </a:r>
                      <a:endParaRPr lang="en-US" sz="1200" dirty="0"/>
                    </a:p>
                  </a:txBody>
                  <a:tcPr anchor="ctr"/>
                </a:tc>
              </a:tr>
            </a:tbl>
          </a:graphicData>
        </a:graphic>
      </p:graphicFrame>
      <p:sp>
        <p:nvSpPr>
          <p:cNvPr id="15" name="TextBox 14"/>
          <p:cNvSpPr txBox="1"/>
          <p:nvPr/>
        </p:nvSpPr>
        <p:spPr>
          <a:xfrm>
            <a:off x="4862553" y="4252722"/>
            <a:ext cx="3159839" cy="276999"/>
          </a:xfrm>
          <a:prstGeom prst="rect">
            <a:avLst/>
          </a:prstGeom>
          <a:noFill/>
        </p:spPr>
        <p:txBody>
          <a:bodyPr wrap="none" rtlCol="0">
            <a:spAutoFit/>
          </a:bodyPr>
          <a:lstStyle/>
          <a:p>
            <a:r>
              <a:rPr lang="en-US" sz="1200" dirty="0" smtClean="0">
                <a:latin typeface="Courier New" pitchFamily="49" charset="0"/>
                <a:cs typeface="Courier New" pitchFamily="49" charset="0"/>
              </a:rPr>
              <a:t>*(Img.Data + (R * Img.Cols) + C)</a:t>
            </a:r>
            <a:endParaRPr lang="en-US" sz="1200" dirty="0">
              <a:latin typeface="Courier New" pitchFamily="49" charset="0"/>
              <a:cs typeface="Courier New" pitchFamily="49" charset="0"/>
            </a:endParaRPr>
          </a:p>
        </p:txBody>
      </p:sp>
      <p:sp>
        <p:nvSpPr>
          <p:cNvPr id="16" name="TextBox 15"/>
          <p:cNvSpPr txBox="1"/>
          <p:nvPr/>
        </p:nvSpPr>
        <p:spPr>
          <a:xfrm>
            <a:off x="4922388" y="4529721"/>
            <a:ext cx="3728906" cy="830997"/>
          </a:xfrm>
          <a:prstGeom prst="rect">
            <a:avLst/>
          </a:prstGeom>
          <a:noFill/>
        </p:spPr>
        <p:txBody>
          <a:bodyPr wrap="none" rtlCol="0">
            <a:spAutoFit/>
          </a:bodyPr>
          <a:lstStyle/>
          <a:p>
            <a:r>
              <a:rPr lang="en-US" sz="1200" dirty="0" smtClean="0">
                <a:latin typeface="Courier New" pitchFamily="49" charset="0"/>
                <a:cs typeface="Courier New" pitchFamily="49" charset="0"/>
              </a:rPr>
              <a:t>Img.Data:</a:t>
            </a:r>
            <a:r>
              <a:rPr lang="en-US" sz="1200" dirty="0" smtClean="0">
                <a:latin typeface="Arial" pitchFamily="34" charset="0"/>
                <a:cs typeface="Arial" pitchFamily="34" charset="0"/>
              </a:rPr>
              <a:t> pixel values (e.g. A thru L)</a:t>
            </a:r>
          </a:p>
          <a:p>
            <a:r>
              <a:rPr lang="en-US" sz="1200" dirty="0" smtClean="0">
                <a:latin typeface="Courier New" pitchFamily="49" charset="0"/>
                <a:cs typeface="Courier New" pitchFamily="49" charset="0"/>
              </a:rPr>
              <a:t>R</a:t>
            </a:r>
            <a:r>
              <a:rPr lang="en-US" sz="1200" dirty="0" smtClean="0">
                <a:latin typeface="Arial" pitchFamily="34" charset="0"/>
                <a:cs typeface="Arial" pitchFamily="34" charset="0"/>
              </a:rPr>
              <a:t>: pixel’s row (e.g. 1)</a:t>
            </a:r>
          </a:p>
          <a:p>
            <a:r>
              <a:rPr lang="en-US" sz="1200" dirty="0" smtClean="0">
                <a:latin typeface="Courier New" pitchFamily="49" charset="0"/>
                <a:cs typeface="Courier New" pitchFamily="49" charset="0"/>
              </a:rPr>
              <a:t>C</a:t>
            </a:r>
            <a:r>
              <a:rPr lang="en-US" sz="1200" dirty="0" smtClean="0">
                <a:latin typeface="Arial" pitchFamily="34" charset="0"/>
                <a:cs typeface="Arial" pitchFamily="34" charset="0"/>
              </a:rPr>
              <a:t>: pixel’s column (e.g. 3)</a:t>
            </a:r>
          </a:p>
          <a:p>
            <a:r>
              <a:rPr lang="en-US" sz="1200" dirty="0" smtClean="0">
                <a:latin typeface="Courier New" pitchFamily="49" charset="0"/>
                <a:cs typeface="Courier New" pitchFamily="49" charset="0"/>
              </a:rPr>
              <a:t>Img.Cols</a:t>
            </a:r>
            <a:r>
              <a:rPr lang="en-US" sz="1200" dirty="0" smtClean="0">
                <a:latin typeface="Arial" pitchFamily="34" charset="0"/>
                <a:cs typeface="Arial" pitchFamily="34" charset="0"/>
              </a:rPr>
              <a:t>: number of columns in the image (e.g. 4)</a:t>
            </a:r>
            <a:endParaRPr lang="en-US" sz="1200" dirty="0">
              <a:latin typeface="Arial" pitchFamily="34" charset="0"/>
              <a:cs typeface="Arial" pitchFamily="34" charset="0"/>
            </a:endParaRPr>
          </a:p>
        </p:txBody>
      </p:sp>
      <p:sp>
        <p:nvSpPr>
          <p:cNvPr id="18" name="Rectangle 17"/>
          <p:cNvSpPr/>
          <p:nvPr/>
        </p:nvSpPr>
        <p:spPr>
          <a:xfrm>
            <a:off x="4351194" y="5692025"/>
            <a:ext cx="4182555" cy="276999"/>
          </a:xfrm>
          <a:prstGeom prst="rect">
            <a:avLst/>
          </a:prstGeom>
        </p:spPr>
        <p:txBody>
          <a:bodyPr wrap="none">
            <a:spAutoFit/>
          </a:bodyPr>
          <a:lstStyle/>
          <a:p>
            <a:r>
              <a:rPr lang="en-US" sz="1200" dirty="0" smtClean="0">
                <a:latin typeface="Courier New" pitchFamily="49" charset="0"/>
                <a:cs typeface="Courier New" pitchFamily="49" charset="0"/>
              </a:rPr>
              <a:t>*(Img.Data + (1 * 4) + 3) = *(Img.Data + 7)</a:t>
            </a:r>
            <a:endParaRPr lang="en-US" sz="1200" dirty="0">
              <a:latin typeface="Courier New" pitchFamily="49" charset="0"/>
              <a:cs typeface="Courier New" pitchFamily="49" charset="0"/>
            </a:endParaRPr>
          </a:p>
        </p:txBody>
      </p:sp>
      <p:sp>
        <p:nvSpPr>
          <p:cNvPr id="19" name="Rectangle 18"/>
          <p:cNvSpPr/>
          <p:nvPr/>
        </p:nvSpPr>
        <p:spPr>
          <a:xfrm>
            <a:off x="238135" y="4149080"/>
            <a:ext cx="8754312" cy="12961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20" name="TextBox 19"/>
              <p:cNvSpPr txBox="1"/>
              <p:nvPr/>
            </p:nvSpPr>
            <p:spPr>
              <a:xfrm>
                <a:off x="238135" y="5661248"/>
                <a:ext cx="4081887" cy="338554"/>
              </a:xfrm>
              <a:prstGeom prst="rect">
                <a:avLst/>
              </a:prstGeom>
              <a:noFill/>
            </p:spPr>
            <p:txBody>
              <a:bodyPr wrap="none" rtlCol="0">
                <a:spAutoFit/>
              </a:bodyPr>
              <a:lstStyle/>
              <a:p>
                <a:r>
                  <a:rPr lang="en-US" sz="1600" dirty="0" smtClean="0">
                    <a:latin typeface="Arial" pitchFamily="34" charset="0"/>
                    <a:cs typeface="Arial" pitchFamily="34" charset="0"/>
                  </a:rPr>
                  <a:t>In this example, we see </a:t>
                </a:r>
                <a14:m>
                  <m:oMath xmlns:m="http://schemas.openxmlformats.org/officeDocument/2006/math">
                    <m:r>
                      <a:rPr lang="en-US" sz="1600" b="0" i="1" smtClean="0">
                        <a:latin typeface="Cambria Math"/>
                        <a:cs typeface="Arial" pitchFamily="34" charset="0"/>
                      </a:rPr>
                      <m:t>𝐼𝑚𝑔</m:t>
                    </m:r>
                    <m:r>
                      <a:rPr lang="en-US" sz="1600" b="0" i="1" smtClean="0">
                        <a:latin typeface="Cambria Math"/>
                        <a:cs typeface="Arial" pitchFamily="34" charset="0"/>
                      </a:rPr>
                      <m:t>(1,3)</m:t>
                    </m:r>
                  </m:oMath>
                </a14:m>
                <a:r>
                  <a:rPr lang="en-US" sz="1600" dirty="0" smtClean="0">
                    <a:latin typeface="Arial" pitchFamily="34" charset="0"/>
                    <a:cs typeface="Arial" pitchFamily="34" charset="0"/>
                  </a:rPr>
                  <a:t> would be</a:t>
                </a:r>
                <a:endParaRPr lang="en-US" sz="1600" dirty="0">
                  <a:latin typeface="Arial" pitchFamily="34" charset="0"/>
                  <a:cs typeface="Arial" pitchFamily="34" charset="0"/>
                </a:endParaRPr>
              </a:p>
            </p:txBody>
          </p:sp>
        </mc:Choice>
        <mc:Fallback>
          <p:sp>
            <p:nvSpPr>
              <p:cNvPr id="20" name="TextBox 19"/>
              <p:cNvSpPr txBox="1">
                <a:spLocks noRot="1" noChangeAspect="1" noMove="1" noResize="1" noEditPoints="1" noAdjustHandles="1" noChangeArrowheads="1" noChangeShapeType="1" noTextEdit="1"/>
              </p:cNvSpPr>
              <p:nvPr/>
            </p:nvSpPr>
            <p:spPr>
              <a:xfrm>
                <a:off x="238135" y="5661248"/>
                <a:ext cx="4081887" cy="338554"/>
              </a:xfrm>
              <a:prstGeom prst="rect">
                <a:avLst/>
              </a:prstGeom>
              <a:blipFill rotWithShape="1">
                <a:blip r:embed="rId3"/>
                <a:stretch>
                  <a:fillRect l="-746" t="-5455" b="-23636"/>
                </a:stretch>
              </a:blipFill>
            </p:spPr>
            <p:txBody>
              <a:bodyPr/>
              <a:lstStyle/>
              <a:p>
                <a:r>
                  <a:rPr lang="en-US">
                    <a:noFill/>
                  </a:rPr>
                  <a:t> </a:t>
                </a:r>
              </a:p>
            </p:txBody>
          </p:sp>
        </mc:Fallback>
      </mc:AlternateContent>
      <p:sp>
        <p:nvSpPr>
          <p:cNvPr id="21" name="TextBox 20"/>
          <p:cNvSpPr txBox="1"/>
          <p:nvPr/>
        </p:nvSpPr>
        <p:spPr>
          <a:xfrm>
            <a:off x="193638" y="5969024"/>
            <a:ext cx="7149586" cy="338554"/>
          </a:xfrm>
          <a:prstGeom prst="rect">
            <a:avLst/>
          </a:prstGeom>
          <a:noFill/>
        </p:spPr>
        <p:txBody>
          <a:bodyPr wrap="none" rtlCol="0">
            <a:spAutoFit/>
          </a:bodyPr>
          <a:lstStyle/>
          <a:p>
            <a:r>
              <a:rPr lang="en-US" sz="1600" dirty="0" smtClean="0">
                <a:latin typeface="Arial" pitchFamily="34" charset="0"/>
                <a:cs typeface="Arial" pitchFamily="34" charset="0"/>
              </a:rPr>
              <a:t>Since the pointer points to the start of the row-column vector, the value is “H”</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val="776791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6611779"/>
            <a:ext cx="3392275" cy="246221"/>
          </a:xfrm>
          <a:prstGeom prst="rect">
            <a:avLst/>
          </a:prstGeom>
          <a:noFill/>
        </p:spPr>
        <p:txBody>
          <a:bodyPr wrap="none" rtlCol="0">
            <a:spAutoFit/>
          </a:bodyPr>
          <a:lstStyle/>
          <a:p>
            <a:r>
              <a:rPr lang="en-US" sz="1000" dirty="0" smtClean="0">
                <a:latin typeface="Arial" pitchFamily="34" charset="0"/>
                <a:cs typeface="Arial" pitchFamily="34" charset="0"/>
              </a:rPr>
              <a:t>lecture-imageProcessing-rowColumVector-030420a.pptx</a:t>
            </a:r>
            <a:endParaRPr lang="en-US" sz="1000" dirty="0">
              <a:latin typeface="Arial" pitchFamily="34" charset="0"/>
              <a:cs typeface="Arial" pitchFamily="34" charset="0"/>
            </a:endParaRPr>
          </a:p>
        </p:txBody>
      </p:sp>
      <p:sp>
        <p:nvSpPr>
          <p:cNvPr id="5" name="TextBox 4"/>
          <p:cNvSpPr txBox="1"/>
          <p:nvPr/>
        </p:nvSpPr>
        <p:spPr>
          <a:xfrm>
            <a:off x="7470144" y="6611779"/>
            <a:ext cx="1673856" cy="246221"/>
          </a:xfrm>
          <a:prstGeom prst="rect">
            <a:avLst/>
          </a:prstGeom>
          <a:noFill/>
        </p:spPr>
        <p:txBody>
          <a:bodyPr wrap="none" rtlCol="0">
            <a:spAutoFit/>
          </a:bodyPr>
          <a:lstStyle/>
          <a:p>
            <a:r>
              <a:rPr lang="en-US" sz="1000" dirty="0" smtClean="0">
                <a:latin typeface="Arial" pitchFamily="34" charset="0"/>
                <a:cs typeface="Arial" pitchFamily="34" charset="0"/>
              </a:rPr>
              <a:t>© Copyright Paul Oh 2020</a:t>
            </a:r>
            <a:endParaRPr lang="en-US" sz="1000" dirty="0">
              <a:latin typeface="Arial" pitchFamily="34" charset="0"/>
              <a:cs typeface="Arial" pitchFamily="34" charset="0"/>
            </a:endParaRPr>
          </a:p>
        </p:txBody>
      </p:sp>
      <p:sp>
        <p:nvSpPr>
          <p:cNvPr id="2" name="TextBox 1"/>
          <p:cNvSpPr txBox="1"/>
          <p:nvPr/>
        </p:nvSpPr>
        <p:spPr>
          <a:xfrm>
            <a:off x="299068" y="249140"/>
            <a:ext cx="7723589" cy="338554"/>
          </a:xfrm>
          <a:prstGeom prst="rect">
            <a:avLst/>
          </a:prstGeom>
          <a:noFill/>
        </p:spPr>
        <p:txBody>
          <a:bodyPr wrap="none" rtlCol="0">
            <a:spAutoFit/>
          </a:bodyPr>
          <a:lstStyle/>
          <a:p>
            <a:r>
              <a:rPr lang="en-US" sz="1600" dirty="0" smtClean="0">
                <a:latin typeface="Arial" pitchFamily="34" charset="0"/>
                <a:cs typeface="Arial" pitchFamily="34" charset="0"/>
              </a:rPr>
              <a:t>Often in image processing, one sees the row-column format in a nested </a:t>
            </a:r>
            <a:r>
              <a:rPr lang="en-US" sz="1600" dirty="0" smtClean="0">
                <a:latin typeface="Courier New" pitchFamily="49" charset="0"/>
                <a:cs typeface="Courier New" pitchFamily="49" charset="0"/>
              </a:rPr>
              <a:t>for-loop</a:t>
            </a:r>
            <a:endParaRPr lang="en-US" sz="1600" dirty="0">
              <a:latin typeface="Courier New" pitchFamily="49" charset="0"/>
              <a:cs typeface="Courier New" pitchFamily="49" charset="0"/>
            </a:endParaRPr>
          </a:p>
        </p:txBody>
      </p:sp>
      <p:sp>
        <p:nvSpPr>
          <p:cNvPr id="3" name="TextBox 2"/>
          <p:cNvSpPr txBox="1"/>
          <p:nvPr/>
        </p:nvSpPr>
        <p:spPr>
          <a:xfrm>
            <a:off x="392336" y="764704"/>
            <a:ext cx="4570482" cy="3631763"/>
          </a:xfrm>
          <a:prstGeom prst="rect">
            <a:avLst/>
          </a:prstGeom>
          <a:noFill/>
          <a:ln>
            <a:solidFill>
              <a:schemeClr val="tx1"/>
            </a:solidFill>
          </a:ln>
        </p:spPr>
        <p:txBody>
          <a:bodyPr wrap="none" rtlCol="0">
            <a:spAutoFit/>
          </a:bodyPr>
          <a:lstStyle/>
          <a:p>
            <a:r>
              <a:rPr lang="en-US" sz="1000" dirty="0" smtClean="0">
                <a:latin typeface="Courier New" pitchFamily="49" charset="0"/>
                <a:cs typeface="Courier New" pitchFamily="49" charset="0"/>
              </a:rPr>
              <a:t>void Img_threshold(</a:t>
            </a:r>
            <a:r>
              <a:rPr lang="en-US" sz="1000" dirty="0" smtClean="0">
                <a:solidFill>
                  <a:srgbClr val="FF0000"/>
                </a:solidFill>
                <a:latin typeface="Courier New" pitchFamily="49" charset="0"/>
                <a:cs typeface="Courier New" pitchFamily="49" charset="0"/>
              </a:rPr>
              <a:t>struct Image *In</a:t>
            </a:r>
            <a:r>
              <a:rPr lang="en-US" sz="1000" dirty="0" smtClean="0">
                <a:latin typeface="Courier New" pitchFamily="49" charset="0"/>
                <a:cs typeface="Courier New" pitchFamily="49" charset="0"/>
              </a:rPr>
              <a:t>, struct Image *Out) {</a:t>
            </a:r>
          </a:p>
          <a:p>
            <a:endParaRPr lang="en-US" sz="1000" dirty="0" smtClean="0">
              <a:latin typeface="Courier New" pitchFamily="49" charset="0"/>
              <a:cs typeface="Courier New" pitchFamily="49" charset="0"/>
            </a:endParaRPr>
          </a:p>
          <a:p>
            <a:r>
              <a:rPr lang="en-US" sz="1000" dirty="0" smtClean="0">
                <a:latin typeface="Courier New" pitchFamily="49" charset="0"/>
                <a:cs typeface="Courier New" pitchFamily="49" charset="0"/>
              </a:rPr>
              <a:t> long i, j;</a:t>
            </a:r>
          </a:p>
          <a:p>
            <a:r>
              <a:rPr lang="en-US" sz="1000" dirty="0" smtClean="0">
                <a:latin typeface="Courier New" pitchFamily="49" charset="0"/>
                <a:cs typeface="Courier New" pitchFamily="49" charset="0"/>
              </a:rPr>
              <a:t> int val, thresholdValue;</a:t>
            </a:r>
          </a:p>
          <a:p>
            <a:r>
              <a:rPr lang="en-US" sz="1000" dirty="0" smtClean="0">
                <a:latin typeface="Courier New" pitchFamily="49" charset="0"/>
                <a:cs typeface="Courier New" pitchFamily="49" charset="0"/>
              </a:rPr>
              <a:t> unsigned char *tmp;</a:t>
            </a:r>
          </a:p>
          <a:p>
            <a:endParaRPr lang="en-US" sz="1000" dirty="0" smtClean="0">
              <a:latin typeface="Courier New" pitchFamily="49" charset="0"/>
              <a:cs typeface="Courier New" pitchFamily="49" charset="0"/>
            </a:endParaRPr>
          </a:p>
          <a:p>
            <a:r>
              <a:rPr lang="en-US" sz="1000" dirty="0" smtClean="0">
                <a:latin typeface="Courier New" pitchFamily="49" charset="0"/>
                <a:cs typeface="Courier New" pitchFamily="49" charset="0"/>
              </a:rPr>
              <a:t> thresholdValue = 50;</a:t>
            </a:r>
          </a:p>
          <a:p>
            <a:endParaRPr lang="en-US" sz="1000" dirty="0" smtClean="0">
              <a:latin typeface="Courier New" pitchFamily="49" charset="0"/>
              <a:cs typeface="Courier New" pitchFamily="49" charset="0"/>
            </a:endParaRPr>
          </a:p>
          <a:p>
            <a:r>
              <a:rPr lang="en-US" sz="1000" dirty="0" smtClean="0">
                <a:latin typeface="Courier New" pitchFamily="49" charset="0"/>
                <a:cs typeface="Courier New" pitchFamily="49" charset="0"/>
              </a:rPr>
              <a:t> for(i=0; i&lt;In-&gt;Rows; ++i) {</a:t>
            </a:r>
          </a:p>
          <a:p>
            <a:r>
              <a:rPr lang="en-US" sz="1000" dirty="0" smtClean="0">
                <a:latin typeface="Courier New" pitchFamily="49" charset="0"/>
                <a:cs typeface="Courier New" pitchFamily="49" charset="0"/>
              </a:rPr>
              <a:t>    for(j=0; j&lt;In-&gt;Cols; ++j) {</a:t>
            </a:r>
          </a:p>
          <a:p>
            <a:r>
              <a:rPr lang="en-US" sz="1000" dirty="0" smtClean="0">
                <a:latin typeface="Courier New" pitchFamily="49" charset="0"/>
                <a:cs typeface="Courier New" pitchFamily="49" charset="0"/>
              </a:rPr>
              <a:t>        </a:t>
            </a:r>
            <a:r>
              <a:rPr lang="en-US" sz="1000" dirty="0" smtClean="0">
                <a:solidFill>
                  <a:srgbClr val="FF0000"/>
                </a:solidFill>
                <a:latin typeface="Courier New" pitchFamily="49" charset="0"/>
                <a:cs typeface="Courier New" pitchFamily="49" charset="0"/>
              </a:rPr>
              <a:t>val = *(In-&gt;Data + i*In-&gt;Rows + j);</a:t>
            </a:r>
          </a:p>
          <a:p>
            <a:r>
              <a:rPr lang="en-US" sz="1000" dirty="0" smtClean="0">
                <a:latin typeface="Courier New" pitchFamily="49" charset="0"/>
                <a:cs typeface="Courier New" pitchFamily="49" charset="0"/>
              </a:rPr>
              <a:t>        if(val &lt; thresholdValue) {</a:t>
            </a:r>
          </a:p>
          <a:p>
            <a:r>
              <a:rPr lang="en-US" sz="1000" dirty="0" smtClean="0">
                <a:latin typeface="Courier New" pitchFamily="49" charset="0"/>
                <a:cs typeface="Courier New" pitchFamily="49" charset="0"/>
              </a:rPr>
              <a:t>            val = 0;</a:t>
            </a:r>
          </a:p>
          <a:p>
            <a:r>
              <a:rPr lang="en-US" sz="1000" dirty="0" smtClean="0">
                <a:latin typeface="Courier New" pitchFamily="49" charset="0"/>
                <a:cs typeface="Courier New" pitchFamily="49" charset="0"/>
              </a:rPr>
              <a:t>        }</a:t>
            </a:r>
          </a:p>
          <a:p>
            <a:r>
              <a:rPr lang="en-US" sz="1000" dirty="0" smtClean="0">
                <a:latin typeface="Courier New" pitchFamily="49" charset="0"/>
                <a:cs typeface="Courier New" pitchFamily="49" charset="0"/>
              </a:rPr>
              <a:t>        else {</a:t>
            </a:r>
          </a:p>
          <a:p>
            <a:r>
              <a:rPr lang="en-US" sz="1000" dirty="0" smtClean="0">
                <a:latin typeface="Courier New" pitchFamily="49" charset="0"/>
                <a:cs typeface="Courier New" pitchFamily="49" charset="0"/>
              </a:rPr>
              <a:t>            val = 255;</a:t>
            </a:r>
          </a:p>
          <a:p>
            <a:r>
              <a:rPr lang="en-US" sz="1000" dirty="0" smtClean="0">
                <a:latin typeface="Courier New" pitchFamily="49" charset="0"/>
                <a:cs typeface="Courier New" pitchFamily="49" charset="0"/>
              </a:rPr>
              <a:t>        }</a:t>
            </a:r>
          </a:p>
          <a:p>
            <a:r>
              <a:rPr lang="en-US" sz="1000" dirty="0" smtClean="0">
                <a:latin typeface="Courier New" pitchFamily="49" charset="0"/>
                <a:cs typeface="Courier New" pitchFamily="49" charset="0"/>
              </a:rPr>
              <a:t>        tmp = Out-&gt;Data + i*Out-&gt;Rows + j;</a:t>
            </a:r>
          </a:p>
          <a:p>
            <a:r>
              <a:rPr lang="en-US" sz="1000" dirty="0" smtClean="0">
                <a:latin typeface="Courier New" pitchFamily="49" charset="0"/>
                <a:cs typeface="Courier New" pitchFamily="49" charset="0"/>
              </a:rPr>
              <a:t>        *tmp = (unsigned char)val;</a:t>
            </a:r>
          </a:p>
          <a:p>
            <a:r>
              <a:rPr lang="en-US" sz="1000" dirty="0" smtClean="0">
                <a:latin typeface="Courier New" pitchFamily="49" charset="0"/>
                <a:cs typeface="Courier New" pitchFamily="49" charset="0"/>
              </a:rPr>
              <a:t>    };</a:t>
            </a:r>
          </a:p>
          <a:p>
            <a:r>
              <a:rPr lang="en-US" sz="1000" dirty="0" smtClean="0">
                <a:latin typeface="Courier New" pitchFamily="49" charset="0"/>
                <a:cs typeface="Courier New" pitchFamily="49" charset="0"/>
              </a:rPr>
              <a:t> };</a:t>
            </a:r>
          </a:p>
          <a:p>
            <a:r>
              <a:rPr lang="en-US" sz="1000" dirty="0" smtClean="0">
                <a:latin typeface="Courier New" pitchFamily="49" charset="0"/>
                <a:cs typeface="Courier New" pitchFamily="49" charset="0"/>
              </a:rPr>
              <a:t>} // end Img_threshold</a:t>
            </a:r>
          </a:p>
          <a:p>
            <a:endParaRPr lang="en-US" sz="1000" dirty="0"/>
          </a:p>
        </p:txBody>
      </p:sp>
      <p:sp>
        <p:nvSpPr>
          <p:cNvPr id="17" name="TextBox 16"/>
          <p:cNvSpPr txBox="1"/>
          <p:nvPr/>
        </p:nvSpPr>
        <p:spPr>
          <a:xfrm>
            <a:off x="5148064" y="764704"/>
            <a:ext cx="3600400" cy="1569660"/>
          </a:xfrm>
          <a:prstGeom prst="rect">
            <a:avLst/>
          </a:prstGeom>
          <a:noFill/>
        </p:spPr>
        <p:txBody>
          <a:bodyPr wrap="square" rtlCol="0">
            <a:spAutoFit/>
          </a:bodyPr>
          <a:lstStyle/>
          <a:p>
            <a:r>
              <a:rPr lang="en-US" sz="1600" dirty="0" smtClean="0">
                <a:latin typeface="Arial" pitchFamily="34" charset="0"/>
                <a:cs typeface="Arial" pitchFamily="34" charset="0"/>
              </a:rPr>
              <a:t>In this sample code, the image’s pixel value is stored in a variable called </a:t>
            </a:r>
            <a:r>
              <a:rPr lang="en-US" sz="1600" dirty="0" smtClean="0">
                <a:latin typeface="Courier New" pitchFamily="49" charset="0"/>
                <a:cs typeface="Courier New" pitchFamily="49" charset="0"/>
              </a:rPr>
              <a:t>val</a:t>
            </a:r>
            <a:r>
              <a:rPr lang="en-US" sz="1600" dirty="0" smtClean="0">
                <a:latin typeface="Arial" pitchFamily="34" charset="0"/>
                <a:cs typeface="Arial" pitchFamily="34" charset="0"/>
              </a:rPr>
              <a:t>.  One sees the value is compared to a threshold value.  This function generated a thresholded image.</a:t>
            </a:r>
            <a:endParaRPr lang="en-US" sz="1600" dirty="0">
              <a:latin typeface="Arial" pitchFamily="34" charset="0"/>
              <a:cs typeface="Arial" pitchFamily="34" charset="0"/>
            </a:endParaRPr>
          </a:p>
        </p:txBody>
      </p:sp>
      <p:sp>
        <p:nvSpPr>
          <p:cNvPr id="22" name="TextBox 21"/>
          <p:cNvSpPr txBox="1"/>
          <p:nvPr/>
        </p:nvSpPr>
        <p:spPr>
          <a:xfrm>
            <a:off x="5148064" y="4454772"/>
            <a:ext cx="3600400" cy="1815882"/>
          </a:xfrm>
          <a:prstGeom prst="rect">
            <a:avLst/>
          </a:prstGeom>
          <a:noFill/>
        </p:spPr>
        <p:txBody>
          <a:bodyPr wrap="square" rtlCol="0">
            <a:spAutoFit/>
          </a:bodyPr>
          <a:lstStyle/>
          <a:p>
            <a:r>
              <a:rPr lang="en-US" sz="1600" dirty="0" smtClean="0">
                <a:latin typeface="Arial" pitchFamily="34" charset="0"/>
                <a:cs typeface="Arial" pitchFamily="34" charset="0"/>
              </a:rPr>
              <a:t>One also sees that a (pointer to a) struct variable is used.  This is also common in image processing.  The structure often contains information about the image like the number of rows, columns, and the pixel data itself</a:t>
            </a:r>
            <a:endParaRPr lang="en-US" sz="1600" dirty="0">
              <a:latin typeface="Arial" pitchFamily="34" charset="0"/>
              <a:cs typeface="Arial" pitchFamily="34" charset="0"/>
            </a:endParaRPr>
          </a:p>
        </p:txBody>
      </p:sp>
      <p:sp>
        <p:nvSpPr>
          <p:cNvPr id="23" name="TextBox 22"/>
          <p:cNvSpPr txBox="1"/>
          <p:nvPr/>
        </p:nvSpPr>
        <p:spPr>
          <a:xfrm>
            <a:off x="392336" y="4679538"/>
            <a:ext cx="4570482" cy="1138773"/>
          </a:xfrm>
          <a:prstGeom prst="rect">
            <a:avLst/>
          </a:prstGeom>
          <a:noFill/>
          <a:ln>
            <a:solidFill>
              <a:schemeClr val="tx1"/>
            </a:solidFill>
          </a:ln>
        </p:spPr>
        <p:txBody>
          <a:bodyPr wrap="square" rtlCol="0">
            <a:spAutoFit/>
          </a:bodyPr>
          <a:lstStyle/>
          <a:p>
            <a:r>
              <a:rPr lang="en-US" sz="1000" dirty="0" smtClean="0">
                <a:solidFill>
                  <a:srgbClr val="FF0000"/>
                </a:solidFill>
                <a:latin typeface="Courier New" pitchFamily="49" charset="0"/>
                <a:cs typeface="Courier New" pitchFamily="49" charset="0"/>
              </a:rPr>
              <a:t>struct Image </a:t>
            </a:r>
            <a:r>
              <a:rPr lang="en-US" sz="1000" dirty="0" smtClean="0">
                <a:latin typeface="Courier New" pitchFamily="49" charset="0"/>
                <a:cs typeface="Courier New" pitchFamily="49" charset="0"/>
              </a:rPr>
              <a:t>{</a:t>
            </a:r>
          </a:p>
          <a:p>
            <a:r>
              <a:rPr lang="en-US" sz="1000" dirty="0" smtClean="0">
                <a:latin typeface="Courier New" pitchFamily="49" charset="0"/>
                <a:cs typeface="Courier New" pitchFamily="49" charset="0"/>
              </a:rPr>
              <a:t>    int Rows;             // image's number of rows</a:t>
            </a:r>
          </a:p>
          <a:p>
            <a:r>
              <a:rPr lang="en-US" sz="1000" dirty="0" smtClean="0">
                <a:latin typeface="Courier New" pitchFamily="49" charset="0"/>
                <a:cs typeface="Courier New" pitchFamily="49" charset="0"/>
              </a:rPr>
              <a:t>    int Cols;             // image's number of columns</a:t>
            </a:r>
          </a:p>
          <a:p>
            <a:r>
              <a:rPr lang="en-US" sz="1000" dirty="0" smtClean="0">
                <a:latin typeface="Courier New" pitchFamily="49" charset="0"/>
                <a:cs typeface="Courier New" pitchFamily="49" charset="0"/>
              </a:rPr>
              <a:t>    unsigned char *Data;  // pointer to image data</a:t>
            </a:r>
          </a:p>
          <a:p>
            <a:r>
              <a:rPr lang="en-US" sz="1000" dirty="0" smtClean="0">
                <a:latin typeface="Courier New" pitchFamily="49" charset="0"/>
                <a:cs typeface="Courier New" pitchFamily="49" charset="0"/>
              </a:rPr>
              <a:t>}; // end of struct Image</a:t>
            </a:r>
          </a:p>
          <a:p>
            <a:endParaRPr lang="en-US" dirty="0"/>
          </a:p>
        </p:txBody>
      </p:sp>
    </p:spTree>
    <p:extLst>
      <p:ext uri="{BB962C8B-B14F-4D97-AF65-F5344CB8AC3E}">
        <p14:creationId xmlns:p14="http://schemas.microsoft.com/office/powerpoint/2010/main" val="2072284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6611779"/>
            <a:ext cx="3392275" cy="246221"/>
          </a:xfrm>
          <a:prstGeom prst="rect">
            <a:avLst/>
          </a:prstGeom>
          <a:noFill/>
        </p:spPr>
        <p:txBody>
          <a:bodyPr wrap="none" rtlCol="0">
            <a:spAutoFit/>
          </a:bodyPr>
          <a:lstStyle/>
          <a:p>
            <a:r>
              <a:rPr lang="en-US" sz="1000" dirty="0" smtClean="0">
                <a:latin typeface="Arial" pitchFamily="34" charset="0"/>
                <a:cs typeface="Arial" pitchFamily="34" charset="0"/>
              </a:rPr>
              <a:t>lecture-imageProcessing-rowColumVector-030420a.pptx</a:t>
            </a:r>
            <a:endParaRPr lang="en-US" sz="1000" dirty="0">
              <a:latin typeface="Arial" pitchFamily="34" charset="0"/>
              <a:cs typeface="Arial" pitchFamily="34" charset="0"/>
            </a:endParaRPr>
          </a:p>
        </p:txBody>
      </p:sp>
      <p:sp>
        <p:nvSpPr>
          <p:cNvPr id="5" name="TextBox 4"/>
          <p:cNvSpPr txBox="1"/>
          <p:nvPr/>
        </p:nvSpPr>
        <p:spPr>
          <a:xfrm>
            <a:off x="7470144" y="6611779"/>
            <a:ext cx="1673856" cy="246221"/>
          </a:xfrm>
          <a:prstGeom prst="rect">
            <a:avLst/>
          </a:prstGeom>
          <a:noFill/>
        </p:spPr>
        <p:txBody>
          <a:bodyPr wrap="none" rtlCol="0">
            <a:spAutoFit/>
          </a:bodyPr>
          <a:lstStyle/>
          <a:p>
            <a:r>
              <a:rPr lang="en-US" sz="1000" dirty="0" smtClean="0">
                <a:latin typeface="Arial" pitchFamily="34" charset="0"/>
                <a:cs typeface="Arial" pitchFamily="34" charset="0"/>
              </a:rPr>
              <a:t>© Copyright Paul Oh 2020</a:t>
            </a:r>
            <a:endParaRPr lang="en-US" sz="1000" dirty="0">
              <a:latin typeface="Arial" pitchFamily="34" charset="0"/>
              <a:cs typeface="Arial" pitchFamily="34" charset="0"/>
            </a:endParaRPr>
          </a:p>
        </p:txBody>
      </p:sp>
      <p:sp>
        <p:nvSpPr>
          <p:cNvPr id="2" name="TextBox 1"/>
          <p:cNvSpPr txBox="1"/>
          <p:nvPr/>
        </p:nvSpPr>
        <p:spPr>
          <a:xfrm>
            <a:off x="323528" y="404664"/>
            <a:ext cx="8424936" cy="830997"/>
          </a:xfrm>
          <a:prstGeom prst="rect">
            <a:avLst/>
          </a:prstGeom>
          <a:noFill/>
        </p:spPr>
        <p:txBody>
          <a:bodyPr wrap="square" rtlCol="0">
            <a:spAutoFit/>
          </a:bodyPr>
          <a:lstStyle/>
          <a:p>
            <a:r>
              <a:rPr lang="en-US" sz="1600" dirty="0" smtClean="0">
                <a:latin typeface="Arial" pitchFamily="34" charset="0"/>
                <a:cs typeface="Arial" pitchFamily="34" charset="0"/>
              </a:rPr>
              <a:t>Digital image files come in many versions e.g. RAW, BMP, PGM, JPG, and GIF.  The former three are uncompressed and hence are large file sizes.  The latter two are compressed to save memory space.  </a:t>
            </a:r>
            <a:endParaRPr lang="en-US" sz="1600" dirty="0">
              <a:latin typeface="Arial" pitchFamily="34" charset="0"/>
              <a:cs typeface="Arial" pitchFamily="34" charset="0"/>
            </a:endParaRPr>
          </a:p>
        </p:txBody>
      </p:sp>
      <p:sp>
        <p:nvSpPr>
          <p:cNvPr id="6" name="TextBox 5"/>
          <p:cNvSpPr txBox="1"/>
          <p:nvPr/>
        </p:nvSpPr>
        <p:spPr>
          <a:xfrm>
            <a:off x="323528" y="1340768"/>
            <a:ext cx="8424936" cy="830997"/>
          </a:xfrm>
          <a:prstGeom prst="rect">
            <a:avLst/>
          </a:prstGeom>
          <a:noFill/>
        </p:spPr>
        <p:txBody>
          <a:bodyPr wrap="square" rtlCol="0">
            <a:spAutoFit/>
          </a:bodyPr>
          <a:lstStyle/>
          <a:p>
            <a:r>
              <a:rPr lang="en-US" sz="1600" dirty="0" smtClean="0">
                <a:latin typeface="Arial" pitchFamily="34" charset="0"/>
                <a:cs typeface="Arial" pitchFamily="34" charset="0"/>
              </a:rPr>
              <a:t>RAW files are the “purest” ones and popular with photographers; the light and color characteristics falling onto the image sensor are unaltered.  The photographer can then customize the image and the relative values of adjacent pixels as they see fit.  </a:t>
            </a:r>
            <a:endParaRPr lang="en-US" sz="1600" dirty="0">
              <a:latin typeface="Arial" pitchFamily="34" charset="0"/>
              <a:cs typeface="Arial" pitchFamily="34" charset="0"/>
            </a:endParaRPr>
          </a:p>
        </p:txBody>
      </p:sp>
      <p:sp>
        <p:nvSpPr>
          <p:cNvPr id="7" name="TextBox 6"/>
          <p:cNvSpPr txBox="1"/>
          <p:nvPr/>
        </p:nvSpPr>
        <p:spPr>
          <a:xfrm>
            <a:off x="323528" y="2276872"/>
            <a:ext cx="8424936" cy="584775"/>
          </a:xfrm>
          <a:prstGeom prst="rect">
            <a:avLst/>
          </a:prstGeom>
          <a:noFill/>
        </p:spPr>
        <p:txBody>
          <a:bodyPr wrap="square" rtlCol="0">
            <a:spAutoFit/>
          </a:bodyPr>
          <a:lstStyle/>
          <a:p>
            <a:r>
              <a:rPr lang="en-US" sz="1600" dirty="0" smtClean="0">
                <a:latin typeface="Arial" pitchFamily="34" charset="0"/>
                <a:cs typeface="Arial" pitchFamily="34" charset="0"/>
              </a:rPr>
              <a:t>For grey-scale RAW images, each pixel is one byte (value of 0 to 255).  Thus a 256x256 greyscale image is 65536 bytes.</a:t>
            </a:r>
            <a:endParaRPr lang="en-US" sz="1600" dirty="0">
              <a:latin typeface="Arial" pitchFamily="34" charset="0"/>
              <a:cs typeface="Arial" pitchFamily="34" charset="0"/>
            </a:endParaRPr>
          </a:p>
        </p:txBody>
      </p:sp>
      <p:sp>
        <p:nvSpPr>
          <p:cNvPr id="8" name="TextBox 7"/>
          <p:cNvSpPr txBox="1"/>
          <p:nvPr/>
        </p:nvSpPr>
        <p:spPr>
          <a:xfrm>
            <a:off x="323528" y="2996952"/>
            <a:ext cx="8424936" cy="584775"/>
          </a:xfrm>
          <a:prstGeom prst="rect">
            <a:avLst/>
          </a:prstGeom>
          <a:noFill/>
        </p:spPr>
        <p:txBody>
          <a:bodyPr wrap="square" rtlCol="0">
            <a:spAutoFit/>
          </a:bodyPr>
          <a:lstStyle/>
          <a:p>
            <a:r>
              <a:rPr lang="en-US" sz="1600" dirty="0" smtClean="0">
                <a:latin typeface="Arial" pitchFamily="34" charset="0"/>
                <a:cs typeface="Arial" pitchFamily="34" charset="0"/>
              </a:rPr>
              <a:t>For color RAW images, each pixel is represented by 3 bytes (RGB: red, green and blue).  Thus a 256x256 greyscale image is 65536*3 = 196608 bytes.</a:t>
            </a:r>
            <a:endParaRPr lang="en-US" sz="1600" dirty="0">
              <a:latin typeface="Arial" pitchFamily="34" charset="0"/>
              <a:cs typeface="Arial" pitchFamily="34" charset="0"/>
            </a:endParaRPr>
          </a:p>
        </p:txBody>
      </p:sp>
    </p:spTree>
    <p:extLst>
      <p:ext uri="{BB962C8B-B14F-4D97-AF65-F5344CB8AC3E}">
        <p14:creationId xmlns:p14="http://schemas.microsoft.com/office/powerpoint/2010/main" val="1771707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720</Words>
  <Application>Microsoft Office PowerPoint</Application>
  <PresentationFormat>On-screen Show (4:3)</PresentationFormat>
  <Paragraphs>98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University of Nevada Las Vegas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Oh</dc:creator>
  <cp:lastModifiedBy>Paul Oh</cp:lastModifiedBy>
  <cp:revision>7</cp:revision>
  <dcterms:created xsi:type="dcterms:W3CDTF">2020-03-04T17:47:59Z</dcterms:created>
  <dcterms:modified xsi:type="dcterms:W3CDTF">2020-03-04T18:51:12Z</dcterms:modified>
</cp:coreProperties>
</file>