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0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A89B-F718-4AA9-BDB1-9B17235FAE1E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B26A7-0988-4877-ADA9-BB010ACC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859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A89B-F718-4AA9-BDB1-9B17235FAE1E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B26A7-0988-4877-ADA9-BB010ACC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951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A89B-F718-4AA9-BDB1-9B17235FAE1E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B26A7-0988-4877-ADA9-BB010ACC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24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A89B-F718-4AA9-BDB1-9B17235FAE1E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B26A7-0988-4877-ADA9-BB010ACC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14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A89B-F718-4AA9-BDB1-9B17235FAE1E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B26A7-0988-4877-ADA9-BB010ACC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152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A89B-F718-4AA9-BDB1-9B17235FAE1E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B26A7-0988-4877-ADA9-BB010ACC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434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A89B-F718-4AA9-BDB1-9B17235FAE1E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B26A7-0988-4877-ADA9-BB010ACC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7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A89B-F718-4AA9-BDB1-9B17235FAE1E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B26A7-0988-4877-ADA9-BB010ACC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38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A89B-F718-4AA9-BDB1-9B17235FAE1E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B26A7-0988-4877-ADA9-BB010ACC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287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A89B-F718-4AA9-BDB1-9B17235FAE1E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B26A7-0988-4877-ADA9-BB010ACC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67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9A89B-F718-4AA9-BDB1-9B17235FAE1E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B26A7-0988-4877-ADA9-BB010ACC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0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9A89B-F718-4AA9-BDB1-9B17235FAE1E}" type="datetimeFigureOut">
              <a:rPr lang="en-US" smtClean="0"/>
              <a:t>4/2/2020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B26A7-0988-4877-ADA9-BB010ACC9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621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0.png"/><Relationship Id="rId7" Type="http://schemas.openxmlformats.org/officeDocument/2006/relationships/image" Target="../media/image49.png"/><Relationship Id="rId2" Type="http://schemas.openxmlformats.org/officeDocument/2006/relationships/image" Target="../media/image4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60.png"/><Relationship Id="rId7" Type="http://schemas.openxmlformats.org/officeDocument/2006/relationships/image" Target="../media/image27.png"/><Relationship Id="rId12" Type="http://schemas.openxmlformats.org/officeDocument/2006/relationships/image" Target="../media/image66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11" Type="http://schemas.openxmlformats.org/officeDocument/2006/relationships/image" Target="../media/image65.png"/><Relationship Id="rId5" Type="http://schemas.openxmlformats.org/officeDocument/2006/relationships/image" Target="../media/image1.png"/><Relationship Id="rId10" Type="http://schemas.openxmlformats.org/officeDocument/2006/relationships/image" Target="../media/image64.png"/><Relationship Id="rId4" Type="http://schemas.openxmlformats.org/officeDocument/2006/relationships/image" Target="../media/image61.png"/><Relationship Id="rId9" Type="http://schemas.openxmlformats.org/officeDocument/2006/relationships/image" Target="../media/image6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0.png"/><Relationship Id="rId4" Type="http://schemas.openxmlformats.org/officeDocument/2006/relationships/image" Target="../media/image6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14400" y="0"/>
            <a:ext cx="76962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00B0F0"/>
                </a:solidFill>
              </a:rPr>
              <a:t>Jacobians</a:t>
            </a:r>
            <a:endParaRPr lang="en-US" sz="2800" b="1" dirty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563562"/>
            <a:ext cx="6100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Definition: map differential changes from one space to another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95404" y="2155427"/>
                <a:ext cx="79248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Consider general tool transformation matrix for an n-link manipulator with joint variables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 smtClean="0">
                        <a:latin typeface="Cambria Math"/>
                        <a:ea typeface="Cambria Math"/>
                      </a:rPr>
                      <m:t>⋯</m:t>
                    </m:r>
                    <m:sSub>
                      <m:sSub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404" y="2155427"/>
                <a:ext cx="7924800" cy="646331"/>
              </a:xfrm>
              <a:prstGeom prst="rect">
                <a:avLst/>
              </a:prstGeom>
              <a:blipFill rotWithShape="1">
                <a:blip r:embed="rId2"/>
                <a:stretch>
                  <a:fillRect l="-615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98787" y="2999374"/>
                <a:ext cx="2770567" cy="6189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p>
                      </m:sSubSup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/>
                            </a:rPr>
                            <m:t>𝒒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Sup>
                                  <m:sSubSup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𝑅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bSup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𝒒</m:t>
                                    </m:r>
                                  </m:e>
                                </m:d>
                              </m:e>
                              <m:e>
                                <m:sSubSup>
                                  <m:sSubSup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𝑜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bSup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𝒒</m:t>
                                    </m:r>
                                  </m:e>
                                </m:d>
                              </m:e>
                            </m:mr>
                            <m:mr>
                              <m:e>
                                <m:r>
                                  <a:rPr lang="en-US" b="1" i="1" smtClean="0">
                                    <a:latin typeface="Cambria Math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87" y="2999374"/>
                <a:ext cx="2770567" cy="61895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109113" y="962201"/>
                <a:ext cx="5306774" cy="11364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eqArr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4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9113" y="962201"/>
                <a:ext cx="5306774" cy="11364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28600" y="1337601"/>
            <a:ext cx="1688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Recall for 2-link: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444089" y="2708685"/>
                <a:ext cx="3759684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where</a:t>
                </a:r>
              </a:p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𝒒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</a:rPr>
                              <m:t>, 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⋯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dirty="0" smtClean="0"/>
                  <a:t> : joint variable vector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p>
                    </m:sSubSup>
                  </m:oMath>
                </a14:m>
                <a:r>
                  <a:rPr lang="en-US" dirty="0" smtClean="0"/>
                  <a:t>: end-effector position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p>
                    </m:sSubSup>
                  </m:oMath>
                </a14:m>
                <a:r>
                  <a:rPr lang="en-US" dirty="0" smtClean="0"/>
                  <a:t>: end-effector orientation</a:t>
                </a:r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4089" y="2708685"/>
                <a:ext cx="3759684" cy="1200329"/>
              </a:xfrm>
              <a:prstGeom prst="rect">
                <a:avLst/>
              </a:prstGeom>
              <a:blipFill rotWithShape="1">
                <a:blip r:embed="rId5"/>
                <a:stretch>
                  <a:fillRect l="-1459" t="-2538" r="-648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28257" y="4017441"/>
            <a:ext cx="8474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Objective: </a:t>
            </a:r>
            <a:r>
              <a:rPr lang="en-US" dirty="0" smtClean="0"/>
              <a:t>Relate linear and angular velocities of end-effector to vector of joint velocities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95404" y="4474641"/>
            <a:ext cx="2146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Define the following: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281230" y="4887907"/>
                <a:ext cx="1976247" cy="4187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p>
                          </m:sSubSup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p>
                          </m:sSubSup>
                        </m:e>
                      </m:acc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bSup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1230" y="4887907"/>
                <a:ext cx="1976247" cy="41870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722514" y="4917680"/>
                <a:ext cx="40043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End-effector’s angular velocity vector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𝜔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p>
                    </m:sSub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2514" y="4917680"/>
                <a:ext cx="4004366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1370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757932" y="5345107"/>
                <a:ext cx="1022844" cy="4187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𝑜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p>
                          </m:sSubSup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7932" y="5345107"/>
                <a:ext cx="1022844" cy="41870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4722514" y="5345107"/>
            <a:ext cx="3499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End-effector’s linear velocity vector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38500" y="6015449"/>
            <a:ext cx="751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Want: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241716" y="5882324"/>
                <a:ext cx="1327286" cy="7087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Sup>
                                  <m:sSubSup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sSubSup>
                                  <m:sSubSup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𝜔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bSup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𝐽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p>
                      </m:sSubSup>
                      <m:acc>
                        <m:accPr>
                          <m:chr m:val="̇"/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/>
                            </a:rPr>
                            <m:t>𝒒</m:t>
                          </m:r>
                        </m:e>
                      </m:acc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1716" y="5882324"/>
                <a:ext cx="1327286" cy="70872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2749633" y="6052018"/>
            <a:ext cx="832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944669" y="5935159"/>
                <a:ext cx="1167051" cy="6030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𝐽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𝐽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𝑣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𝐽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𝜔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669" y="5935159"/>
                <a:ext cx="1167051" cy="60305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5346018" y="6064493"/>
            <a:ext cx="3421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 called the </a:t>
            </a:r>
            <a:r>
              <a:rPr lang="en-US" b="1" dirty="0" smtClean="0">
                <a:solidFill>
                  <a:srgbClr val="0070C0"/>
                </a:solidFill>
              </a:rPr>
              <a:t>Manipulator Jacobian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2020</a:t>
            </a: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7182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72534"/>
            <a:ext cx="4550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Angular Velocity: </a:t>
            </a:r>
            <a:r>
              <a:rPr lang="en-US" dirty="0" smtClean="0"/>
              <a:t>Can be shown that generally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48181" y="762000"/>
                <a:ext cx="26877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𝐽</m:t>
                          </m:r>
                        </m:e>
                        <m:sub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𝜌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𝜌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8181" y="762000"/>
                <a:ext cx="2687787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04799" y="1398757"/>
            <a:ext cx="1371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 have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24735" y="1260258"/>
                <a:ext cx="258013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=1</m:t>
                    </m:r>
                  </m:oMath>
                </a14:m>
                <a:r>
                  <a:rPr lang="en-US" dirty="0" smtClean="0"/>
                  <a:t> if joint is revolute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dirty="0" smtClean="0"/>
                  <a:t> if joint is prismatic</a:t>
                </a:r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4735" y="1260258"/>
                <a:ext cx="2580130" cy="646331"/>
              </a:xfrm>
              <a:prstGeom prst="rect">
                <a:avLst/>
              </a:prstGeom>
              <a:blipFill rotWithShape="1">
                <a:blip r:embed="rId3"/>
                <a:stretch>
                  <a:fillRect t="-4717" r="-1651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272561" y="2072054"/>
            <a:ext cx="3552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Linear Velocity:</a:t>
            </a:r>
            <a:r>
              <a:rPr lang="en-US" dirty="0" smtClean="0"/>
              <a:t> Just take derivatives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087427" y="2524145"/>
                <a:ext cx="1727268" cy="8953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sSubSup>
                            <m:sSub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𝑜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chr m:val="∑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𝜕</m:t>
                                  </m:r>
                                  <m:sSubSup>
                                    <m:sSub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𝑜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𝑛</m:t>
                                      </m:r>
                                    </m:sub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sup>
                                  </m:sSubSup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den>
                              </m:f>
                              <m:acc>
                                <m:accPr>
                                  <m:chr m:val="̇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nary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7427" y="2524145"/>
                <a:ext cx="1727268" cy="8953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799" y="3581400"/>
                <a:ext cx="32821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Column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 smtClean="0"/>
                  <a:t>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𝐽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dirty="0" smtClean="0"/>
                  <a:t> would be given by</a:t>
                </a:r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" y="3581400"/>
                <a:ext cx="3282181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1487" t="-8333" r="-743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048849" y="4097621"/>
                <a:ext cx="1148135" cy="694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𝐽</m:t>
                          </m:r>
                        </m:e>
                        <m:sub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𝜕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𝑜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p>
                          </m:sSubSup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8849" y="4097621"/>
                <a:ext cx="1148135" cy="69499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3725014" y="4256721"/>
            <a:ext cx="779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648200" y="4256721"/>
                <a:ext cx="20588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𝐽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𝐽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sub>
                                </m:sSub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𝐽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256721"/>
                <a:ext cx="2058897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2020</a:t>
            </a: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88775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96334"/>
            <a:ext cx="5955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Sanity Check: </a:t>
            </a:r>
            <a:r>
              <a:rPr lang="en-US" dirty="0" smtClean="0"/>
              <a:t>Calculate Jacobian for 2-link planar manipulator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7908" y="762000"/>
                <a:ext cx="1167051" cy="6030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𝐽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𝐽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𝑣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𝐽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𝜔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908" y="762000"/>
                <a:ext cx="1167051" cy="60305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524000" y="878859"/>
            <a:ext cx="1667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Hence, we have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206466" y="640043"/>
                <a:ext cx="3492559" cy="8469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𝐽</m:t>
                          </m:r>
                        </m:e>
                        <m:sub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𝜌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𝜌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6466" y="640043"/>
                <a:ext cx="3492559" cy="84696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781908" y="1469560"/>
                <a:ext cx="3661195" cy="7087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𝐽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𝐽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sub>
                                </m:sSub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𝐽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/>
                                      </a:rPr>
                                      <m:t>𝜕</m:t>
                                    </m:r>
                                    <m:sSubSup>
                                      <m:sSubSup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𝑜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  <m:sup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0</m:t>
                                        </m:r>
                                      </m:sup>
                                    </m:sSubSup>
                                  </m:num>
                                  <m:den>
                                    <m:r>
                                      <a:rPr lang="en-US" i="1">
                                        <a:latin typeface="Cambria Math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en-US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𝑞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/>
                                      </a:rPr>
                                      <m:t>𝜕</m:t>
                                    </m:r>
                                    <m:sSubSup>
                                      <m:sSubSup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𝑜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  <m:sup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0</m:t>
                                        </m:r>
                                      </m:sup>
                                    </m:sSubSup>
                                  </m:num>
                                  <m:den>
                                    <m:r>
                                      <a:rPr lang="en-US" i="1">
                                        <a:latin typeface="Cambria Math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𝑞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1908" y="1469560"/>
                <a:ext cx="3661195" cy="7087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28600" y="1671727"/>
            <a:ext cx="1423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also have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239718" y="3171437"/>
            <a:ext cx="3372787" cy="1590675"/>
            <a:chOff x="3004038" y="1828800"/>
            <a:chExt cx="3372787" cy="1590675"/>
          </a:xfrm>
        </p:grpSpPr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4038" y="1828800"/>
              <a:ext cx="3009900" cy="159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5651050" y="1905000"/>
                  <a:ext cx="725775" cy="3045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2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  <m:r>
                              <a:rPr lang="en-US" sz="1200" b="0" i="1" smtClean="0">
                                <a:latin typeface="Cambria Math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12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51050" y="1905000"/>
                  <a:ext cx="725775" cy="304507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4114799" y="2485637"/>
                  <a:ext cx="336567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14799" y="2485637"/>
                  <a:ext cx="336567" cy="276999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5257800" y="1927022"/>
                  <a:ext cx="34015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57800" y="1927022"/>
                  <a:ext cx="340158" cy="276999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309743" y="4762112"/>
                <a:ext cx="2095830" cy="869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𝑜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9743" y="4762112"/>
                <a:ext cx="2095830" cy="86953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601387" y="3438972"/>
                <a:ext cx="5306774" cy="11364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eqArr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4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1387" y="3438972"/>
                <a:ext cx="5306774" cy="11364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239718" y="2590800"/>
            <a:ext cx="3761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Recall our Tool Transformation Matrix: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04800" y="5029200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Hence: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2004951" y="5683935"/>
                <a:ext cx="2403030" cy="869533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𝜕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𝑜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sup>
                          </m:sSubSup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4951" y="5683935"/>
                <a:ext cx="2403030" cy="869533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380079" y="5651155"/>
                <a:ext cx="1749389" cy="847476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𝜕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𝑜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sup>
                          </m:sSubSup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0079" y="5651155"/>
                <a:ext cx="1749389" cy="847476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420484" y="5934035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Thus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407981" y="5934035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and</a:t>
            </a:r>
            <a:endParaRPr lang="en-US" dirty="0"/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2020</a:t>
            </a: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96013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514600" y="457200"/>
            <a:ext cx="3793731" cy="1657633"/>
            <a:chOff x="2514600" y="457200"/>
            <a:chExt cx="3793731" cy="1657633"/>
          </a:xfrm>
          <a:solidFill>
            <a:srgbClr val="FFFF00"/>
          </a:solidFill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2514600" y="457200"/>
                  <a:ext cx="3793731" cy="1657633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𝐽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sup>
                        </m:sSubSup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𝐽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𝑣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𝐽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𝜔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𝑙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m:rPr>
                                      <m:brk m:alnAt="7"/>
                                    </m:rPr>
                                    <a:rPr lang="en-US" i="1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12</m:t>
                                      </m:r>
                                    </m:sub>
                                  </m:sSub>
                                </m:e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i="1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12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12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12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e>
                              </m:mr>
                            </m:m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14600" y="457200"/>
                  <a:ext cx="3793731" cy="1657633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" name="Straight Connector 5"/>
            <p:cNvCxnSpPr/>
            <p:nvPr/>
          </p:nvCxnSpPr>
          <p:spPr>
            <a:xfrm>
              <a:off x="3200400" y="1286016"/>
              <a:ext cx="228600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962400" y="1300078"/>
              <a:ext cx="2133600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011745" y="2566247"/>
                <a:ext cx="1327286" cy="7087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Sup>
                                  <m:sSubSup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sSubSup>
                                  <m:sSubSup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𝜔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bSup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𝐽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p>
                      </m:sSubSup>
                      <m:acc>
                        <m:accPr>
                          <m:chr m:val="̇"/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/>
                            </a:rPr>
                            <m:t>𝒒</m:t>
                          </m:r>
                        </m:e>
                      </m:acc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1745" y="2566247"/>
                <a:ext cx="1327286" cy="7087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14623" y="2566247"/>
                <a:ext cx="4114800" cy="383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</m:e>
                      </m:d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12</m:t>
                          </m:r>
                        </m:sub>
                      </m:sSub>
                      <m:acc>
                        <m:accPr>
                          <m:chr m:val="̇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4623" y="2566247"/>
                <a:ext cx="4114800" cy="383246"/>
              </a:xfrm>
              <a:prstGeom prst="rect">
                <a:avLst/>
              </a:prstGeom>
              <a:blipFill rotWithShape="1">
                <a:blip r:embed="rId4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88400" y="2996533"/>
                <a:ext cx="3414845" cy="383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</m:e>
                      </m:d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12</m:t>
                          </m:r>
                        </m:sub>
                      </m:sSub>
                      <m:acc>
                        <m:accPr>
                          <m:chr m:val="̇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8400" y="2996533"/>
                <a:ext cx="3414845" cy="383246"/>
              </a:xfrm>
              <a:prstGeom prst="rect">
                <a:avLst/>
              </a:prstGeom>
              <a:blipFill rotWithShape="1">
                <a:blip r:embed="rId5"/>
                <a:stretch>
                  <a:fillRect b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1061823" y="2672972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Since: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723281" y="2764827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then</a:t>
            </a:r>
            <a:endParaRPr lang="en-US" dirty="0"/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2020</a:t>
            </a: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61909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1040</Words>
  <Application>Microsoft Office PowerPoint</Application>
  <PresentationFormat>On-screen Show (4:3)</PresentationFormat>
  <Paragraphs>59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1</cp:revision>
  <dcterms:created xsi:type="dcterms:W3CDTF">2020-01-16T18:54:10Z</dcterms:created>
  <dcterms:modified xsi:type="dcterms:W3CDTF">2020-04-02T18:35:29Z</dcterms:modified>
</cp:coreProperties>
</file>