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70" r:id="rId4"/>
    <p:sldId id="27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7" d="100"/>
          <a:sy n="87" d="100"/>
        </p:scale>
        <p:origin x="-72" y="-22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388848-8E2B-4185-B030-62AA1A14F1C1}"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2932977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388848-8E2B-4185-B030-62AA1A14F1C1}"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23724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388848-8E2B-4185-B030-62AA1A14F1C1}"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3356831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388848-8E2B-4185-B030-62AA1A14F1C1}"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4242015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388848-8E2B-4185-B030-62AA1A14F1C1}"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3999284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388848-8E2B-4185-B030-62AA1A14F1C1}" type="datetimeFigureOut">
              <a:rPr lang="en-US" smtClean="0"/>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162035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388848-8E2B-4185-B030-62AA1A14F1C1}" type="datetimeFigureOut">
              <a:rPr lang="en-US" smtClean="0"/>
              <a:t>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958800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388848-8E2B-4185-B030-62AA1A14F1C1}" type="datetimeFigureOut">
              <a:rPr lang="en-US" smtClean="0"/>
              <a:t>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326962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88848-8E2B-4185-B030-62AA1A14F1C1}" type="datetimeFigureOut">
              <a:rPr lang="en-US" smtClean="0"/>
              <a:t>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214776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88848-8E2B-4185-B030-62AA1A14F1C1}" type="datetimeFigureOut">
              <a:rPr lang="en-US" smtClean="0"/>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3409517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88848-8E2B-4185-B030-62AA1A14F1C1}" type="datetimeFigureOut">
              <a:rPr lang="en-US" smtClean="0"/>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ACC2AA-C8A6-435E-BFD1-1467B3D6F74D}" type="slidenum">
              <a:rPr lang="en-US" smtClean="0"/>
              <a:t>‹#›</a:t>
            </a:fld>
            <a:endParaRPr lang="en-US"/>
          </a:p>
        </p:txBody>
      </p:sp>
    </p:spTree>
    <p:extLst>
      <p:ext uri="{BB962C8B-B14F-4D97-AF65-F5344CB8AC3E}">
        <p14:creationId xmlns:p14="http://schemas.microsoft.com/office/powerpoint/2010/main" val="363348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88848-8E2B-4185-B030-62AA1A14F1C1}" type="datetimeFigureOut">
              <a:rPr lang="en-US" smtClean="0"/>
              <a:t>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ACC2AA-C8A6-435E-BFD1-1467B3D6F74D}" type="slidenum">
              <a:rPr lang="en-US" smtClean="0"/>
              <a:t>‹#›</a:t>
            </a:fld>
            <a:endParaRPr lang="en-US"/>
          </a:p>
        </p:txBody>
      </p:sp>
    </p:spTree>
    <p:extLst>
      <p:ext uri="{BB962C8B-B14F-4D97-AF65-F5344CB8AC3E}">
        <p14:creationId xmlns:p14="http://schemas.microsoft.com/office/powerpoint/2010/main" val="3724417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2.png"/><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9.png"/><Relationship Id="rId7" Type="http://schemas.openxmlformats.org/officeDocument/2006/relationships/image" Target="../media/image1.emf"/><Relationship Id="rId12"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image" Target="../media/image6.png"/><Relationship Id="rId1" Type="http://schemas.openxmlformats.org/officeDocument/2006/relationships/vmlDrawing" Target="../drawings/vmlDrawing1.vml"/><Relationship Id="rId6" Type="http://schemas.openxmlformats.org/officeDocument/2006/relationships/oleObject" Target="../embeddings/Microsoft_Excel_97-2003_Worksheet1.xls"/><Relationship Id="rId11" Type="http://schemas.openxmlformats.org/officeDocument/2006/relationships/oleObject" Target="../embeddings/Microsoft_Excel_97-2003_Worksheet2.xls"/><Relationship Id="rId5" Type="http://schemas.openxmlformats.org/officeDocument/2006/relationships/oleObject" Target="../embeddings/oleObject1.bin"/><Relationship Id="rId15" Type="http://schemas.openxmlformats.org/officeDocument/2006/relationships/image" Target="../media/image15.png"/><Relationship Id="rId10" Type="http://schemas.openxmlformats.org/officeDocument/2006/relationships/oleObject" Target="../embeddings/oleObject2.bin"/><Relationship Id="rId4" Type="http://schemas.openxmlformats.org/officeDocument/2006/relationships/image" Target="../media/image10.png"/><Relationship Id="rId9" Type="http://schemas.openxmlformats.org/officeDocument/2006/relationships/image" Target="../media/image12.png"/><Relationship Id="rId14" Type="http://schemas.openxmlformats.org/officeDocument/2006/relationships/image" Target="../media/image14.png"/></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8"/>
          <p:cNvGrpSpPr>
            <a:grpSpLocks/>
          </p:cNvGrpSpPr>
          <p:nvPr/>
        </p:nvGrpSpPr>
        <p:grpSpPr bwMode="auto">
          <a:xfrm>
            <a:off x="838200" y="1981200"/>
            <a:ext cx="7391400" cy="1930069"/>
            <a:chOff x="624" y="1344"/>
            <a:chExt cx="4656" cy="864"/>
          </a:xfrm>
        </p:grpSpPr>
        <p:sp>
          <p:nvSpPr>
            <p:cNvPr id="2052" name="Rectangle 7"/>
            <p:cNvSpPr>
              <a:spLocks noChangeArrowheads="1"/>
            </p:cNvSpPr>
            <p:nvPr/>
          </p:nvSpPr>
          <p:spPr bwMode="auto">
            <a:xfrm>
              <a:off x="624" y="1344"/>
              <a:ext cx="4656" cy="864"/>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a:p>
          </p:txBody>
        </p:sp>
        <p:sp>
          <p:nvSpPr>
            <p:cNvPr id="2053" name="Text Box 4"/>
            <p:cNvSpPr txBox="1">
              <a:spLocks noChangeArrowheads="1"/>
            </p:cNvSpPr>
            <p:nvPr/>
          </p:nvSpPr>
          <p:spPr bwMode="auto">
            <a:xfrm>
              <a:off x="672" y="1440"/>
              <a:ext cx="4512" cy="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2800" dirty="0" smtClean="0"/>
                <a:t>Robotics</a:t>
              </a:r>
            </a:p>
            <a:p>
              <a:pPr algn="ctr" eaLnBrk="1" hangingPunct="1">
                <a:spcBef>
                  <a:spcPct val="50000"/>
                </a:spcBef>
              </a:pPr>
              <a:r>
                <a:rPr lang="en-US" altLang="en-US" sz="2800" dirty="0" smtClean="0"/>
                <a:t>Trajectory Planning</a:t>
              </a:r>
              <a:endParaRPr lang="en-US" altLang="en-US" dirty="0"/>
            </a:p>
          </p:txBody>
        </p:sp>
      </p:grpSp>
      <p:sp>
        <p:nvSpPr>
          <p:cNvPr id="2051" name="Text Box 6"/>
          <p:cNvSpPr txBox="1">
            <a:spLocks noChangeArrowheads="1"/>
          </p:cNvSpPr>
          <p:nvPr/>
        </p:nvSpPr>
        <p:spPr bwMode="auto">
          <a:xfrm>
            <a:off x="6865812" y="6550223"/>
            <a:ext cx="22781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dirty="0">
                <a:cs typeface="Arial" charset="0"/>
              </a:rPr>
              <a:t>© </a:t>
            </a:r>
            <a:r>
              <a:rPr lang="en-US" altLang="en-US" sz="1400" dirty="0"/>
              <a:t>Copyright Paul </a:t>
            </a:r>
            <a:r>
              <a:rPr lang="en-US" altLang="en-US" sz="1400" dirty="0" smtClean="0"/>
              <a:t>Oh 2020</a:t>
            </a:r>
            <a:endParaRPr lang="en-US" altLang="en-US" sz="1400" dirty="0"/>
          </a:p>
        </p:txBody>
      </p:sp>
    </p:spTree>
    <p:extLst>
      <p:ext uri="{BB962C8B-B14F-4D97-AF65-F5344CB8AC3E}">
        <p14:creationId xmlns:p14="http://schemas.microsoft.com/office/powerpoint/2010/main" val="2104275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914400" y="0"/>
            <a:ext cx="7696200" cy="5635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solidFill>
                  <a:srgbClr val="00B0F0"/>
                </a:solidFill>
                <a:latin typeface="Arial" pitchFamily="34" charset="0"/>
                <a:cs typeface="Arial" pitchFamily="34" charset="0"/>
              </a:rPr>
              <a:t>Moving in a Line</a:t>
            </a:r>
            <a:endParaRPr lang="en-US" sz="2800" b="1" dirty="0">
              <a:solidFill>
                <a:srgbClr val="00B0F0"/>
              </a:solidFill>
              <a:latin typeface="Arial" pitchFamily="34" charset="0"/>
              <a:cs typeface="Arial" pitchFamily="34" charset="0"/>
            </a:endParaRPr>
          </a:p>
        </p:txBody>
      </p:sp>
      <p:sp>
        <p:nvSpPr>
          <p:cNvPr id="6" name="TextBox 5"/>
          <p:cNvSpPr txBox="1"/>
          <p:nvPr/>
        </p:nvSpPr>
        <p:spPr>
          <a:xfrm>
            <a:off x="102577" y="563562"/>
            <a:ext cx="8812823" cy="369332"/>
          </a:xfrm>
          <a:prstGeom prst="rect">
            <a:avLst/>
          </a:prstGeom>
          <a:noFill/>
        </p:spPr>
        <p:txBody>
          <a:bodyPr wrap="square" rtlCol="0">
            <a:spAutoFit/>
          </a:bodyPr>
          <a:lstStyle/>
          <a:p>
            <a:r>
              <a:rPr lang="en-US" b="1" dirty="0" smtClean="0">
                <a:solidFill>
                  <a:srgbClr val="FF0000"/>
                </a:solidFill>
                <a:latin typeface="Arial" pitchFamily="34" charset="0"/>
                <a:cs typeface="Arial" pitchFamily="34" charset="0"/>
              </a:rPr>
              <a:t>Big Question: </a:t>
            </a:r>
            <a:r>
              <a:rPr lang="en-US" dirty="0" smtClean="0">
                <a:latin typeface="Arial" pitchFamily="34" charset="0"/>
                <a:cs typeface="Arial" pitchFamily="34" charset="0"/>
              </a:rPr>
              <a:t>How does one command the robot’s end-effector to move in a line?</a:t>
            </a:r>
            <a:endParaRPr lang="en-US"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17" name="TextBox 16"/>
              <p:cNvSpPr txBox="1"/>
              <p:nvPr/>
            </p:nvSpPr>
            <p:spPr>
              <a:xfrm>
                <a:off x="158489" y="4181040"/>
                <a:ext cx="8871465" cy="830997"/>
              </a:xfrm>
              <a:prstGeom prst="rect">
                <a:avLst/>
              </a:prstGeom>
              <a:noFill/>
            </p:spPr>
            <p:txBody>
              <a:bodyPr wrap="square" rtlCol="0">
                <a:spAutoFit/>
              </a:bodyPr>
              <a:lstStyle/>
              <a:p>
                <a:r>
                  <a:rPr lang="en-US" sz="1600" b="1" dirty="0" smtClean="0">
                    <a:solidFill>
                      <a:srgbClr val="FF0000"/>
                    </a:solidFill>
                    <a:latin typeface="Arial" pitchFamily="34" charset="0"/>
                    <a:cs typeface="Arial" pitchFamily="34" charset="0"/>
                  </a:rPr>
                  <a:t>Problem</a:t>
                </a:r>
                <a:r>
                  <a:rPr lang="en-US" sz="1600" dirty="0" smtClean="0">
                    <a:latin typeface="Arial" pitchFamily="34" charset="0"/>
                    <a:cs typeface="Arial" pitchFamily="34" charset="0"/>
                  </a:rPr>
                  <a:t>:  </a:t>
                </a:r>
                <a:r>
                  <a:rPr lang="en-US" sz="1600" dirty="0">
                    <a:latin typeface="Arial" pitchFamily="34" charset="0"/>
                    <a:cs typeface="Arial" pitchFamily="34" charset="0"/>
                  </a:rPr>
                  <a:t>For our LEGO 2-link manipulator, recall that 1-stud Bricks were placed at </a:t>
                </a:r>
                <a:r>
                  <a:rPr lang="en-US" sz="1600" dirty="0" smtClean="0">
                    <a:latin typeface="Arial" pitchFamily="34" charset="0"/>
                    <a:cs typeface="Arial" pitchFamily="34" charset="0"/>
                  </a:rPr>
                  <a:t>start point </a:t>
                </a:r>
                <a14:m>
                  <m:oMath xmlns:m="http://schemas.openxmlformats.org/officeDocument/2006/math">
                    <m:r>
                      <a:rPr lang="en-US" sz="1600" i="1">
                        <a:latin typeface="Cambria Math"/>
                      </a:rPr>
                      <m:t>𝑝</m:t>
                    </m:r>
                    <m:r>
                      <a:rPr lang="en-US" sz="1600" i="1">
                        <a:latin typeface="Cambria Math"/>
                      </a:rPr>
                      <m:t>=</m:t>
                    </m:r>
                    <m:d>
                      <m:dPr>
                        <m:ctrlPr>
                          <a:rPr lang="en-US" sz="1600" i="1">
                            <a:latin typeface="Cambria Math"/>
                          </a:rPr>
                        </m:ctrlPr>
                      </m:dPr>
                      <m:e>
                        <m:sSub>
                          <m:sSubPr>
                            <m:ctrlPr>
                              <a:rPr lang="en-US" sz="1600" i="1">
                                <a:latin typeface="Cambria Math"/>
                              </a:rPr>
                            </m:ctrlPr>
                          </m:sSubPr>
                          <m:e>
                            <m:r>
                              <a:rPr lang="en-US" sz="1600" i="1">
                                <a:latin typeface="Cambria Math"/>
                              </a:rPr>
                              <m:t>𝑥</m:t>
                            </m:r>
                          </m:e>
                          <m:sub>
                            <m:r>
                              <a:rPr lang="en-US" sz="1600" i="1">
                                <a:latin typeface="Cambria Math"/>
                              </a:rPr>
                              <m:t>𝑜</m:t>
                            </m:r>
                          </m:sub>
                        </m:sSub>
                        <m:r>
                          <a:rPr lang="en-US" sz="1600" i="1">
                            <a:latin typeface="Cambria Math"/>
                          </a:rPr>
                          <m:t>,</m:t>
                        </m:r>
                        <m:sSub>
                          <m:sSubPr>
                            <m:ctrlPr>
                              <a:rPr lang="en-US" sz="1600" i="1">
                                <a:latin typeface="Cambria Math"/>
                              </a:rPr>
                            </m:ctrlPr>
                          </m:sSubPr>
                          <m:e>
                            <m:r>
                              <a:rPr lang="en-US" sz="1600" i="1">
                                <a:latin typeface="Cambria Math"/>
                              </a:rPr>
                              <m:t>𝑦</m:t>
                            </m:r>
                          </m:e>
                          <m:sub>
                            <m:r>
                              <a:rPr lang="en-US" sz="1600" i="1">
                                <a:latin typeface="Cambria Math"/>
                              </a:rPr>
                              <m:t>𝑜</m:t>
                            </m:r>
                          </m:sub>
                        </m:sSub>
                      </m:e>
                    </m:d>
                    <m:r>
                      <a:rPr lang="en-US" sz="1600" i="1">
                        <a:latin typeface="Cambria Math"/>
                      </a:rPr>
                      <m:t>=</m:t>
                    </m:r>
                    <m:d>
                      <m:dPr>
                        <m:ctrlPr>
                          <a:rPr lang="en-US" sz="1600" i="1">
                            <a:latin typeface="Cambria Math"/>
                          </a:rPr>
                        </m:ctrlPr>
                      </m:dPr>
                      <m:e>
                        <m:r>
                          <a:rPr lang="en-US" sz="1600" i="1">
                            <a:latin typeface="Cambria Math"/>
                          </a:rPr>
                          <m:t>6, 8</m:t>
                        </m:r>
                      </m:e>
                    </m:d>
                  </m:oMath>
                </a14:m>
                <a:r>
                  <a:rPr lang="en-US" sz="1600" dirty="0">
                    <a:latin typeface="Arial" pitchFamily="34" charset="0"/>
                    <a:cs typeface="Arial" pitchFamily="34" charset="0"/>
                  </a:rPr>
                  <a:t> and </a:t>
                </a:r>
                <a:r>
                  <a:rPr lang="en-US" sz="1600" dirty="0" smtClean="0">
                    <a:latin typeface="Arial" pitchFamily="34" charset="0"/>
                    <a:cs typeface="Arial" pitchFamily="34" charset="0"/>
                  </a:rPr>
                  <a:t>end point </a:t>
                </a:r>
                <a14:m>
                  <m:oMath xmlns:m="http://schemas.openxmlformats.org/officeDocument/2006/math">
                    <m:r>
                      <a:rPr lang="en-US" sz="1600" i="1">
                        <a:latin typeface="Cambria Math"/>
                      </a:rPr>
                      <m:t>𝑞</m:t>
                    </m:r>
                    <m:r>
                      <a:rPr lang="en-US" sz="1600" i="1">
                        <a:latin typeface="Cambria Math"/>
                      </a:rPr>
                      <m:t>=</m:t>
                    </m:r>
                    <m:d>
                      <m:dPr>
                        <m:ctrlPr>
                          <a:rPr lang="en-US" sz="1600" i="1">
                            <a:latin typeface="Cambria Math"/>
                          </a:rPr>
                        </m:ctrlPr>
                      </m:dPr>
                      <m:e>
                        <m:r>
                          <a:rPr lang="en-US" sz="1600" i="1">
                            <a:latin typeface="Cambria Math"/>
                          </a:rPr>
                          <m:t>6,−8</m:t>
                        </m:r>
                      </m:e>
                    </m:d>
                    <m:r>
                      <a:rPr lang="en-US" sz="1600">
                        <a:latin typeface="Cambria Math"/>
                      </a:rPr>
                      <m:t>.</m:t>
                    </m:r>
                  </m:oMath>
                </a14:m>
                <a:r>
                  <a:rPr lang="en-US" sz="1600" dirty="0">
                    <a:latin typeface="Arial" pitchFamily="34" charset="0"/>
                    <a:cs typeface="Arial" pitchFamily="34" charset="0"/>
                  </a:rPr>
                  <a:t>  </a:t>
                </a:r>
                <a:r>
                  <a:rPr lang="en-US" sz="1600" dirty="0" smtClean="0">
                    <a:latin typeface="Arial" pitchFamily="34" charset="0"/>
                    <a:cs typeface="Arial" pitchFamily="34" charset="0"/>
                  </a:rPr>
                  <a:t> Suppose one wants 1 way point in the middle of the starting and ending points.  What is the location of that way point?</a:t>
                </a:r>
                <a:endParaRPr lang="en-US" sz="1600" dirty="0">
                  <a:latin typeface="Arial" pitchFamily="34" charset="0"/>
                  <a:cs typeface="Arial" pitchFamily="34" charset="0"/>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158489" y="4181040"/>
                <a:ext cx="8871465" cy="830997"/>
              </a:xfrm>
              <a:prstGeom prst="rect">
                <a:avLst/>
              </a:prstGeom>
              <a:blipFill rotWithShape="1">
                <a:blip r:embed="rId2"/>
                <a:stretch>
                  <a:fillRect l="-412" t="-2206" r="-275" b="-8824"/>
                </a:stretch>
              </a:blipFill>
            </p:spPr>
            <p:txBody>
              <a:bodyPr/>
              <a:lstStyle/>
              <a:p>
                <a:r>
                  <a:rPr lang="en-US">
                    <a:noFill/>
                  </a:rPr>
                  <a:t> </a:t>
                </a:r>
              </a:p>
            </p:txBody>
          </p:sp>
        </mc:Fallback>
      </mc:AlternateContent>
      <p:sp>
        <p:nvSpPr>
          <p:cNvPr id="24" name="Text Box 6"/>
          <p:cNvSpPr txBox="1">
            <a:spLocks noChangeArrowheads="1"/>
          </p:cNvSpPr>
          <p:nvPr/>
        </p:nvSpPr>
        <p:spPr bwMode="auto">
          <a:xfrm>
            <a:off x="6865812" y="6550223"/>
            <a:ext cx="22781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dirty="0">
                <a:cs typeface="Arial" charset="0"/>
              </a:rPr>
              <a:t>© </a:t>
            </a:r>
            <a:r>
              <a:rPr lang="en-US" altLang="en-US" sz="1400" dirty="0"/>
              <a:t>Copyright Paul </a:t>
            </a:r>
            <a:r>
              <a:rPr lang="en-US" altLang="en-US" sz="1400" dirty="0" smtClean="0"/>
              <a:t>Oh 2020</a:t>
            </a:r>
            <a:endParaRPr lang="en-US" altLang="en-US" sz="1400" dirty="0"/>
          </a:p>
        </p:txBody>
      </p:sp>
      <p:sp>
        <p:nvSpPr>
          <p:cNvPr id="2" name="TextBox 1"/>
          <p:cNvSpPr txBox="1"/>
          <p:nvPr/>
        </p:nvSpPr>
        <p:spPr>
          <a:xfrm>
            <a:off x="133128" y="1003945"/>
            <a:ext cx="8896826" cy="830997"/>
          </a:xfrm>
          <a:prstGeom prst="rect">
            <a:avLst/>
          </a:prstGeom>
          <a:noFill/>
        </p:spPr>
        <p:txBody>
          <a:bodyPr wrap="square" rtlCol="0">
            <a:spAutoFit/>
          </a:bodyPr>
          <a:lstStyle/>
          <a:p>
            <a:r>
              <a:rPr lang="en-US" sz="1600" dirty="0" smtClean="0">
                <a:latin typeface="Arial" pitchFamily="34" charset="0"/>
                <a:cs typeface="Arial" pitchFamily="34" charset="0"/>
              </a:rPr>
              <a:t>An intuitive approach would involve way points between the line’s start and end points.  Using inverse kinematics, the manipulator’s joint angles for each way point can be calculated.  Moving to those way points would trace out a line. </a:t>
            </a:r>
            <a:endParaRPr lang="en-US" sz="1600"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23" name="TextBox 22"/>
              <p:cNvSpPr txBox="1"/>
              <p:nvPr/>
            </p:nvSpPr>
            <p:spPr>
              <a:xfrm>
                <a:off x="102577" y="1955390"/>
                <a:ext cx="9144939" cy="338554"/>
              </a:xfrm>
              <a:prstGeom prst="rect">
                <a:avLst/>
              </a:prstGeom>
              <a:noFill/>
            </p:spPr>
            <p:txBody>
              <a:bodyPr wrap="none" rtlCol="0">
                <a:spAutoFit/>
              </a:bodyPr>
              <a:lstStyle/>
              <a:p>
                <a:r>
                  <a:rPr lang="en-US" sz="1600" dirty="0" smtClean="0">
                    <a:latin typeface="Arial" pitchFamily="34" charset="0"/>
                    <a:cs typeface="Arial" pitchFamily="34" charset="0"/>
                  </a:rPr>
                  <a:t>Recall that the parametric equation of a line </a:t>
                </a:r>
                <a14:m>
                  <m:oMath xmlns:m="http://schemas.openxmlformats.org/officeDocument/2006/math">
                    <m:r>
                      <a:rPr lang="en-US" sz="1600" b="1" i="1" smtClean="0">
                        <a:latin typeface="Cambria Math"/>
                      </a:rPr>
                      <m:t>𝒍</m:t>
                    </m:r>
                    <m:r>
                      <a:rPr lang="en-US" sz="1600" b="0" i="1" smtClean="0">
                        <a:latin typeface="Cambria Math"/>
                      </a:rPr>
                      <m:t>(</m:t>
                    </m:r>
                    <m:r>
                      <a:rPr lang="en-US" sz="1600" b="0" i="1" smtClean="0">
                        <a:latin typeface="Cambria Math"/>
                      </a:rPr>
                      <m:t>𝑡</m:t>
                    </m:r>
                    <m:r>
                      <a:rPr lang="en-US" sz="1600" b="0" i="1" smtClean="0">
                        <a:latin typeface="Cambria Math"/>
                      </a:rPr>
                      <m:t>)</m:t>
                    </m:r>
                  </m:oMath>
                </a14:m>
                <a:r>
                  <a:rPr lang="en-US" sz="1600" dirty="0" smtClean="0">
                    <a:latin typeface="Arial" pitchFamily="34" charset="0"/>
                    <a:cs typeface="Arial" pitchFamily="34" charset="0"/>
                  </a:rPr>
                  <a:t> has form </a:t>
                </a:r>
                <a14:m>
                  <m:oMath xmlns:m="http://schemas.openxmlformats.org/officeDocument/2006/math">
                    <m:r>
                      <a:rPr lang="en-US" sz="1600" b="1" i="1" smtClean="0">
                        <a:latin typeface="Cambria Math"/>
                      </a:rPr>
                      <m:t>𝒍</m:t>
                    </m:r>
                    <m:d>
                      <m:dPr>
                        <m:ctrlPr>
                          <a:rPr lang="en-US" sz="1600" b="0" i="1" smtClean="0">
                            <a:latin typeface="Cambria Math"/>
                          </a:rPr>
                        </m:ctrlPr>
                      </m:dPr>
                      <m:e>
                        <m:r>
                          <a:rPr lang="en-US" sz="1600" b="0" i="1" smtClean="0">
                            <a:latin typeface="Cambria Math"/>
                          </a:rPr>
                          <m:t>𝑡</m:t>
                        </m:r>
                      </m:e>
                    </m:d>
                    <m:r>
                      <a:rPr lang="en-US" sz="1600" b="0" i="1" smtClean="0">
                        <a:latin typeface="Cambria Math"/>
                      </a:rPr>
                      <m:t>=</m:t>
                    </m:r>
                    <m:r>
                      <a:rPr lang="en-US" sz="1600" b="1" i="1" smtClean="0">
                        <a:latin typeface="Cambria Math"/>
                      </a:rPr>
                      <m:t>𝒑</m:t>
                    </m:r>
                    <m:r>
                      <a:rPr lang="en-US" sz="1600" b="0" i="1" smtClean="0">
                        <a:latin typeface="Cambria Math"/>
                      </a:rPr>
                      <m:t>+</m:t>
                    </m:r>
                    <m:r>
                      <a:rPr lang="en-US" sz="1600" b="0" i="1" smtClean="0">
                        <a:latin typeface="Cambria Math"/>
                      </a:rPr>
                      <m:t>𝑡</m:t>
                    </m:r>
                    <m:r>
                      <a:rPr lang="en-US" sz="1600" b="1" i="1" smtClean="0">
                        <a:latin typeface="Cambria Math"/>
                      </a:rPr>
                      <m:t>𝒗</m:t>
                    </m:r>
                    <m:r>
                      <a:rPr lang="en-US" sz="1600" b="0" i="1" smtClean="0">
                        <a:latin typeface="Cambria Math"/>
                      </a:rPr>
                      <m:t>. </m:t>
                    </m:r>
                  </m:oMath>
                </a14:m>
                <a:r>
                  <a:rPr lang="en-US" sz="1600" dirty="0" smtClean="0">
                    <a:latin typeface="Arial" pitchFamily="34" charset="0"/>
                    <a:cs typeface="Arial" pitchFamily="34" charset="0"/>
                  </a:rPr>
                  <a:t>  If say that </a:t>
                </a:r>
                <a14:m>
                  <m:oMath xmlns:m="http://schemas.openxmlformats.org/officeDocument/2006/math">
                    <m:r>
                      <a:rPr lang="en-US" sz="1600" b="1" i="1" smtClean="0">
                        <a:latin typeface="Cambria Math"/>
                      </a:rPr>
                      <m:t>𝒗</m:t>
                    </m:r>
                    <m:r>
                      <a:rPr lang="en-US" sz="1600" b="0" i="1" smtClean="0">
                        <a:latin typeface="Cambria Math"/>
                      </a:rPr>
                      <m:t>=</m:t>
                    </m:r>
                    <m:r>
                      <a:rPr lang="en-US" sz="1600" b="1" i="1" smtClean="0">
                        <a:latin typeface="Cambria Math"/>
                      </a:rPr>
                      <m:t>𝒒</m:t>
                    </m:r>
                    <m:r>
                      <a:rPr lang="en-US" sz="1600" b="0" i="1" smtClean="0">
                        <a:latin typeface="Cambria Math"/>
                      </a:rPr>
                      <m:t>−</m:t>
                    </m:r>
                    <m:r>
                      <a:rPr lang="en-US" sz="1600" b="1" i="1" smtClean="0">
                        <a:latin typeface="Cambria Math"/>
                      </a:rPr>
                      <m:t>𝒑</m:t>
                    </m:r>
                  </m:oMath>
                </a14:m>
                <a:r>
                  <a:rPr lang="en-US" sz="1600" dirty="0" smtClean="0">
                    <a:latin typeface="Arial" pitchFamily="34" charset="0"/>
                    <a:cs typeface="Arial" pitchFamily="34" charset="0"/>
                  </a:rPr>
                  <a:t> then</a:t>
                </a:r>
                <a:endParaRPr lang="en-US" sz="1600" dirty="0"/>
              </a:p>
            </p:txBody>
          </p:sp>
        </mc:Choice>
        <mc:Fallback xmlns="">
          <p:sp>
            <p:nvSpPr>
              <p:cNvPr id="23" name="TextBox 22"/>
              <p:cNvSpPr txBox="1">
                <a:spLocks noRot="1" noChangeAspect="1" noMove="1" noResize="1" noEditPoints="1" noAdjustHandles="1" noChangeArrowheads="1" noChangeShapeType="1" noTextEdit="1"/>
              </p:cNvSpPr>
              <p:nvPr/>
            </p:nvSpPr>
            <p:spPr>
              <a:xfrm>
                <a:off x="102577" y="1955390"/>
                <a:ext cx="9144939" cy="338554"/>
              </a:xfrm>
              <a:prstGeom prst="rect">
                <a:avLst/>
              </a:prstGeom>
              <a:blipFill rotWithShape="1">
                <a:blip r:embed="rId3"/>
                <a:stretch>
                  <a:fillRect l="-400" t="-7273" b="-2181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2409771" y="2463287"/>
                <a:ext cx="4243918" cy="338554"/>
              </a:xfrm>
              <a:prstGeom prst="rect">
                <a:avLst/>
              </a:prstGeom>
              <a:solidFill>
                <a:srgbClr val="FFFF00"/>
              </a:solidFill>
              <a:ln>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1" i="1" smtClean="0">
                          <a:latin typeface="Cambria Math"/>
                        </a:rPr>
                        <m:t>𝒍</m:t>
                      </m:r>
                      <m:d>
                        <m:dPr>
                          <m:ctrlPr>
                            <a:rPr lang="en-US" sz="1600" b="0" i="1" smtClean="0">
                              <a:latin typeface="Cambria Math"/>
                            </a:rPr>
                          </m:ctrlPr>
                        </m:dPr>
                        <m:e>
                          <m:r>
                            <a:rPr lang="en-US" sz="1600" b="0" i="1" smtClean="0">
                              <a:latin typeface="Cambria Math"/>
                            </a:rPr>
                            <m:t>𝑡</m:t>
                          </m:r>
                        </m:e>
                      </m:d>
                      <m:r>
                        <a:rPr lang="en-US" sz="1600" b="0" i="1" smtClean="0">
                          <a:latin typeface="Cambria Math"/>
                        </a:rPr>
                        <m:t>=</m:t>
                      </m:r>
                      <m:r>
                        <a:rPr lang="en-US" sz="1600" b="1" i="1" smtClean="0">
                          <a:latin typeface="Cambria Math"/>
                        </a:rPr>
                        <m:t>𝒑</m:t>
                      </m:r>
                      <m:r>
                        <a:rPr lang="en-US" sz="1600" b="0" i="1" smtClean="0">
                          <a:latin typeface="Cambria Math"/>
                        </a:rPr>
                        <m:t>+</m:t>
                      </m:r>
                      <m:r>
                        <a:rPr lang="en-US" sz="1600" b="0" i="1" smtClean="0">
                          <a:latin typeface="Cambria Math"/>
                        </a:rPr>
                        <m:t>𝑡</m:t>
                      </m:r>
                      <m:r>
                        <a:rPr lang="en-US" sz="1600" b="1" i="1" smtClean="0">
                          <a:latin typeface="Cambria Math"/>
                        </a:rPr>
                        <m:t>𝒗</m:t>
                      </m:r>
                      <m:r>
                        <a:rPr lang="en-US" sz="1600" b="0" i="1" smtClean="0">
                          <a:latin typeface="Cambria Math"/>
                        </a:rPr>
                        <m:t>=</m:t>
                      </m:r>
                      <m:r>
                        <a:rPr lang="en-US" sz="1600" b="1" i="1" smtClean="0">
                          <a:latin typeface="Cambria Math"/>
                        </a:rPr>
                        <m:t>𝒑</m:t>
                      </m:r>
                      <m:r>
                        <a:rPr lang="en-US" sz="1600" b="0" i="1" smtClean="0">
                          <a:latin typeface="Cambria Math"/>
                        </a:rPr>
                        <m:t>+</m:t>
                      </m:r>
                      <m:r>
                        <a:rPr lang="en-US" sz="1600" b="0" i="1" smtClean="0">
                          <a:latin typeface="Cambria Math"/>
                        </a:rPr>
                        <m:t>𝑡</m:t>
                      </m:r>
                      <m:d>
                        <m:dPr>
                          <m:ctrlPr>
                            <a:rPr lang="en-US" sz="1600" b="0" i="1" smtClean="0">
                              <a:latin typeface="Cambria Math"/>
                            </a:rPr>
                          </m:ctrlPr>
                        </m:dPr>
                        <m:e>
                          <m:r>
                            <a:rPr lang="en-US" sz="1600" b="1" i="1" smtClean="0">
                              <a:latin typeface="Cambria Math"/>
                            </a:rPr>
                            <m:t>𝒒</m:t>
                          </m:r>
                          <m:r>
                            <a:rPr lang="en-US" sz="1600" b="0" i="1" smtClean="0">
                              <a:latin typeface="Cambria Math"/>
                            </a:rPr>
                            <m:t>−</m:t>
                          </m:r>
                          <m:r>
                            <a:rPr lang="en-US" sz="1600" b="1" i="1" smtClean="0">
                              <a:latin typeface="Cambria Math"/>
                            </a:rPr>
                            <m:t>𝒑</m:t>
                          </m:r>
                        </m:e>
                      </m:d>
                      <m:r>
                        <a:rPr lang="en-US" sz="1600" b="0" i="1" smtClean="0">
                          <a:latin typeface="Cambria Math"/>
                        </a:rPr>
                        <m:t>=</m:t>
                      </m:r>
                      <m:r>
                        <a:rPr lang="en-US" sz="1600" b="1" i="1" smtClean="0">
                          <a:latin typeface="Cambria Math"/>
                        </a:rPr>
                        <m:t>𝒑</m:t>
                      </m:r>
                      <m:d>
                        <m:dPr>
                          <m:ctrlPr>
                            <a:rPr lang="en-US" sz="1600" b="0" i="1" smtClean="0">
                              <a:latin typeface="Cambria Math"/>
                            </a:rPr>
                          </m:ctrlPr>
                        </m:dPr>
                        <m:e>
                          <m:r>
                            <a:rPr lang="en-US" sz="1600" b="0" i="1" smtClean="0">
                              <a:latin typeface="Cambria Math"/>
                            </a:rPr>
                            <m:t>1−</m:t>
                          </m:r>
                          <m:r>
                            <a:rPr lang="en-US" sz="1600" b="0" i="1" smtClean="0">
                              <a:latin typeface="Cambria Math"/>
                            </a:rPr>
                            <m:t>𝑡</m:t>
                          </m:r>
                        </m:e>
                      </m:d>
                      <m:r>
                        <a:rPr lang="en-US" sz="1600" b="0" i="1" smtClean="0">
                          <a:latin typeface="Cambria Math"/>
                        </a:rPr>
                        <m:t>+</m:t>
                      </m:r>
                      <m:r>
                        <a:rPr lang="en-US" sz="1600" b="0" i="1" smtClean="0">
                          <a:latin typeface="Cambria Math"/>
                        </a:rPr>
                        <m:t>𝑡</m:t>
                      </m:r>
                      <m:r>
                        <a:rPr lang="en-US" sz="1600" b="1" i="1" smtClean="0">
                          <a:latin typeface="Cambria Math"/>
                        </a:rPr>
                        <m:t>𝒒</m:t>
                      </m:r>
                    </m:oMath>
                  </m:oMathPara>
                </a14:m>
                <a:endParaRPr lang="en-US" sz="1600" b="1" dirty="0"/>
              </a:p>
            </p:txBody>
          </p:sp>
        </mc:Choice>
        <mc:Fallback xmlns="">
          <p:sp>
            <p:nvSpPr>
              <p:cNvPr id="31" name="TextBox 30"/>
              <p:cNvSpPr txBox="1">
                <a:spLocks noRot="1" noChangeAspect="1" noMove="1" noResize="1" noEditPoints="1" noAdjustHandles="1" noChangeArrowheads="1" noChangeShapeType="1" noTextEdit="1"/>
              </p:cNvSpPr>
              <p:nvPr/>
            </p:nvSpPr>
            <p:spPr>
              <a:xfrm>
                <a:off x="2409771" y="2463287"/>
                <a:ext cx="4243918" cy="338554"/>
              </a:xfrm>
              <a:prstGeom prst="rect">
                <a:avLst/>
              </a:prstGeom>
              <a:blipFill rotWithShape="1">
                <a:blip r:embed="rId4"/>
                <a:stretch>
                  <a:fillRect/>
                </a:stretch>
              </a:blipFill>
              <a:ln>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208974" y="2965896"/>
                <a:ext cx="8820980" cy="584775"/>
              </a:xfrm>
              <a:prstGeom prst="rect">
                <a:avLst/>
              </a:prstGeom>
              <a:noFill/>
            </p:spPr>
            <p:txBody>
              <a:bodyPr wrap="square" rtlCol="0">
                <a:spAutoFit/>
              </a:bodyPr>
              <a:lstStyle/>
              <a:p>
                <a:r>
                  <a:rPr lang="en-US" sz="1600" dirty="0" smtClean="0">
                    <a:latin typeface="Arial" pitchFamily="34" charset="0"/>
                    <a:cs typeface="Arial" pitchFamily="34" charset="0"/>
                  </a:rPr>
                  <a:t>Thus, to have </a:t>
                </a:r>
                <a14:m>
                  <m:oMath xmlns:m="http://schemas.openxmlformats.org/officeDocument/2006/math">
                    <m:r>
                      <a:rPr lang="en-US" sz="1600" b="0" i="1" smtClean="0">
                        <a:latin typeface="Cambria Math"/>
                        <a:cs typeface="Arial" pitchFamily="34" charset="0"/>
                      </a:rPr>
                      <m:t>𝑛</m:t>
                    </m:r>
                  </m:oMath>
                </a14:m>
                <a:r>
                  <a:rPr lang="en-US" sz="1600" dirty="0" smtClean="0">
                    <a:latin typeface="Arial" pitchFamily="34" charset="0"/>
                    <a:cs typeface="Arial" pitchFamily="34" charset="0"/>
                  </a:rPr>
                  <a:t> equally spaced points on line segment between </a:t>
                </a:r>
                <a14:m>
                  <m:oMath xmlns:m="http://schemas.openxmlformats.org/officeDocument/2006/math">
                    <m:r>
                      <a:rPr lang="en-US" sz="1600" b="0" i="1" smtClean="0">
                        <a:latin typeface="Cambria Math"/>
                      </a:rPr>
                      <m:t>𝑝</m:t>
                    </m:r>
                  </m:oMath>
                </a14:m>
                <a:r>
                  <a:rPr lang="en-US" sz="1600" dirty="0" smtClean="0">
                    <a:latin typeface="Arial" pitchFamily="34" charset="0"/>
                    <a:cs typeface="Arial" pitchFamily="34" charset="0"/>
                  </a:rPr>
                  <a:t> and </a:t>
                </a:r>
                <a14:m>
                  <m:oMath xmlns:m="http://schemas.openxmlformats.org/officeDocument/2006/math">
                    <m:r>
                      <a:rPr lang="en-US" sz="1600" b="0" i="1" smtClean="0">
                        <a:latin typeface="Cambria Math"/>
                      </a:rPr>
                      <m:t>𝑞</m:t>
                    </m:r>
                  </m:oMath>
                </a14:m>
                <a:r>
                  <a:rPr lang="en-US" sz="1600" dirty="0" smtClean="0">
                    <a:latin typeface="Arial" pitchFamily="34" charset="0"/>
                    <a:cs typeface="Arial" pitchFamily="34" charset="0"/>
                  </a:rPr>
                  <a:t>, then define </a:t>
                </a:r>
                <a14:m>
                  <m:oMath xmlns:m="http://schemas.openxmlformats.org/officeDocument/2006/math">
                    <m:r>
                      <a:rPr lang="en-US" sz="1600" b="0" i="1" smtClean="0">
                        <a:latin typeface="Cambria Math"/>
                        <a:cs typeface="Arial" pitchFamily="34" charset="0"/>
                      </a:rPr>
                      <m:t>𝑛</m:t>
                    </m:r>
                    <m:r>
                      <a:rPr lang="en-US" sz="1600" b="0" i="1" smtClean="0">
                        <a:latin typeface="Cambria Math"/>
                        <a:cs typeface="Arial" pitchFamily="34" charset="0"/>
                      </a:rPr>
                      <m:t> </m:t>
                    </m:r>
                  </m:oMath>
                </a14:m>
                <a:r>
                  <a:rPr lang="en-US" sz="1600" dirty="0" smtClean="0">
                    <a:latin typeface="Arial" pitchFamily="34" charset="0"/>
                    <a:cs typeface="Arial" pitchFamily="34" charset="0"/>
                  </a:rPr>
                  <a:t>values of </a:t>
                </a:r>
                <a14:m>
                  <m:oMath xmlns:m="http://schemas.openxmlformats.org/officeDocument/2006/math">
                    <m:r>
                      <a:rPr lang="en-US" sz="1600" b="0" i="1" smtClean="0">
                        <a:latin typeface="Cambria Math"/>
                      </a:rPr>
                      <m:t>𝑡</m:t>
                    </m:r>
                    <m:r>
                      <a:rPr lang="en-US" sz="1600" b="0" i="1" smtClean="0">
                        <a:latin typeface="Cambria Math"/>
                        <a:ea typeface="Cambria Math"/>
                      </a:rPr>
                      <m:t>∈</m:t>
                    </m:r>
                    <m:d>
                      <m:dPr>
                        <m:begChr m:val="["/>
                        <m:endChr m:val="]"/>
                        <m:ctrlPr>
                          <a:rPr lang="en-US" sz="1600" b="0" i="1" smtClean="0">
                            <a:latin typeface="Cambria Math"/>
                            <a:ea typeface="Cambria Math"/>
                          </a:rPr>
                        </m:ctrlPr>
                      </m:dPr>
                      <m:e>
                        <m:r>
                          <a:rPr lang="en-US" sz="1600" b="0" i="1" smtClean="0">
                            <a:latin typeface="Cambria Math"/>
                            <a:ea typeface="Cambria Math"/>
                          </a:rPr>
                          <m:t>0,1</m:t>
                        </m:r>
                      </m:e>
                    </m:d>
                  </m:oMath>
                </a14:m>
                <a:r>
                  <a:rPr lang="en-US" sz="1600" dirty="0" smtClean="0">
                    <a:latin typeface="Arial" pitchFamily="34" charset="0"/>
                    <a:cs typeface="Arial" pitchFamily="34" charset="0"/>
                  </a:rPr>
                  <a:t> as</a:t>
                </a:r>
                <a:endParaRPr lang="en-US" sz="1600" dirty="0">
                  <a:latin typeface="Arial" pitchFamily="34" charset="0"/>
                  <a:cs typeface="Arial" pitchFamily="34" charset="0"/>
                </a:endParaRPr>
              </a:p>
            </p:txBody>
          </p:sp>
        </mc:Choice>
        <mc:Fallback xmlns="">
          <p:sp>
            <p:nvSpPr>
              <p:cNvPr id="32" name="TextBox 31"/>
              <p:cNvSpPr txBox="1">
                <a:spLocks noRot="1" noChangeAspect="1" noMove="1" noResize="1" noEditPoints="1" noAdjustHandles="1" noChangeArrowheads="1" noChangeShapeType="1" noTextEdit="1"/>
              </p:cNvSpPr>
              <p:nvPr/>
            </p:nvSpPr>
            <p:spPr>
              <a:xfrm>
                <a:off x="208974" y="2965896"/>
                <a:ext cx="8820980" cy="584775"/>
              </a:xfrm>
              <a:prstGeom prst="rect">
                <a:avLst/>
              </a:prstGeom>
              <a:blipFill rotWithShape="1">
                <a:blip r:embed="rId5"/>
                <a:stretch>
                  <a:fillRect l="-346" t="-3158" r="-968" b="-136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3344435" y="3429000"/>
                <a:ext cx="2550057" cy="494174"/>
              </a:xfrm>
              <a:prstGeom prst="rect">
                <a:avLst/>
              </a:prstGeom>
              <a:solidFill>
                <a:srgbClr val="FFFF00"/>
              </a:solidFill>
              <a:ln>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a:rPr>
                        <m:t>𝑡</m:t>
                      </m:r>
                      <m:r>
                        <a:rPr lang="en-US" sz="1400" b="0" i="1" smtClean="0">
                          <a:latin typeface="Cambria Math"/>
                        </a:rPr>
                        <m:t>=</m:t>
                      </m:r>
                      <m:f>
                        <m:fPr>
                          <m:ctrlPr>
                            <a:rPr lang="en-US" sz="1400" b="0" i="1" smtClean="0">
                              <a:latin typeface="Cambria Math"/>
                            </a:rPr>
                          </m:ctrlPr>
                        </m:fPr>
                        <m:num>
                          <m:r>
                            <a:rPr lang="en-US" sz="1400" b="0" i="1" smtClean="0">
                              <a:latin typeface="Cambria Math"/>
                            </a:rPr>
                            <m:t>𝑖</m:t>
                          </m:r>
                        </m:num>
                        <m:den>
                          <m:r>
                            <a:rPr lang="en-US" sz="1400" b="0" i="1" smtClean="0">
                              <a:latin typeface="Cambria Math"/>
                            </a:rPr>
                            <m:t>𝑛</m:t>
                          </m:r>
                        </m:den>
                      </m:f>
                      <m:r>
                        <m:rPr>
                          <m:nor/>
                        </m:rPr>
                        <a:rPr lang="en-US" sz="1400" b="0" i="0" smtClean="0">
                          <a:latin typeface="Cambria Math"/>
                        </a:rPr>
                        <m:t>    </m:t>
                      </m:r>
                      <m:r>
                        <m:rPr>
                          <m:nor/>
                        </m:rPr>
                        <a:rPr lang="en-US" sz="1400" b="0" i="0" smtClean="0">
                          <a:latin typeface="Cambria Math"/>
                        </a:rPr>
                        <m:t>where</m:t>
                      </m:r>
                      <m:r>
                        <m:rPr>
                          <m:nor/>
                        </m:rPr>
                        <a:rPr lang="en-US" sz="1400" b="0" i="0" smtClean="0">
                          <a:latin typeface="Cambria Math"/>
                        </a:rPr>
                        <m:t>  </m:t>
                      </m:r>
                      <m:r>
                        <m:rPr>
                          <m:nor/>
                        </m:rPr>
                        <a:rPr lang="en-US" sz="1400" b="0" i="0" smtClean="0">
                          <a:latin typeface="Cambria Math"/>
                        </a:rPr>
                        <m:t>i</m:t>
                      </m:r>
                      <m:r>
                        <m:rPr>
                          <m:nor/>
                        </m:rPr>
                        <a:rPr lang="en-US" sz="1400" b="0" i="0" smtClean="0">
                          <a:latin typeface="Cambria Math"/>
                        </a:rPr>
                        <m:t>=0, 1, </m:t>
                      </m:r>
                      <m:r>
                        <a:rPr lang="en-US" sz="1400" b="0" i="1" smtClean="0">
                          <a:latin typeface="Cambria Math"/>
                        </a:rPr>
                        <m:t>…</m:t>
                      </m:r>
                      <m:r>
                        <a:rPr lang="en-US" sz="1400" b="0" i="1" smtClean="0">
                          <a:latin typeface="Cambria Math"/>
                        </a:rPr>
                        <m:t>𝑛</m:t>
                      </m:r>
                      <m:r>
                        <a:rPr lang="en-US" sz="1400" b="0" i="1" smtClean="0">
                          <a:latin typeface="Cambria Math"/>
                        </a:rPr>
                        <m:t>−1</m:t>
                      </m:r>
                    </m:oMath>
                  </m:oMathPara>
                </a14:m>
                <a:endParaRPr lang="en-US"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3344435" y="3429000"/>
                <a:ext cx="2550057" cy="494174"/>
              </a:xfrm>
              <a:prstGeom prst="rect">
                <a:avLst/>
              </a:prstGeom>
              <a:blipFill rotWithShape="1">
                <a:blip r:embed="rId6"/>
                <a:stretch>
                  <a:fillRect/>
                </a:stretch>
              </a:blipFill>
              <a:ln>
                <a:solidFill>
                  <a:schemeClr val="tx1"/>
                </a:solidFill>
              </a:ln>
            </p:spPr>
            <p:txBody>
              <a:bodyPr/>
              <a:lstStyle/>
              <a:p>
                <a:r>
                  <a:rPr lang="en-US">
                    <a:noFill/>
                  </a:rPr>
                  <a:t> </a:t>
                </a:r>
              </a:p>
            </p:txBody>
          </p:sp>
        </mc:Fallback>
      </mc:AlternateContent>
      <p:sp>
        <p:nvSpPr>
          <p:cNvPr id="34" name="TextBox 33"/>
          <p:cNvSpPr txBox="1"/>
          <p:nvPr/>
        </p:nvSpPr>
        <p:spPr>
          <a:xfrm>
            <a:off x="185001" y="5164436"/>
            <a:ext cx="5404112" cy="338554"/>
          </a:xfrm>
          <a:prstGeom prst="rect">
            <a:avLst/>
          </a:prstGeom>
          <a:noFill/>
        </p:spPr>
        <p:txBody>
          <a:bodyPr wrap="square" rtlCol="0">
            <a:spAutoFit/>
          </a:bodyPr>
          <a:lstStyle/>
          <a:p>
            <a:r>
              <a:rPr lang="en-US" sz="1600" b="1" dirty="0" smtClean="0">
                <a:solidFill>
                  <a:srgbClr val="FF0000"/>
                </a:solidFill>
                <a:latin typeface="Arial" pitchFamily="34" charset="0"/>
                <a:cs typeface="Arial" pitchFamily="34" charset="0"/>
              </a:rPr>
              <a:t>Solution</a:t>
            </a:r>
            <a:r>
              <a:rPr lang="en-US" sz="1600" dirty="0" smtClean="0">
                <a:latin typeface="Arial" pitchFamily="34" charset="0"/>
                <a:cs typeface="Arial" pitchFamily="34" charset="0"/>
              </a:rPr>
              <a:t>:  Visually, one sees that the way point is (6, 0)</a:t>
            </a:r>
            <a:endParaRPr lang="en-US" sz="1600" dirty="0">
              <a:latin typeface="Arial" pitchFamily="34" charset="0"/>
              <a:cs typeface="Arial" pitchFamily="34" charset="0"/>
            </a:endParaRPr>
          </a:p>
        </p:txBody>
      </p:sp>
      <p:grpSp>
        <p:nvGrpSpPr>
          <p:cNvPr id="35" name="Group 34"/>
          <p:cNvGrpSpPr/>
          <p:nvPr/>
        </p:nvGrpSpPr>
        <p:grpSpPr>
          <a:xfrm>
            <a:off x="1029413" y="5975444"/>
            <a:ext cx="6821173" cy="547664"/>
            <a:chOff x="912211" y="1241563"/>
            <a:chExt cx="6821173" cy="547664"/>
          </a:xfrm>
        </p:grpSpPr>
        <p:cxnSp>
          <p:nvCxnSpPr>
            <p:cNvPr id="36" name="Straight Connector 35"/>
            <p:cNvCxnSpPr/>
            <p:nvPr/>
          </p:nvCxnSpPr>
          <p:spPr>
            <a:xfrm>
              <a:off x="912211" y="1335873"/>
              <a:ext cx="6396093" cy="4895"/>
            </a:xfrm>
            <a:prstGeom prst="line">
              <a:avLst/>
            </a:prstGeom>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TextBox 36"/>
                <p:cNvSpPr txBox="1"/>
                <p:nvPr/>
              </p:nvSpPr>
              <p:spPr>
                <a:xfrm>
                  <a:off x="1183553" y="1462473"/>
                  <a:ext cx="839525"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a:rPr>
                          <m:t>𝑝</m:t>
                        </m:r>
                        <m:r>
                          <a:rPr lang="en-US" sz="1200" b="0" i="1" smtClean="0">
                            <a:latin typeface="Cambria Math"/>
                          </a:rPr>
                          <m:t>=(6,8)</m:t>
                        </m:r>
                      </m:oMath>
                    </m:oMathPara>
                  </a14:m>
                  <a:endParaRPr lang="en-US" sz="1200" dirty="0"/>
                </a:p>
              </p:txBody>
            </p:sp>
          </mc:Choice>
          <mc:Fallback xmlns="">
            <p:sp>
              <p:nvSpPr>
                <p:cNvPr id="42" name="TextBox 41"/>
                <p:cNvSpPr txBox="1">
                  <a:spLocks noRot="1" noChangeAspect="1" noMove="1" noResize="1" noEditPoints="1" noAdjustHandles="1" noChangeArrowheads="1" noChangeShapeType="1" noTextEdit="1"/>
                </p:cNvSpPr>
                <p:nvPr/>
              </p:nvSpPr>
              <p:spPr>
                <a:xfrm>
                  <a:off x="1183553" y="1462473"/>
                  <a:ext cx="839525" cy="276999"/>
                </a:xfrm>
                <a:prstGeom prst="rect">
                  <a:avLst/>
                </a:prstGeom>
                <a:blipFill rotWithShape="1">
                  <a:blip r:embed="rId7"/>
                  <a:stretch>
                    <a:fillRect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6753179" y="1512228"/>
                  <a:ext cx="980205"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a:rPr>
                          <m:t>𝑞</m:t>
                        </m:r>
                        <m:r>
                          <a:rPr lang="en-US" sz="1200" b="0" i="1" smtClean="0">
                            <a:latin typeface="Cambria Math"/>
                          </a:rPr>
                          <m:t>=(6, −8)</m:t>
                        </m:r>
                      </m:oMath>
                    </m:oMathPara>
                  </a14:m>
                  <a:endParaRPr lang="en-US" sz="1200" dirty="0"/>
                </a:p>
              </p:txBody>
            </p:sp>
          </mc:Choice>
          <mc:Fallback xmlns="">
            <p:sp>
              <p:nvSpPr>
                <p:cNvPr id="43" name="TextBox 42"/>
                <p:cNvSpPr txBox="1">
                  <a:spLocks noRot="1" noChangeAspect="1" noMove="1" noResize="1" noEditPoints="1" noAdjustHandles="1" noChangeArrowheads="1" noChangeShapeType="1" noTextEdit="1"/>
                </p:cNvSpPr>
                <p:nvPr/>
              </p:nvSpPr>
              <p:spPr>
                <a:xfrm>
                  <a:off x="6753179" y="1512228"/>
                  <a:ext cx="980205" cy="276999"/>
                </a:xfrm>
                <a:prstGeom prst="rect">
                  <a:avLst/>
                </a:prstGeom>
                <a:blipFill rotWithShape="1">
                  <a:blip r:embed="rId8"/>
                  <a:stretch>
                    <a:fillRect b="-8889"/>
                  </a:stretch>
                </a:blipFill>
              </p:spPr>
              <p:txBody>
                <a:bodyPr/>
                <a:lstStyle/>
                <a:p>
                  <a:r>
                    <a:rPr lang="en-US">
                      <a:noFill/>
                    </a:rPr>
                    <a:t> </a:t>
                  </a:r>
                </a:p>
              </p:txBody>
            </p:sp>
          </mc:Fallback>
        </mc:AlternateContent>
        <p:sp>
          <p:nvSpPr>
            <p:cNvPr id="39" name="Oval 38"/>
            <p:cNvSpPr/>
            <p:nvPr/>
          </p:nvSpPr>
          <p:spPr>
            <a:xfrm>
              <a:off x="1531308" y="1268760"/>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4355976" y="1268760"/>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7236296" y="1241563"/>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42" name="TextBox 41"/>
              <p:cNvSpPr txBox="1"/>
              <p:nvPr/>
            </p:nvSpPr>
            <p:spPr>
              <a:xfrm>
                <a:off x="484905" y="5880193"/>
                <a:ext cx="46346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a:rPr>
                        <m:t>+</m:t>
                      </m:r>
                      <m:r>
                        <a:rPr lang="en-US" sz="1400" b="0" i="1" smtClean="0">
                          <a:latin typeface="Cambria Math"/>
                        </a:rPr>
                        <m:t>𝑦</m:t>
                      </m:r>
                    </m:oMath>
                  </m:oMathPara>
                </a14:m>
                <a:endParaRPr lang="en-US" sz="1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484905" y="5880193"/>
                <a:ext cx="463460" cy="307777"/>
              </a:xfrm>
              <a:prstGeom prst="rect">
                <a:avLst/>
              </a:prstGeom>
              <a:blipFill rotWithShape="1">
                <a:blip r:embed="rId9"/>
                <a:stretch>
                  <a:fillRect b="-2000"/>
                </a:stretch>
              </a:blipFill>
            </p:spPr>
            <p:txBody>
              <a:bodyPr/>
              <a:lstStyle/>
              <a:p>
                <a:r>
                  <a:rPr lang="en-US">
                    <a:noFill/>
                  </a:rPr>
                  <a:t> </a:t>
                </a:r>
              </a:p>
            </p:txBody>
          </p:sp>
        </mc:Fallback>
      </mc:AlternateContent>
      <p:sp>
        <p:nvSpPr>
          <p:cNvPr id="43" name="TextBox 42"/>
          <p:cNvSpPr txBox="1"/>
          <p:nvPr/>
        </p:nvSpPr>
        <p:spPr>
          <a:xfrm>
            <a:off x="2242920" y="6180964"/>
            <a:ext cx="284052" cy="307777"/>
          </a:xfrm>
          <a:prstGeom prst="rect">
            <a:avLst/>
          </a:prstGeom>
          <a:noFill/>
        </p:spPr>
        <p:txBody>
          <a:bodyPr wrap="none" rtlCol="0">
            <a:spAutoFit/>
          </a:bodyPr>
          <a:lstStyle/>
          <a:p>
            <a:r>
              <a:rPr lang="en-US" sz="1400" dirty="0">
                <a:latin typeface="Arial" pitchFamily="34" charset="0"/>
                <a:cs typeface="Arial" pitchFamily="34" charset="0"/>
              </a:rPr>
              <a:t>6</a:t>
            </a:r>
          </a:p>
        </p:txBody>
      </p:sp>
      <p:sp>
        <p:nvSpPr>
          <p:cNvPr id="44" name="TextBox 43"/>
          <p:cNvSpPr txBox="1"/>
          <p:nvPr/>
        </p:nvSpPr>
        <p:spPr>
          <a:xfrm>
            <a:off x="2920856" y="6175530"/>
            <a:ext cx="284052" cy="307777"/>
          </a:xfrm>
          <a:prstGeom prst="rect">
            <a:avLst/>
          </a:prstGeom>
          <a:noFill/>
        </p:spPr>
        <p:txBody>
          <a:bodyPr wrap="none" rtlCol="0">
            <a:spAutoFit/>
          </a:bodyPr>
          <a:lstStyle/>
          <a:p>
            <a:r>
              <a:rPr lang="en-US" sz="1400" dirty="0" smtClean="0">
                <a:latin typeface="Arial" pitchFamily="34" charset="0"/>
                <a:cs typeface="Arial" pitchFamily="34" charset="0"/>
              </a:rPr>
              <a:t>4</a:t>
            </a:r>
            <a:endParaRPr lang="en-US" sz="1400" dirty="0">
              <a:latin typeface="Arial" pitchFamily="34" charset="0"/>
              <a:cs typeface="Arial" pitchFamily="34" charset="0"/>
            </a:endParaRPr>
          </a:p>
        </p:txBody>
      </p:sp>
      <p:sp>
        <p:nvSpPr>
          <p:cNvPr id="45" name="TextBox 44"/>
          <p:cNvSpPr txBox="1"/>
          <p:nvPr/>
        </p:nvSpPr>
        <p:spPr>
          <a:xfrm>
            <a:off x="3675303" y="6187970"/>
            <a:ext cx="284052" cy="307777"/>
          </a:xfrm>
          <a:prstGeom prst="rect">
            <a:avLst/>
          </a:prstGeom>
          <a:noFill/>
        </p:spPr>
        <p:txBody>
          <a:bodyPr wrap="none" rtlCol="0">
            <a:spAutoFit/>
          </a:bodyPr>
          <a:lstStyle/>
          <a:p>
            <a:r>
              <a:rPr lang="en-US" sz="1400" dirty="0" smtClean="0">
                <a:latin typeface="Arial" pitchFamily="34" charset="0"/>
                <a:cs typeface="Arial" pitchFamily="34" charset="0"/>
              </a:rPr>
              <a:t>2</a:t>
            </a:r>
            <a:endParaRPr lang="en-US" sz="1400" dirty="0">
              <a:latin typeface="Arial" pitchFamily="34" charset="0"/>
              <a:cs typeface="Arial" pitchFamily="34" charset="0"/>
            </a:endParaRPr>
          </a:p>
        </p:txBody>
      </p:sp>
      <p:sp>
        <p:nvSpPr>
          <p:cNvPr id="46" name="TextBox 45"/>
          <p:cNvSpPr txBox="1"/>
          <p:nvPr/>
        </p:nvSpPr>
        <p:spPr>
          <a:xfrm>
            <a:off x="4394135" y="6196354"/>
            <a:ext cx="284052" cy="307777"/>
          </a:xfrm>
          <a:prstGeom prst="rect">
            <a:avLst/>
          </a:prstGeom>
          <a:noFill/>
        </p:spPr>
        <p:txBody>
          <a:bodyPr wrap="none" rtlCol="0">
            <a:spAutoFit/>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p:txBody>
      </p:sp>
      <p:sp>
        <p:nvSpPr>
          <p:cNvPr id="47" name="TextBox 46"/>
          <p:cNvSpPr txBox="1"/>
          <p:nvPr/>
        </p:nvSpPr>
        <p:spPr>
          <a:xfrm>
            <a:off x="5130226" y="6196354"/>
            <a:ext cx="343364" cy="307777"/>
          </a:xfrm>
          <a:prstGeom prst="rect">
            <a:avLst/>
          </a:prstGeom>
          <a:noFill/>
        </p:spPr>
        <p:txBody>
          <a:bodyPr wrap="none" rtlCol="0">
            <a:spAutoFit/>
          </a:bodyPr>
          <a:lstStyle/>
          <a:p>
            <a:r>
              <a:rPr lang="en-US" sz="1400" dirty="0" smtClean="0">
                <a:latin typeface="Arial" pitchFamily="34" charset="0"/>
                <a:cs typeface="Arial" pitchFamily="34" charset="0"/>
              </a:rPr>
              <a:t>-2</a:t>
            </a:r>
            <a:endParaRPr lang="en-US" sz="1400" dirty="0">
              <a:latin typeface="Arial" pitchFamily="34" charset="0"/>
              <a:cs typeface="Arial" pitchFamily="34" charset="0"/>
            </a:endParaRPr>
          </a:p>
        </p:txBody>
      </p:sp>
      <p:sp>
        <p:nvSpPr>
          <p:cNvPr id="48" name="TextBox 47"/>
          <p:cNvSpPr txBox="1"/>
          <p:nvPr/>
        </p:nvSpPr>
        <p:spPr>
          <a:xfrm>
            <a:off x="5843320" y="6196353"/>
            <a:ext cx="343364" cy="307777"/>
          </a:xfrm>
          <a:prstGeom prst="rect">
            <a:avLst/>
          </a:prstGeom>
          <a:noFill/>
        </p:spPr>
        <p:txBody>
          <a:bodyPr wrap="none" rtlCol="0">
            <a:spAutoFit/>
          </a:bodyPr>
          <a:lstStyle/>
          <a:p>
            <a:r>
              <a:rPr lang="en-US" sz="1400" dirty="0" smtClean="0">
                <a:latin typeface="Arial" pitchFamily="34" charset="0"/>
                <a:cs typeface="Arial" pitchFamily="34" charset="0"/>
              </a:rPr>
              <a:t>-4</a:t>
            </a:r>
            <a:endParaRPr lang="en-US" sz="1400" dirty="0">
              <a:latin typeface="Arial" pitchFamily="34" charset="0"/>
              <a:cs typeface="Arial" pitchFamily="34" charset="0"/>
            </a:endParaRPr>
          </a:p>
        </p:txBody>
      </p:sp>
      <p:sp>
        <p:nvSpPr>
          <p:cNvPr id="49" name="TextBox 48"/>
          <p:cNvSpPr txBox="1"/>
          <p:nvPr/>
        </p:nvSpPr>
        <p:spPr>
          <a:xfrm>
            <a:off x="6527017" y="6187970"/>
            <a:ext cx="343364" cy="307777"/>
          </a:xfrm>
          <a:prstGeom prst="rect">
            <a:avLst/>
          </a:prstGeom>
          <a:noFill/>
        </p:spPr>
        <p:txBody>
          <a:bodyPr wrap="none" rtlCol="0">
            <a:spAutoFit/>
          </a:bodyPr>
          <a:lstStyle/>
          <a:p>
            <a:r>
              <a:rPr lang="en-US" sz="1400" dirty="0" smtClean="0">
                <a:latin typeface="Arial" pitchFamily="34" charset="0"/>
                <a:cs typeface="Arial" pitchFamily="34" charset="0"/>
              </a:rPr>
              <a:t>-6</a:t>
            </a:r>
            <a:endParaRPr lang="en-US" sz="1400" dirty="0">
              <a:latin typeface="Arial" pitchFamily="34" charset="0"/>
              <a:cs typeface="Arial" pitchFamily="34" charset="0"/>
            </a:endParaRPr>
          </a:p>
        </p:txBody>
      </p:sp>
      <p:cxnSp>
        <p:nvCxnSpPr>
          <p:cNvPr id="50" name="Straight Arrow Connector 49"/>
          <p:cNvCxnSpPr/>
          <p:nvPr/>
        </p:nvCxnSpPr>
        <p:spPr>
          <a:xfrm flipV="1">
            <a:off x="4536161" y="5521716"/>
            <a:ext cx="0" cy="624941"/>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869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Box 6"/>
          <p:cNvSpPr txBox="1">
            <a:spLocks noChangeArrowheads="1"/>
          </p:cNvSpPr>
          <p:nvPr/>
        </p:nvSpPr>
        <p:spPr bwMode="auto">
          <a:xfrm>
            <a:off x="6865812" y="6550223"/>
            <a:ext cx="22781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dirty="0">
                <a:cs typeface="Arial" charset="0"/>
              </a:rPr>
              <a:t>© </a:t>
            </a:r>
            <a:r>
              <a:rPr lang="en-US" altLang="en-US" sz="1400" dirty="0"/>
              <a:t>Copyright Paul </a:t>
            </a:r>
            <a:r>
              <a:rPr lang="en-US" altLang="en-US" sz="1400" dirty="0" smtClean="0"/>
              <a:t>Oh 2020</a:t>
            </a:r>
            <a:endParaRPr lang="en-US" altLang="en-US" sz="1400" dirty="0"/>
          </a:p>
        </p:txBody>
      </p:sp>
      <p:sp>
        <p:nvSpPr>
          <p:cNvPr id="24" name="TextBox 23"/>
          <p:cNvSpPr txBox="1"/>
          <p:nvPr/>
        </p:nvSpPr>
        <p:spPr>
          <a:xfrm>
            <a:off x="185000" y="228600"/>
            <a:ext cx="8730399" cy="338554"/>
          </a:xfrm>
          <a:prstGeom prst="rect">
            <a:avLst/>
          </a:prstGeom>
          <a:noFill/>
        </p:spPr>
        <p:txBody>
          <a:bodyPr wrap="square" rtlCol="0">
            <a:spAutoFit/>
          </a:bodyPr>
          <a:lstStyle/>
          <a:p>
            <a:r>
              <a:rPr lang="en-US" sz="1600" dirty="0" smtClean="0">
                <a:latin typeface="Arial" pitchFamily="34" charset="0"/>
                <a:cs typeface="Arial" pitchFamily="34" charset="0"/>
              </a:rPr>
              <a:t>The parametric equation of a line confirms this.  One has 2 equally spaced segments.  Hence:</a:t>
            </a:r>
            <a:endParaRPr lang="en-US" sz="1600"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19" name="Rectangle 18"/>
              <p:cNvSpPr/>
              <p:nvPr/>
            </p:nvSpPr>
            <p:spPr>
              <a:xfrm>
                <a:off x="2743200" y="834090"/>
                <a:ext cx="1153201" cy="49564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1400" i="1" smtClean="0">
                          <a:latin typeface="Cambria Math"/>
                        </a:rPr>
                        <m:t>𝑡</m:t>
                      </m:r>
                      <m:r>
                        <a:rPr lang="en-US" sz="1400" i="1" smtClean="0">
                          <a:latin typeface="Cambria Math"/>
                        </a:rPr>
                        <m:t>=</m:t>
                      </m:r>
                      <m:f>
                        <m:fPr>
                          <m:ctrlPr>
                            <a:rPr lang="en-US" sz="1400" i="1">
                              <a:latin typeface="Cambria Math"/>
                            </a:rPr>
                          </m:ctrlPr>
                        </m:fPr>
                        <m:num>
                          <m:r>
                            <a:rPr lang="en-US" sz="1400" b="0" i="1" smtClean="0">
                              <a:latin typeface="Cambria Math"/>
                            </a:rPr>
                            <m:t>1</m:t>
                          </m:r>
                        </m:num>
                        <m:den>
                          <m:r>
                            <a:rPr lang="en-US" sz="1400" i="1">
                              <a:latin typeface="Cambria Math"/>
                            </a:rPr>
                            <m:t>2</m:t>
                          </m:r>
                        </m:den>
                      </m:f>
                      <m:r>
                        <a:rPr lang="en-US" sz="1400" b="0" i="1" smtClean="0">
                          <a:latin typeface="Cambria Math"/>
                        </a:rPr>
                        <m:t>=0.5</m:t>
                      </m:r>
                      <m:r>
                        <m:rPr>
                          <m:nor/>
                        </m:rPr>
                        <a:rPr lang="en-US" sz="1400">
                          <a:latin typeface="Arial" pitchFamily="34" charset="0"/>
                          <a:cs typeface="Arial" pitchFamily="34" charset="0"/>
                        </a:rPr>
                        <m:t> </m:t>
                      </m:r>
                    </m:oMath>
                  </m:oMathPara>
                </a14:m>
                <a:endParaRPr lang="en-US" sz="1400" dirty="0"/>
              </a:p>
            </p:txBody>
          </p:sp>
        </mc:Choice>
        <mc:Fallback xmlns="">
          <p:sp>
            <p:nvSpPr>
              <p:cNvPr id="19" name="Rectangle 18"/>
              <p:cNvSpPr>
                <a:spLocks noRot="1" noChangeAspect="1" noMove="1" noResize="1" noEditPoints="1" noAdjustHandles="1" noChangeArrowheads="1" noChangeShapeType="1" noTextEdit="1"/>
              </p:cNvSpPr>
              <p:nvPr/>
            </p:nvSpPr>
            <p:spPr>
              <a:xfrm>
                <a:off x="2743200" y="834090"/>
                <a:ext cx="1153201" cy="495649"/>
              </a:xfrm>
              <a:prstGeom prst="rect">
                <a:avLst/>
              </a:prstGeom>
              <a:blipFill rotWithShape="1">
                <a:blip r:embed="rId3"/>
                <a:stretch>
                  <a:fillRect b="-12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4038600" y="722456"/>
                <a:ext cx="4114800" cy="718915"/>
              </a:xfrm>
              <a:prstGeom prst="rect">
                <a:avLst/>
              </a:prstGeom>
              <a:noFill/>
            </p:spPr>
            <p:txBody>
              <a:bodyPr wrap="square" rtlCol="0">
                <a:spAutoFit/>
              </a:bodyPr>
              <a:lstStyle/>
              <a:p>
                <a:r>
                  <a:rPr lang="en-US" sz="1400" dirty="0" smtClean="0">
                    <a:latin typeface="Arial" pitchFamily="34" charset="0"/>
                    <a:cs typeface="Arial" pitchFamily="34" charset="0"/>
                  </a:rPr>
                  <a:t>and when </a:t>
                </a:r>
                <a14:m>
                  <m:oMath xmlns:m="http://schemas.openxmlformats.org/officeDocument/2006/math">
                    <m:r>
                      <a:rPr lang="en-US" sz="1400" b="0" i="1" smtClean="0">
                        <a:latin typeface="Cambria Math"/>
                      </a:rPr>
                      <m:t>𝑖</m:t>
                    </m:r>
                    <m:r>
                      <a:rPr lang="en-US" sz="1400" b="0" i="1" smtClean="0">
                        <a:latin typeface="Cambria Math"/>
                      </a:rPr>
                      <m:t>=1</m:t>
                    </m:r>
                  </m:oMath>
                </a14:m>
                <a:r>
                  <a:rPr lang="en-US" sz="1400" dirty="0" smtClean="0">
                    <a:latin typeface="Arial" pitchFamily="34" charset="0"/>
                    <a:cs typeface="Arial" pitchFamily="34" charset="0"/>
                  </a:rPr>
                  <a:t> then </a:t>
                </a:r>
                <a14:m>
                  <m:oMath xmlns:m="http://schemas.openxmlformats.org/officeDocument/2006/math">
                    <m:r>
                      <a:rPr lang="en-US" sz="1400" b="0" i="1" smtClean="0">
                        <a:latin typeface="Cambria Math"/>
                      </a:rPr>
                      <m:t>𝑡</m:t>
                    </m:r>
                    <m:r>
                      <a:rPr lang="en-US" sz="1400" b="0" i="1" smtClean="0">
                        <a:latin typeface="Cambria Math"/>
                      </a:rPr>
                      <m:t>=</m:t>
                    </m:r>
                    <m:f>
                      <m:fPr>
                        <m:ctrlPr>
                          <a:rPr lang="en-US" sz="1400" b="0" i="1" smtClean="0">
                            <a:latin typeface="Cambria Math"/>
                          </a:rPr>
                        </m:ctrlPr>
                      </m:fPr>
                      <m:num>
                        <m:r>
                          <a:rPr lang="en-US" sz="1400" b="0" i="1" smtClean="0">
                            <a:latin typeface="Cambria Math"/>
                          </a:rPr>
                          <m:t>1</m:t>
                        </m:r>
                      </m:num>
                      <m:den>
                        <m:r>
                          <a:rPr lang="en-US" sz="1400" b="0" i="1" smtClean="0">
                            <a:latin typeface="Cambria Math"/>
                          </a:rPr>
                          <m:t>2</m:t>
                        </m:r>
                      </m:den>
                    </m:f>
                    <m:r>
                      <a:rPr lang="en-US" sz="1400" b="0" i="1" smtClean="0">
                        <a:latin typeface="Cambria Math"/>
                      </a:rPr>
                      <m:t>=0.5</m:t>
                    </m:r>
                  </m:oMath>
                </a14:m>
                <a:r>
                  <a:rPr lang="en-US" sz="1400" dirty="0" smtClean="0">
                    <a:latin typeface="Arial" pitchFamily="34" charset="0"/>
                    <a:cs typeface="Arial" pitchFamily="34" charset="0"/>
                  </a:rPr>
                  <a:t> </a:t>
                </a:r>
              </a:p>
              <a:p>
                <a:r>
                  <a:rPr lang="en-US" sz="1400" dirty="0" smtClean="0">
                    <a:latin typeface="Arial" pitchFamily="34" charset="0"/>
                    <a:cs typeface="Arial" pitchFamily="34" charset="0"/>
                  </a:rPr>
                  <a:t>and </a:t>
                </a:r>
                <a14:m>
                  <m:oMath xmlns:m="http://schemas.openxmlformats.org/officeDocument/2006/math">
                    <m:r>
                      <a:rPr lang="en-US" sz="1400" b="0" i="1" smtClean="0">
                        <a:latin typeface="Cambria Math"/>
                      </a:rPr>
                      <m:t>𝑙</m:t>
                    </m:r>
                    <m:d>
                      <m:dPr>
                        <m:ctrlPr>
                          <a:rPr lang="en-US" sz="1400" b="0" i="1" smtClean="0">
                            <a:latin typeface="Cambria Math"/>
                          </a:rPr>
                        </m:ctrlPr>
                      </m:dPr>
                      <m:e>
                        <m:f>
                          <m:fPr>
                            <m:ctrlPr>
                              <a:rPr lang="en-US" sz="1400" b="0" i="1" smtClean="0">
                                <a:latin typeface="Cambria Math"/>
                              </a:rPr>
                            </m:ctrlPr>
                          </m:fPr>
                          <m:num>
                            <m:r>
                              <a:rPr lang="en-US" sz="1400" b="0" i="1" smtClean="0">
                                <a:latin typeface="Cambria Math"/>
                              </a:rPr>
                              <m:t>1</m:t>
                            </m:r>
                          </m:num>
                          <m:den>
                            <m:r>
                              <a:rPr lang="en-US" sz="1400" b="0" i="1" smtClean="0">
                                <a:latin typeface="Cambria Math"/>
                              </a:rPr>
                              <m:t>2</m:t>
                            </m:r>
                          </m:den>
                        </m:f>
                      </m:e>
                    </m:d>
                    <m:r>
                      <a:rPr lang="en-US" sz="1400" b="0" i="1" smtClean="0">
                        <a:latin typeface="Cambria Math"/>
                      </a:rPr>
                      <m:t>=8</m:t>
                    </m:r>
                    <m:d>
                      <m:dPr>
                        <m:ctrlPr>
                          <a:rPr lang="en-US" sz="1400" b="0" i="1" smtClean="0">
                            <a:latin typeface="Cambria Math"/>
                          </a:rPr>
                        </m:ctrlPr>
                      </m:dPr>
                      <m:e>
                        <m:r>
                          <a:rPr lang="en-US" sz="1400" b="0" i="1" smtClean="0">
                            <a:latin typeface="Cambria Math"/>
                          </a:rPr>
                          <m:t>1−0.5</m:t>
                        </m:r>
                      </m:e>
                    </m:d>
                    <m:r>
                      <a:rPr lang="en-US" sz="1400" b="0" i="1" smtClean="0">
                        <a:latin typeface="Cambria Math"/>
                      </a:rPr>
                      <m:t>+0.5</m:t>
                    </m:r>
                    <m:r>
                      <a:rPr lang="en-US" sz="1400" b="0" i="1" smtClean="0">
                        <a:latin typeface="Cambria Math"/>
                        <a:ea typeface="Cambria Math"/>
                      </a:rPr>
                      <m:t>×</m:t>
                    </m:r>
                    <m:d>
                      <m:dPr>
                        <m:ctrlPr>
                          <a:rPr lang="en-US" sz="1400" b="0" i="1" smtClean="0">
                            <a:latin typeface="Cambria Math"/>
                            <a:ea typeface="Cambria Math"/>
                          </a:rPr>
                        </m:ctrlPr>
                      </m:dPr>
                      <m:e>
                        <m:r>
                          <a:rPr lang="en-US" sz="1400" b="0" i="1" smtClean="0">
                            <a:latin typeface="Cambria Math"/>
                            <a:ea typeface="Cambria Math"/>
                          </a:rPr>
                          <m:t>−8</m:t>
                        </m:r>
                      </m:e>
                    </m:d>
                    <m:r>
                      <a:rPr lang="en-US" sz="1400" b="0" i="1" smtClean="0">
                        <a:latin typeface="Cambria Math"/>
                        <a:ea typeface="Cambria Math"/>
                      </a:rPr>
                      <m:t>=4−4=0</m:t>
                    </m:r>
                  </m:oMath>
                </a14:m>
                <a:endParaRPr lang="en-US" sz="1400" dirty="0">
                  <a:latin typeface="Arial" pitchFamily="34" charset="0"/>
                  <a:cs typeface="Arial" pitchFamily="34"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4038600" y="722456"/>
                <a:ext cx="4114800" cy="718915"/>
              </a:xfrm>
              <a:prstGeom prst="rect">
                <a:avLst/>
              </a:prstGeom>
              <a:blipFill rotWithShape="1">
                <a:blip r:embed="rId4"/>
                <a:stretch>
                  <a:fillRect l="-444" b="-855"/>
                </a:stretch>
              </a:blipFill>
            </p:spPr>
            <p:txBody>
              <a:bodyPr/>
              <a:lstStyle/>
              <a:p>
                <a:r>
                  <a:rPr lang="en-US">
                    <a:noFill/>
                  </a:rPr>
                  <a:t> </a:t>
                </a:r>
              </a:p>
            </p:txBody>
          </p:sp>
        </mc:Fallback>
      </mc:AlternateContent>
      <p:graphicFrame>
        <p:nvGraphicFramePr>
          <p:cNvPr id="20" name="Object 19"/>
          <p:cNvGraphicFramePr>
            <a:graphicFrameLocks noChangeAspect="1"/>
          </p:cNvGraphicFramePr>
          <p:nvPr>
            <p:extLst>
              <p:ext uri="{D42A27DB-BD31-4B8C-83A1-F6EECF244321}">
                <p14:modId xmlns:p14="http://schemas.microsoft.com/office/powerpoint/2010/main" val="1012363902"/>
              </p:ext>
            </p:extLst>
          </p:nvPr>
        </p:nvGraphicFramePr>
        <p:xfrm>
          <a:off x="457200" y="707874"/>
          <a:ext cx="1828800" cy="765175"/>
        </p:xfrm>
        <a:graphic>
          <a:graphicData uri="http://schemas.openxmlformats.org/presentationml/2006/ole">
            <mc:AlternateContent xmlns:mc="http://schemas.openxmlformats.org/markup-compatibility/2006">
              <mc:Choice xmlns:v="urn:schemas-microsoft-com:vml" Requires="v">
                <p:oleObj spid="_x0000_s1035" name="Worksheet" r:id="rId6" imgW="1838255" imgH="771660" progId="Excel.Sheet.8">
                  <p:embed followColorScheme="full"/>
                </p:oleObj>
              </mc:Choice>
              <mc:Fallback>
                <p:oleObj name="Worksheet" r:id="rId6" imgW="1838255" imgH="771660" progId="Excel.Sheet.8">
                  <p:embed followColorScheme="full"/>
                  <p:pic>
                    <p:nvPicPr>
                      <p:cNvPr id="0" name="Object 11"/>
                      <p:cNvPicPr>
                        <a:picLocks noChangeAspect="1" noChangeArrowheads="1"/>
                      </p:cNvPicPr>
                      <p:nvPr/>
                    </p:nvPicPr>
                    <p:blipFill>
                      <a:blip r:embed="rId7"/>
                      <a:srcRect/>
                      <a:stretch>
                        <a:fillRect/>
                      </a:stretch>
                    </p:blipFill>
                    <p:spPr bwMode="auto">
                      <a:xfrm>
                        <a:off x="457200" y="707874"/>
                        <a:ext cx="18288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 name="TextBox 25"/>
          <p:cNvSpPr txBox="1"/>
          <p:nvPr/>
        </p:nvSpPr>
        <p:spPr>
          <a:xfrm>
            <a:off x="114466" y="1752600"/>
            <a:ext cx="9029534" cy="584775"/>
          </a:xfrm>
          <a:prstGeom prst="rect">
            <a:avLst/>
          </a:prstGeom>
          <a:noFill/>
        </p:spPr>
        <p:txBody>
          <a:bodyPr wrap="square" rtlCol="0">
            <a:spAutoFit/>
          </a:bodyPr>
          <a:lstStyle/>
          <a:p>
            <a:r>
              <a:rPr lang="en-US" sz="1600" b="1" dirty="0" smtClean="0">
                <a:solidFill>
                  <a:srgbClr val="FF0000"/>
                </a:solidFill>
                <a:latin typeface="Arial" pitchFamily="34" charset="0"/>
                <a:cs typeface="Arial" pitchFamily="34" charset="0"/>
              </a:rPr>
              <a:t>Problem</a:t>
            </a:r>
            <a:r>
              <a:rPr lang="en-US" sz="1600" dirty="0">
                <a:latin typeface="Arial" pitchFamily="34" charset="0"/>
                <a:cs typeface="Arial" pitchFamily="34" charset="0"/>
              </a:rPr>
              <a:t>: Suppose want </a:t>
            </a:r>
            <a:r>
              <a:rPr lang="en-US" sz="1600" b="1" dirty="0">
                <a:solidFill>
                  <a:srgbClr val="FF0000"/>
                </a:solidFill>
                <a:latin typeface="Arial" pitchFamily="34" charset="0"/>
                <a:cs typeface="Arial" pitchFamily="34" charset="0"/>
              </a:rPr>
              <a:t>3</a:t>
            </a:r>
            <a:r>
              <a:rPr lang="en-US" sz="1600" dirty="0">
                <a:latin typeface="Arial" pitchFamily="34" charset="0"/>
                <a:cs typeface="Arial" pitchFamily="34" charset="0"/>
              </a:rPr>
              <a:t> points between start and end points?  Hence </a:t>
            </a:r>
            <a:r>
              <a:rPr lang="en-US" sz="1600" b="1" dirty="0">
                <a:solidFill>
                  <a:srgbClr val="0070C0"/>
                </a:solidFill>
                <a:latin typeface="Arial" pitchFamily="34" charset="0"/>
                <a:cs typeface="Arial" pitchFamily="34" charset="0"/>
              </a:rPr>
              <a:t>4</a:t>
            </a:r>
            <a:r>
              <a:rPr lang="en-US" sz="1600" dirty="0">
                <a:latin typeface="Arial" pitchFamily="34" charset="0"/>
                <a:cs typeface="Arial" pitchFamily="34" charset="0"/>
              </a:rPr>
              <a:t> equally spaced </a:t>
            </a:r>
            <a:r>
              <a:rPr lang="en-US" sz="1600" dirty="0" smtClean="0">
                <a:latin typeface="Arial" pitchFamily="34" charset="0"/>
                <a:cs typeface="Arial" pitchFamily="34" charset="0"/>
              </a:rPr>
              <a:t>segments.  What are the locations of the way points?</a:t>
            </a:r>
            <a:endParaRPr lang="en-US" sz="1600"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27" name="TextBox 26"/>
              <p:cNvSpPr txBox="1"/>
              <p:nvPr/>
            </p:nvSpPr>
            <p:spPr>
              <a:xfrm>
                <a:off x="114465" y="2514600"/>
                <a:ext cx="8800933" cy="449226"/>
              </a:xfrm>
              <a:prstGeom prst="rect">
                <a:avLst/>
              </a:prstGeom>
              <a:noFill/>
            </p:spPr>
            <p:txBody>
              <a:bodyPr wrap="square" rtlCol="0">
                <a:spAutoFit/>
              </a:bodyPr>
              <a:lstStyle/>
              <a:p>
                <a:r>
                  <a:rPr lang="en-US" sz="1600" b="1" dirty="0" smtClean="0">
                    <a:solidFill>
                      <a:srgbClr val="FF0000"/>
                    </a:solidFill>
                    <a:latin typeface="Arial" pitchFamily="34" charset="0"/>
                    <a:cs typeface="Arial" pitchFamily="34" charset="0"/>
                  </a:rPr>
                  <a:t>Solution</a:t>
                </a:r>
                <a:r>
                  <a:rPr lang="en-US" sz="1600" dirty="0" smtClean="0">
                    <a:latin typeface="Arial" pitchFamily="34" charset="0"/>
                    <a:cs typeface="Arial" pitchFamily="34" charset="0"/>
                  </a:rPr>
                  <a:t>:  </a:t>
                </a:r>
                <a:r>
                  <a:rPr lang="en-US" sz="1600" dirty="0">
                    <a:latin typeface="Arial" pitchFamily="34" charset="0"/>
                    <a:cs typeface="Arial" pitchFamily="34" charset="0"/>
                  </a:rPr>
                  <a:t>By inspection should have </a:t>
                </a:r>
                <a14:m>
                  <m:oMath xmlns:m="http://schemas.openxmlformats.org/officeDocument/2006/math">
                    <m:r>
                      <m:rPr>
                        <m:sty m:val="p"/>
                      </m:rPr>
                      <a:rPr lang="en-US" sz="1600">
                        <a:latin typeface="Cambria Math"/>
                      </a:rPr>
                      <m:t>n</m:t>
                    </m:r>
                    <m:r>
                      <a:rPr lang="en-US" sz="1600">
                        <a:latin typeface="Cambria Math"/>
                      </a:rPr>
                      <m:t>=</m:t>
                    </m:r>
                    <m:r>
                      <a:rPr lang="en-US" sz="1600" i="1">
                        <a:latin typeface="Cambria Math"/>
                      </a:rPr>
                      <m:t>4 </m:t>
                    </m:r>
                    <m:r>
                      <m:rPr>
                        <m:nor/>
                      </m:rPr>
                      <a:rPr lang="en-US" sz="1600">
                        <a:latin typeface="Arial" pitchFamily="34" charset="0"/>
                        <a:cs typeface="Arial" pitchFamily="34" charset="0"/>
                      </a:rPr>
                      <m:t>hence</m:t>
                    </m:r>
                    <m:r>
                      <a:rPr lang="en-US" sz="1600" i="1">
                        <a:latin typeface="Cambria Math"/>
                      </a:rPr>
                      <m:t> </m:t>
                    </m:r>
                    <m:r>
                      <a:rPr lang="en-US" sz="1600" i="1">
                        <a:latin typeface="Cambria Math"/>
                      </a:rPr>
                      <m:t>𝑡</m:t>
                    </m:r>
                    <m:r>
                      <a:rPr lang="en-US" sz="1600" i="1">
                        <a:latin typeface="Cambria Math"/>
                      </a:rPr>
                      <m:t>=</m:t>
                    </m:r>
                    <m:f>
                      <m:fPr>
                        <m:ctrlPr>
                          <a:rPr lang="en-US" sz="1600" i="1">
                            <a:latin typeface="Cambria Math"/>
                          </a:rPr>
                        </m:ctrlPr>
                      </m:fPr>
                      <m:num>
                        <m:r>
                          <a:rPr lang="en-US" sz="1600" i="1">
                            <a:latin typeface="Cambria Math"/>
                          </a:rPr>
                          <m:t>𝑖</m:t>
                        </m:r>
                      </m:num>
                      <m:den>
                        <m:r>
                          <a:rPr lang="en-US" sz="1600" i="1">
                            <a:latin typeface="Cambria Math"/>
                          </a:rPr>
                          <m:t>4</m:t>
                        </m:r>
                      </m:den>
                    </m:f>
                    <m:r>
                      <m:rPr>
                        <m:nor/>
                      </m:rPr>
                      <a:rPr lang="en-US" sz="1600">
                        <a:latin typeface="Arial" pitchFamily="34" charset="0"/>
                        <a:cs typeface="Arial" pitchFamily="34" charset="0"/>
                      </a:rPr>
                      <m:t>  </m:t>
                    </m:r>
                    <m:r>
                      <m:rPr>
                        <m:nor/>
                      </m:rPr>
                      <a:rPr lang="en-US" sz="1600">
                        <a:latin typeface="Arial" pitchFamily="34" charset="0"/>
                        <a:cs typeface="Arial" pitchFamily="34" charset="0"/>
                      </a:rPr>
                      <m:t>where</m:t>
                    </m:r>
                    <m:r>
                      <m:rPr>
                        <m:nor/>
                      </m:rPr>
                      <a:rPr lang="en-US" sz="1600">
                        <a:latin typeface="Arial" pitchFamily="34" charset="0"/>
                        <a:cs typeface="Arial" pitchFamily="34" charset="0"/>
                      </a:rPr>
                      <m:t>  </m:t>
                    </m:r>
                    <m:r>
                      <m:rPr>
                        <m:nor/>
                      </m:rPr>
                      <a:rPr lang="en-US" sz="1600">
                        <a:latin typeface="Arial" pitchFamily="34" charset="0"/>
                        <a:cs typeface="Arial" pitchFamily="34" charset="0"/>
                      </a:rPr>
                      <m:t>i</m:t>
                    </m:r>
                    <m:r>
                      <m:rPr>
                        <m:nor/>
                      </m:rPr>
                      <a:rPr lang="en-US" sz="1600">
                        <a:latin typeface="Arial" pitchFamily="34" charset="0"/>
                        <a:cs typeface="Arial" pitchFamily="34" charset="0"/>
                      </a:rPr>
                      <m:t>=0, 1, </m:t>
                    </m:r>
                    <m:r>
                      <a:rPr lang="en-US" sz="1600" i="1">
                        <a:latin typeface="Cambria Math"/>
                      </a:rPr>
                      <m:t>…</m:t>
                    </m:r>
                    <m:r>
                      <a:rPr lang="en-US" sz="1600" i="1">
                        <a:latin typeface="Cambria Math"/>
                      </a:rPr>
                      <m:t>𝑛</m:t>
                    </m:r>
                    <m:r>
                      <a:rPr lang="en-US" sz="1600" i="1">
                        <a:latin typeface="Cambria Math"/>
                      </a:rPr>
                      <m:t>−1</m:t>
                    </m:r>
                  </m:oMath>
                </a14:m>
                <a:endParaRPr lang="en-US" sz="1600" dirty="0">
                  <a:latin typeface="Arial" pitchFamily="34" charset="0"/>
                  <a:cs typeface="Arial" pitchFamily="34" charset="0"/>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114465" y="2514600"/>
                <a:ext cx="8800933" cy="449226"/>
              </a:xfrm>
              <a:prstGeom prst="rect">
                <a:avLst/>
              </a:prstGeom>
              <a:blipFill rotWithShape="1">
                <a:blip r:embed="rId8"/>
                <a:stretch>
                  <a:fillRect l="-416" b="-411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2506038" y="3048000"/>
                <a:ext cx="6224396" cy="414729"/>
              </a:xfrm>
              <a:prstGeom prst="rect">
                <a:avLst/>
              </a:prstGeom>
              <a:noFill/>
            </p:spPr>
            <p:txBody>
              <a:bodyPr wrap="none" rtlCol="0">
                <a:spAutoFit/>
              </a:bodyPr>
              <a:lstStyle/>
              <a:p>
                <a:r>
                  <a:rPr lang="en-US" sz="1400" dirty="0" smtClean="0">
                    <a:latin typeface="Arial" pitchFamily="34" charset="0"/>
                    <a:cs typeface="Arial" pitchFamily="34" charset="0"/>
                  </a:rPr>
                  <a:t>If </a:t>
                </a:r>
                <a14:m>
                  <m:oMath xmlns:m="http://schemas.openxmlformats.org/officeDocument/2006/math">
                    <m:r>
                      <a:rPr lang="en-US" sz="1400" b="0" i="1" smtClean="0">
                        <a:latin typeface="Cambria Math"/>
                      </a:rPr>
                      <m:t>𝑖</m:t>
                    </m:r>
                    <m:r>
                      <a:rPr lang="en-US" sz="1400" b="0" i="1" smtClean="0">
                        <a:latin typeface="Cambria Math"/>
                      </a:rPr>
                      <m:t>=1</m:t>
                    </m:r>
                  </m:oMath>
                </a14:m>
                <a:r>
                  <a:rPr lang="en-US" sz="1400" dirty="0" smtClean="0">
                    <a:latin typeface="Arial" pitchFamily="34" charset="0"/>
                    <a:cs typeface="Arial" pitchFamily="34" charset="0"/>
                  </a:rPr>
                  <a:t> then </a:t>
                </a:r>
                <a14:m>
                  <m:oMath xmlns:m="http://schemas.openxmlformats.org/officeDocument/2006/math">
                    <m:r>
                      <a:rPr lang="en-US" sz="1400" b="0" i="1" smtClean="0">
                        <a:latin typeface="Cambria Math"/>
                      </a:rPr>
                      <m:t>𝑡</m:t>
                    </m:r>
                    <m:r>
                      <a:rPr lang="en-US" sz="1400" b="0" i="1" smtClean="0">
                        <a:latin typeface="Cambria Math"/>
                      </a:rPr>
                      <m:t>=</m:t>
                    </m:r>
                    <m:f>
                      <m:fPr>
                        <m:ctrlPr>
                          <a:rPr lang="en-US" sz="1400" b="0" i="1" smtClean="0">
                            <a:latin typeface="Cambria Math"/>
                          </a:rPr>
                        </m:ctrlPr>
                      </m:fPr>
                      <m:num>
                        <m:r>
                          <a:rPr lang="en-US" sz="1400" b="0" i="1" smtClean="0">
                            <a:latin typeface="Cambria Math"/>
                          </a:rPr>
                          <m:t>1</m:t>
                        </m:r>
                      </m:num>
                      <m:den>
                        <m:r>
                          <a:rPr lang="en-US" sz="1400" b="0" i="1" smtClean="0">
                            <a:latin typeface="Cambria Math"/>
                          </a:rPr>
                          <m:t>4</m:t>
                        </m:r>
                      </m:den>
                    </m:f>
                    <m:r>
                      <a:rPr lang="en-US" sz="1400" b="0" i="1" smtClean="0">
                        <a:latin typeface="Cambria Math"/>
                      </a:rPr>
                      <m:t>=0.25</m:t>
                    </m:r>
                  </m:oMath>
                </a14:m>
                <a:r>
                  <a:rPr lang="en-US" sz="1400" dirty="0" smtClean="0">
                    <a:latin typeface="Arial" pitchFamily="34" charset="0"/>
                    <a:cs typeface="Arial" pitchFamily="34" charset="0"/>
                  </a:rPr>
                  <a:t> and </a:t>
                </a:r>
                <a14:m>
                  <m:oMath xmlns:m="http://schemas.openxmlformats.org/officeDocument/2006/math">
                    <m:r>
                      <a:rPr lang="en-US" sz="1400" b="0" i="1" smtClean="0">
                        <a:latin typeface="Cambria Math"/>
                      </a:rPr>
                      <m:t>𝑙</m:t>
                    </m:r>
                    <m:d>
                      <m:dPr>
                        <m:ctrlPr>
                          <a:rPr lang="en-US" sz="1400" b="0" i="1" smtClean="0">
                            <a:latin typeface="Cambria Math"/>
                          </a:rPr>
                        </m:ctrlPr>
                      </m:dPr>
                      <m:e>
                        <m:f>
                          <m:fPr>
                            <m:ctrlPr>
                              <a:rPr lang="en-US" sz="1400" b="0" i="1" smtClean="0">
                                <a:latin typeface="Cambria Math"/>
                              </a:rPr>
                            </m:ctrlPr>
                          </m:fPr>
                          <m:num>
                            <m:r>
                              <a:rPr lang="en-US" sz="1400" b="0" i="1" smtClean="0">
                                <a:latin typeface="Cambria Math"/>
                              </a:rPr>
                              <m:t>1</m:t>
                            </m:r>
                          </m:num>
                          <m:den>
                            <m:r>
                              <a:rPr lang="en-US" sz="1400" b="0" i="1" smtClean="0">
                                <a:latin typeface="Cambria Math"/>
                              </a:rPr>
                              <m:t>4</m:t>
                            </m:r>
                          </m:den>
                        </m:f>
                      </m:e>
                    </m:d>
                    <m:r>
                      <a:rPr lang="en-US" sz="1400" b="0" i="1" smtClean="0">
                        <a:latin typeface="Cambria Math"/>
                      </a:rPr>
                      <m:t>=8</m:t>
                    </m:r>
                    <m:d>
                      <m:dPr>
                        <m:ctrlPr>
                          <a:rPr lang="en-US" sz="1400" b="0" i="1" smtClean="0">
                            <a:latin typeface="Cambria Math"/>
                          </a:rPr>
                        </m:ctrlPr>
                      </m:dPr>
                      <m:e>
                        <m:r>
                          <a:rPr lang="en-US" sz="1400" b="0" i="1" smtClean="0">
                            <a:latin typeface="Cambria Math"/>
                          </a:rPr>
                          <m:t>1−0.25</m:t>
                        </m:r>
                      </m:e>
                    </m:d>
                    <m:r>
                      <a:rPr lang="en-US" sz="1400" b="0" i="1" smtClean="0">
                        <a:latin typeface="Cambria Math"/>
                      </a:rPr>
                      <m:t>+0.25</m:t>
                    </m:r>
                    <m:r>
                      <a:rPr lang="en-US" sz="1400" b="0" i="1" smtClean="0">
                        <a:latin typeface="Cambria Math"/>
                        <a:ea typeface="Cambria Math"/>
                      </a:rPr>
                      <m:t>×</m:t>
                    </m:r>
                    <m:d>
                      <m:dPr>
                        <m:ctrlPr>
                          <a:rPr lang="en-US" sz="1400" b="0" i="1" smtClean="0">
                            <a:latin typeface="Cambria Math"/>
                            <a:ea typeface="Cambria Math"/>
                          </a:rPr>
                        </m:ctrlPr>
                      </m:dPr>
                      <m:e>
                        <m:r>
                          <a:rPr lang="en-US" sz="1400" b="0" i="1" smtClean="0">
                            <a:latin typeface="Cambria Math"/>
                            <a:ea typeface="Cambria Math"/>
                          </a:rPr>
                          <m:t>−8</m:t>
                        </m:r>
                      </m:e>
                    </m:d>
                    <m:r>
                      <a:rPr lang="en-US" sz="1400" b="0" i="1" smtClean="0">
                        <a:latin typeface="Cambria Math"/>
                        <a:ea typeface="Cambria Math"/>
                      </a:rPr>
                      <m:t>=6−2=4</m:t>
                    </m:r>
                  </m:oMath>
                </a14:m>
                <a:endParaRPr lang="en-US" sz="1400" dirty="0">
                  <a:latin typeface="Arial" pitchFamily="34" charset="0"/>
                  <a:cs typeface="Arial" pitchFamily="34" charset="0"/>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2506038" y="3048000"/>
                <a:ext cx="6224396" cy="414729"/>
              </a:xfrm>
              <a:prstGeom prst="rect">
                <a:avLst/>
              </a:prstGeom>
              <a:blipFill rotWithShape="1">
                <a:blip r:embed="rId9"/>
                <a:stretch>
                  <a:fillRect l="-196" b="-1471"/>
                </a:stretch>
              </a:blipFill>
            </p:spPr>
            <p:txBody>
              <a:bodyPr/>
              <a:lstStyle/>
              <a:p>
                <a:r>
                  <a:rPr lang="en-US">
                    <a:noFill/>
                  </a:rPr>
                  <a:t> </a:t>
                </a:r>
              </a:p>
            </p:txBody>
          </p:sp>
        </mc:Fallback>
      </mc:AlternateContent>
      <p:graphicFrame>
        <p:nvGraphicFramePr>
          <p:cNvPr id="29" name="Object 28"/>
          <p:cNvGraphicFramePr>
            <a:graphicFrameLocks noChangeAspect="1"/>
          </p:cNvGraphicFramePr>
          <p:nvPr>
            <p:extLst>
              <p:ext uri="{D42A27DB-BD31-4B8C-83A1-F6EECF244321}">
                <p14:modId xmlns:p14="http://schemas.microsoft.com/office/powerpoint/2010/main" val="3125353960"/>
              </p:ext>
            </p:extLst>
          </p:nvPr>
        </p:nvGraphicFramePr>
        <p:xfrm>
          <a:off x="457200" y="3071973"/>
          <a:ext cx="1828800" cy="1143000"/>
        </p:xfrm>
        <a:graphic>
          <a:graphicData uri="http://schemas.openxmlformats.org/presentationml/2006/ole">
            <mc:AlternateContent xmlns:mc="http://schemas.openxmlformats.org/markup-compatibility/2006">
              <mc:Choice xmlns:v="urn:schemas-microsoft-com:vml" Requires="v">
                <p:oleObj spid="_x0000_s1036" name="Worksheet" r:id="rId11" imgW="1838255" imgH="1152630" progId="Excel.Sheet.8">
                  <p:embed followColorScheme="full"/>
                </p:oleObj>
              </mc:Choice>
              <mc:Fallback>
                <p:oleObj name="Worksheet" r:id="rId11" imgW="1838255" imgH="1152630" progId="Excel.Sheet.8">
                  <p:embed followColorScheme="full"/>
                  <p:pic>
                    <p:nvPicPr>
                      <p:cNvPr id="0" name="Object 7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 y="3071973"/>
                        <a:ext cx="1828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0" name="Group 29"/>
          <p:cNvGrpSpPr/>
          <p:nvPr/>
        </p:nvGrpSpPr>
        <p:grpSpPr>
          <a:xfrm>
            <a:off x="1139612" y="4604658"/>
            <a:ext cx="6821173" cy="547664"/>
            <a:chOff x="912211" y="1241563"/>
            <a:chExt cx="6821173" cy="547664"/>
          </a:xfrm>
        </p:grpSpPr>
        <p:cxnSp>
          <p:nvCxnSpPr>
            <p:cNvPr id="31" name="Straight Connector 30"/>
            <p:cNvCxnSpPr/>
            <p:nvPr/>
          </p:nvCxnSpPr>
          <p:spPr>
            <a:xfrm>
              <a:off x="912211" y="1335873"/>
              <a:ext cx="6396093" cy="4895"/>
            </a:xfrm>
            <a:prstGeom prst="line">
              <a:avLst/>
            </a:prstGeom>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TextBox 31"/>
                <p:cNvSpPr txBox="1"/>
                <p:nvPr/>
              </p:nvSpPr>
              <p:spPr>
                <a:xfrm>
                  <a:off x="1183553" y="1462473"/>
                  <a:ext cx="839525"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a:rPr>
                          <m:t>𝑝</m:t>
                        </m:r>
                        <m:r>
                          <a:rPr lang="en-US" sz="1200" b="0" i="1" smtClean="0">
                            <a:latin typeface="Cambria Math"/>
                          </a:rPr>
                          <m:t>=(6,8)</m:t>
                        </m:r>
                      </m:oMath>
                    </m:oMathPara>
                  </a14:m>
                  <a:endParaRPr lang="en-US" sz="1200" dirty="0"/>
                </a:p>
              </p:txBody>
            </p:sp>
          </mc:Choice>
          <mc:Fallback xmlns="">
            <p:sp>
              <p:nvSpPr>
                <p:cNvPr id="42" name="TextBox 41"/>
                <p:cNvSpPr txBox="1">
                  <a:spLocks noRot="1" noChangeAspect="1" noMove="1" noResize="1" noEditPoints="1" noAdjustHandles="1" noChangeArrowheads="1" noChangeShapeType="1" noTextEdit="1"/>
                </p:cNvSpPr>
                <p:nvPr/>
              </p:nvSpPr>
              <p:spPr>
                <a:xfrm>
                  <a:off x="1183553" y="1462473"/>
                  <a:ext cx="839525" cy="276999"/>
                </a:xfrm>
                <a:prstGeom prst="rect">
                  <a:avLst/>
                </a:prstGeom>
                <a:blipFill rotWithShape="1">
                  <a:blip r:embed="rId14"/>
                  <a:stretch>
                    <a:fillRect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6753179" y="1512228"/>
                  <a:ext cx="980205"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200" b="0" i="1" smtClean="0">
                            <a:latin typeface="Cambria Math"/>
                          </a:rPr>
                          <m:t>𝑞</m:t>
                        </m:r>
                        <m:r>
                          <a:rPr lang="en-US" sz="1200" b="0" i="1" smtClean="0">
                            <a:latin typeface="Cambria Math"/>
                          </a:rPr>
                          <m:t>=(6, −8)</m:t>
                        </m:r>
                      </m:oMath>
                    </m:oMathPara>
                  </a14:m>
                  <a:endParaRPr lang="en-US" sz="1200" dirty="0"/>
                </a:p>
              </p:txBody>
            </p:sp>
          </mc:Choice>
          <mc:Fallback xmlns="">
            <p:sp>
              <p:nvSpPr>
                <p:cNvPr id="43" name="TextBox 42"/>
                <p:cNvSpPr txBox="1">
                  <a:spLocks noRot="1" noChangeAspect="1" noMove="1" noResize="1" noEditPoints="1" noAdjustHandles="1" noChangeArrowheads="1" noChangeShapeType="1" noTextEdit="1"/>
                </p:cNvSpPr>
                <p:nvPr/>
              </p:nvSpPr>
              <p:spPr>
                <a:xfrm>
                  <a:off x="6753179" y="1512228"/>
                  <a:ext cx="980205" cy="276999"/>
                </a:xfrm>
                <a:prstGeom prst="rect">
                  <a:avLst/>
                </a:prstGeom>
                <a:blipFill rotWithShape="1">
                  <a:blip r:embed="rId15"/>
                  <a:stretch>
                    <a:fillRect b="-8889"/>
                  </a:stretch>
                </a:blipFill>
              </p:spPr>
              <p:txBody>
                <a:bodyPr/>
                <a:lstStyle/>
                <a:p>
                  <a:r>
                    <a:rPr lang="en-US">
                      <a:noFill/>
                    </a:rPr>
                    <a:t> </a:t>
                  </a:r>
                </a:p>
              </p:txBody>
            </p:sp>
          </mc:Fallback>
        </mc:AlternateContent>
        <p:sp>
          <p:nvSpPr>
            <p:cNvPr id="34" name="Oval 33"/>
            <p:cNvSpPr/>
            <p:nvPr/>
          </p:nvSpPr>
          <p:spPr>
            <a:xfrm>
              <a:off x="1531308" y="1268760"/>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4355976" y="1268760"/>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7236296" y="1241563"/>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37" name="TextBox 36"/>
              <p:cNvSpPr txBox="1"/>
              <p:nvPr/>
            </p:nvSpPr>
            <p:spPr>
              <a:xfrm>
                <a:off x="595104" y="4509407"/>
                <a:ext cx="46346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a:rPr>
                        <m:t>+</m:t>
                      </m:r>
                      <m:r>
                        <a:rPr lang="en-US" sz="1400" b="0" i="1" smtClean="0">
                          <a:latin typeface="Cambria Math"/>
                        </a:rPr>
                        <m:t>𝑦</m:t>
                      </m:r>
                    </m:oMath>
                  </m:oMathPara>
                </a14:m>
                <a:endParaRPr lang="en-US" sz="1400" dirty="0"/>
              </a:p>
            </p:txBody>
          </p:sp>
        </mc:Choice>
        <mc:Fallback xmlns="">
          <p:sp>
            <p:nvSpPr>
              <p:cNvPr id="37" name="TextBox 36"/>
              <p:cNvSpPr txBox="1">
                <a:spLocks noRot="1" noChangeAspect="1" noMove="1" noResize="1" noEditPoints="1" noAdjustHandles="1" noChangeArrowheads="1" noChangeShapeType="1" noTextEdit="1"/>
              </p:cNvSpPr>
              <p:nvPr/>
            </p:nvSpPr>
            <p:spPr>
              <a:xfrm>
                <a:off x="595104" y="4509407"/>
                <a:ext cx="463460" cy="307777"/>
              </a:xfrm>
              <a:prstGeom prst="rect">
                <a:avLst/>
              </a:prstGeom>
              <a:blipFill rotWithShape="1">
                <a:blip r:embed="rId16"/>
                <a:stretch>
                  <a:fillRect b="-2000"/>
                </a:stretch>
              </a:blipFill>
            </p:spPr>
            <p:txBody>
              <a:bodyPr/>
              <a:lstStyle/>
              <a:p>
                <a:r>
                  <a:rPr lang="en-US">
                    <a:noFill/>
                  </a:rPr>
                  <a:t> </a:t>
                </a:r>
              </a:p>
            </p:txBody>
          </p:sp>
        </mc:Fallback>
      </mc:AlternateContent>
      <p:cxnSp>
        <p:nvCxnSpPr>
          <p:cNvPr id="38" name="Straight Arrow Connector 37"/>
          <p:cNvCxnSpPr>
            <a:stCxn id="35" idx="0"/>
          </p:cNvCxnSpPr>
          <p:nvPr/>
        </p:nvCxnSpPr>
        <p:spPr>
          <a:xfrm flipV="1">
            <a:off x="4655385" y="4006914"/>
            <a:ext cx="0" cy="624941"/>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353119" y="4810178"/>
            <a:ext cx="284052" cy="307777"/>
          </a:xfrm>
          <a:prstGeom prst="rect">
            <a:avLst/>
          </a:prstGeom>
          <a:noFill/>
        </p:spPr>
        <p:txBody>
          <a:bodyPr wrap="none" rtlCol="0">
            <a:spAutoFit/>
          </a:bodyPr>
          <a:lstStyle/>
          <a:p>
            <a:r>
              <a:rPr lang="en-US" sz="1400" dirty="0">
                <a:latin typeface="Arial" pitchFamily="34" charset="0"/>
                <a:cs typeface="Arial" pitchFamily="34" charset="0"/>
              </a:rPr>
              <a:t>6</a:t>
            </a:r>
          </a:p>
        </p:txBody>
      </p:sp>
      <p:sp>
        <p:nvSpPr>
          <p:cNvPr id="40" name="TextBox 39"/>
          <p:cNvSpPr txBox="1"/>
          <p:nvPr/>
        </p:nvSpPr>
        <p:spPr>
          <a:xfrm>
            <a:off x="3031055" y="4804744"/>
            <a:ext cx="284052" cy="307777"/>
          </a:xfrm>
          <a:prstGeom prst="rect">
            <a:avLst/>
          </a:prstGeom>
          <a:noFill/>
        </p:spPr>
        <p:txBody>
          <a:bodyPr wrap="none" rtlCol="0">
            <a:spAutoFit/>
          </a:bodyPr>
          <a:lstStyle/>
          <a:p>
            <a:r>
              <a:rPr lang="en-US" sz="1400" dirty="0" smtClean="0">
                <a:latin typeface="Arial" pitchFamily="34" charset="0"/>
                <a:cs typeface="Arial" pitchFamily="34" charset="0"/>
              </a:rPr>
              <a:t>4</a:t>
            </a:r>
            <a:endParaRPr lang="en-US" sz="1400" dirty="0">
              <a:latin typeface="Arial" pitchFamily="34" charset="0"/>
              <a:cs typeface="Arial" pitchFamily="34" charset="0"/>
            </a:endParaRPr>
          </a:p>
        </p:txBody>
      </p:sp>
      <p:sp>
        <p:nvSpPr>
          <p:cNvPr id="41" name="TextBox 40"/>
          <p:cNvSpPr txBox="1"/>
          <p:nvPr/>
        </p:nvSpPr>
        <p:spPr>
          <a:xfrm>
            <a:off x="3785502" y="4817184"/>
            <a:ext cx="284052" cy="307777"/>
          </a:xfrm>
          <a:prstGeom prst="rect">
            <a:avLst/>
          </a:prstGeom>
          <a:noFill/>
        </p:spPr>
        <p:txBody>
          <a:bodyPr wrap="none" rtlCol="0">
            <a:spAutoFit/>
          </a:bodyPr>
          <a:lstStyle/>
          <a:p>
            <a:r>
              <a:rPr lang="en-US" sz="1400" dirty="0" smtClean="0">
                <a:latin typeface="Arial" pitchFamily="34" charset="0"/>
                <a:cs typeface="Arial" pitchFamily="34" charset="0"/>
              </a:rPr>
              <a:t>2</a:t>
            </a:r>
            <a:endParaRPr lang="en-US" sz="1400" dirty="0">
              <a:latin typeface="Arial" pitchFamily="34" charset="0"/>
              <a:cs typeface="Arial" pitchFamily="34" charset="0"/>
            </a:endParaRPr>
          </a:p>
        </p:txBody>
      </p:sp>
      <p:sp>
        <p:nvSpPr>
          <p:cNvPr id="42" name="TextBox 41"/>
          <p:cNvSpPr txBox="1"/>
          <p:nvPr/>
        </p:nvSpPr>
        <p:spPr>
          <a:xfrm>
            <a:off x="4504334" y="4825568"/>
            <a:ext cx="284052" cy="307777"/>
          </a:xfrm>
          <a:prstGeom prst="rect">
            <a:avLst/>
          </a:prstGeom>
          <a:noFill/>
        </p:spPr>
        <p:txBody>
          <a:bodyPr wrap="none" rtlCol="0">
            <a:spAutoFit/>
          </a:bodyPr>
          <a:lstStyle/>
          <a:p>
            <a:r>
              <a:rPr lang="en-US" sz="1400" dirty="0" smtClean="0">
                <a:latin typeface="Arial" pitchFamily="34" charset="0"/>
                <a:cs typeface="Arial" pitchFamily="34" charset="0"/>
              </a:rPr>
              <a:t>0</a:t>
            </a:r>
            <a:endParaRPr lang="en-US" sz="1400" dirty="0">
              <a:latin typeface="Arial" pitchFamily="34" charset="0"/>
              <a:cs typeface="Arial" pitchFamily="34" charset="0"/>
            </a:endParaRPr>
          </a:p>
        </p:txBody>
      </p:sp>
      <p:sp>
        <p:nvSpPr>
          <p:cNvPr id="43" name="TextBox 42"/>
          <p:cNvSpPr txBox="1"/>
          <p:nvPr/>
        </p:nvSpPr>
        <p:spPr>
          <a:xfrm>
            <a:off x="5240425" y="4825568"/>
            <a:ext cx="343364" cy="307777"/>
          </a:xfrm>
          <a:prstGeom prst="rect">
            <a:avLst/>
          </a:prstGeom>
          <a:noFill/>
        </p:spPr>
        <p:txBody>
          <a:bodyPr wrap="none" rtlCol="0">
            <a:spAutoFit/>
          </a:bodyPr>
          <a:lstStyle/>
          <a:p>
            <a:r>
              <a:rPr lang="en-US" sz="1400" dirty="0" smtClean="0">
                <a:latin typeface="Arial" pitchFamily="34" charset="0"/>
                <a:cs typeface="Arial" pitchFamily="34" charset="0"/>
              </a:rPr>
              <a:t>-2</a:t>
            </a:r>
            <a:endParaRPr lang="en-US" sz="1400" dirty="0">
              <a:latin typeface="Arial" pitchFamily="34" charset="0"/>
              <a:cs typeface="Arial" pitchFamily="34" charset="0"/>
            </a:endParaRPr>
          </a:p>
        </p:txBody>
      </p:sp>
      <p:sp>
        <p:nvSpPr>
          <p:cNvPr id="44" name="TextBox 43"/>
          <p:cNvSpPr txBox="1"/>
          <p:nvPr/>
        </p:nvSpPr>
        <p:spPr>
          <a:xfrm>
            <a:off x="5953519" y="4825567"/>
            <a:ext cx="343364" cy="307777"/>
          </a:xfrm>
          <a:prstGeom prst="rect">
            <a:avLst/>
          </a:prstGeom>
          <a:noFill/>
        </p:spPr>
        <p:txBody>
          <a:bodyPr wrap="none" rtlCol="0">
            <a:spAutoFit/>
          </a:bodyPr>
          <a:lstStyle/>
          <a:p>
            <a:r>
              <a:rPr lang="en-US" sz="1400" dirty="0" smtClean="0">
                <a:latin typeface="Arial" pitchFamily="34" charset="0"/>
                <a:cs typeface="Arial" pitchFamily="34" charset="0"/>
              </a:rPr>
              <a:t>-4</a:t>
            </a:r>
            <a:endParaRPr lang="en-US" sz="1400" dirty="0">
              <a:latin typeface="Arial" pitchFamily="34" charset="0"/>
              <a:cs typeface="Arial" pitchFamily="34" charset="0"/>
            </a:endParaRPr>
          </a:p>
        </p:txBody>
      </p:sp>
      <p:sp>
        <p:nvSpPr>
          <p:cNvPr id="45" name="TextBox 44"/>
          <p:cNvSpPr txBox="1"/>
          <p:nvPr/>
        </p:nvSpPr>
        <p:spPr>
          <a:xfrm>
            <a:off x="6637216" y="4817184"/>
            <a:ext cx="343364" cy="307777"/>
          </a:xfrm>
          <a:prstGeom prst="rect">
            <a:avLst/>
          </a:prstGeom>
          <a:noFill/>
        </p:spPr>
        <p:txBody>
          <a:bodyPr wrap="none" rtlCol="0">
            <a:spAutoFit/>
          </a:bodyPr>
          <a:lstStyle/>
          <a:p>
            <a:r>
              <a:rPr lang="en-US" sz="1400" dirty="0" smtClean="0">
                <a:latin typeface="Arial" pitchFamily="34" charset="0"/>
                <a:cs typeface="Arial" pitchFamily="34" charset="0"/>
              </a:rPr>
              <a:t>-6</a:t>
            </a:r>
            <a:endParaRPr lang="en-US" sz="1400" dirty="0">
              <a:latin typeface="Arial" pitchFamily="34" charset="0"/>
              <a:cs typeface="Arial" pitchFamily="34" charset="0"/>
            </a:endParaRPr>
          </a:p>
        </p:txBody>
      </p:sp>
      <p:sp>
        <p:nvSpPr>
          <p:cNvPr id="46" name="Oval 45"/>
          <p:cNvSpPr/>
          <p:nvPr/>
        </p:nvSpPr>
        <p:spPr>
          <a:xfrm>
            <a:off x="3101073" y="4626960"/>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053193" y="4640239"/>
            <a:ext cx="144016" cy="14401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2506038" y="3571791"/>
            <a:ext cx="1535933" cy="307777"/>
          </a:xfrm>
          <a:prstGeom prst="rect">
            <a:avLst/>
          </a:prstGeom>
          <a:noFill/>
        </p:spPr>
        <p:txBody>
          <a:bodyPr wrap="none" rtlCol="0">
            <a:spAutoFit/>
          </a:bodyPr>
          <a:lstStyle/>
          <a:p>
            <a:r>
              <a:rPr lang="en-US" sz="1400" dirty="0">
                <a:latin typeface="Arial" pitchFamily="34" charset="0"/>
                <a:cs typeface="Arial" pitchFamily="34" charset="0"/>
              </a:rPr>
              <a:t>V</a:t>
            </a:r>
            <a:r>
              <a:rPr lang="en-US" sz="1400" dirty="0" smtClean="0">
                <a:latin typeface="Arial" pitchFamily="34" charset="0"/>
                <a:cs typeface="Arial" pitchFamily="34" charset="0"/>
              </a:rPr>
              <a:t>isually one has:</a:t>
            </a:r>
            <a:endParaRPr lang="en-US" sz="1400" dirty="0">
              <a:latin typeface="Arial" pitchFamily="34" charset="0"/>
              <a:cs typeface="Arial" pitchFamily="34" charset="0"/>
            </a:endParaRPr>
          </a:p>
        </p:txBody>
      </p:sp>
    </p:spTree>
    <p:extLst>
      <p:ext uri="{BB962C8B-B14F-4D97-AF65-F5344CB8AC3E}">
        <p14:creationId xmlns:p14="http://schemas.microsoft.com/office/powerpoint/2010/main" val="32606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6"/>
          <p:cNvSpPr txBox="1">
            <a:spLocks noChangeArrowheads="1"/>
          </p:cNvSpPr>
          <p:nvPr/>
        </p:nvSpPr>
        <p:spPr bwMode="auto">
          <a:xfrm>
            <a:off x="6865812" y="6550223"/>
            <a:ext cx="227818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400" dirty="0">
                <a:cs typeface="Arial" charset="0"/>
              </a:rPr>
              <a:t>© </a:t>
            </a:r>
            <a:r>
              <a:rPr lang="en-US" altLang="en-US" sz="1400" dirty="0"/>
              <a:t>Copyright Paul </a:t>
            </a:r>
            <a:r>
              <a:rPr lang="en-US" altLang="en-US" sz="1400" dirty="0" smtClean="0"/>
              <a:t>Oh 2020</a:t>
            </a:r>
            <a:endParaRPr lang="en-US" altLang="en-US" sz="1400" dirty="0"/>
          </a:p>
        </p:txBody>
      </p:sp>
      <p:sp>
        <p:nvSpPr>
          <p:cNvPr id="2" name="TextBox 1"/>
          <p:cNvSpPr txBox="1"/>
          <p:nvPr/>
        </p:nvSpPr>
        <p:spPr>
          <a:xfrm>
            <a:off x="914400" y="-33010"/>
            <a:ext cx="6977616" cy="523220"/>
          </a:xfrm>
          <a:prstGeom prst="rect">
            <a:avLst/>
          </a:prstGeom>
          <a:noFill/>
        </p:spPr>
        <p:txBody>
          <a:bodyPr wrap="none" rtlCol="0">
            <a:spAutoFit/>
          </a:bodyPr>
          <a:lstStyle/>
          <a:p>
            <a:r>
              <a:rPr lang="en-US" sz="2800" b="1" dirty="0" smtClean="0">
                <a:solidFill>
                  <a:srgbClr val="0070C0"/>
                </a:solidFill>
                <a:latin typeface="Arial" pitchFamily="34" charset="0"/>
                <a:cs typeface="Arial" pitchFamily="34" charset="0"/>
              </a:rPr>
              <a:t>Velocity- versus Position-based Control</a:t>
            </a:r>
            <a:endParaRPr lang="en-US" sz="2800" b="1" dirty="0">
              <a:solidFill>
                <a:srgbClr val="0070C0"/>
              </a:solidFill>
              <a:latin typeface="Arial" pitchFamily="34" charset="0"/>
              <a:cs typeface="Arial" pitchFamily="34" charset="0"/>
            </a:endParaRPr>
          </a:p>
        </p:txBody>
      </p:sp>
      <p:sp>
        <p:nvSpPr>
          <p:cNvPr id="3" name="TextBox 2"/>
          <p:cNvSpPr txBox="1"/>
          <p:nvPr/>
        </p:nvSpPr>
        <p:spPr>
          <a:xfrm>
            <a:off x="204953" y="609600"/>
            <a:ext cx="8763000" cy="923330"/>
          </a:xfrm>
          <a:prstGeom prst="rect">
            <a:avLst/>
          </a:prstGeom>
          <a:noFill/>
        </p:spPr>
        <p:txBody>
          <a:bodyPr wrap="square" rtlCol="0">
            <a:spAutoFit/>
          </a:bodyPr>
          <a:lstStyle/>
          <a:p>
            <a:r>
              <a:rPr lang="en-US" dirty="0" smtClean="0">
                <a:latin typeface="Arial" pitchFamily="34" charset="0"/>
                <a:cs typeface="Arial" pitchFamily="34" charset="0"/>
              </a:rPr>
              <a:t>The way point approach is essentially position-based control; the end-effector (possibly attempts to) visit each point.  This leads to a discrete (go-stop-go) motion rather than a continuously smooth one.</a:t>
            </a:r>
            <a:endParaRPr lang="en-US" dirty="0">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6" name="TextBox 5"/>
              <p:cNvSpPr txBox="1"/>
              <p:nvPr/>
            </p:nvSpPr>
            <p:spPr>
              <a:xfrm>
                <a:off x="204953" y="1644134"/>
                <a:ext cx="8728841" cy="923330"/>
              </a:xfrm>
              <a:prstGeom prst="rect">
                <a:avLst/>
              </a:prstGeom>
              <a:noFill/>
            </p:spPr>
            <p:txBody>
              <a:bodyPr wrap="square" rtlCol="0">
                <a:spAutoFit/>
              </a:bodyPr>
              <a:lstStyle/>
              <a:p>
                <a:r>
                  <a:rPr lang="en-US" dirty="0" smtClean="0">
                    <a:latin typeface="Arial" pitchFamily="34" charset="0"/>
                    <a:cs typeface="Arial" pitchFamily="34" charset="0"/>
                  </a:rPr>
                  <a:t>Another way to view this is to ask “What is needed if one wants to move the end-effector from points </a:t>
                </a:r>
                <a14:m>
                  <m:oMath xmlns:m="http://schemas.openxmlformats.org/officeDocument/2006/math">
                    <m:r>
                      <a:rPr lang="en-US" b="0" i="1" smtClean="0">
                        <a:latin typeface="Cambria Math"/>
                        <a:cs typeface="Arial" pitchFamily="34" charset="0"/>
                      </a:rPr>
                      <m:t>𝑝</m:t>
                    </m:r>
                  </m:oMath>
                </a14:m>
                <a:r>
                  <a:rPr lang="en-US" dirty="0" smtClean="0">
                    <a:latin typeface="Arial" pitchFamily="34" charset="0"/>
                    <a:cs typeface="Arial" pitchFamily="34" charset="0"/>
                  </a:rPr>
                  <a:t> to </a:t>
                </a:r>
                <a14:m>
                  <m:oMath xmlns:m="http://schemas.openxmlformats.org/officeDocument/2006/math">
                    <m:r>
                      <a:rPr lang="en-US" b="0" i="1" smtClean="0">
                        <a:latin typeface="Cambria Math"/>
                        <a:cs typeface="Arial" pitchFamily="34" charset="0"/>
                      </a:rPr>
                      <m:t>𝑞</m:t>
                    </m:r>
                  </m:oMath>
                </a14:m>
                <a:r>
                  <a:rPr lang="en-US" dirty="0" smtClean="0">
                    <a:latin typeface="Arial" pitchFamily="34" charset="0"/>
                    <a:cs typeface="Arial" pitchFamily="34" charset="0"/>
                  </a:rPr>
                  <a:t> in </a:t>
                </a:r>
                <a14:m>
                  <m:oMath xmlns:m="http://schemas.openxmlformats.org/officeDocument/2006/math">
                    <m:r>
                      <a:rPr lang="en-US" i="1" dirty="0" smtClean="0">
                        <a:latin typeface="Cambria Math"/>
                        <a:cs typeface="Arial" pitchFamily="34" charset="0"/>
                      </a:rPr>
                      <m:t>𝑡</m:t>
                    </m:r>
                  </m:oMath>
                </a14:m>
                <a:r>
                  <a:rPr lang="en-US" dirty="0" smtClean="0">
                    <a:latin typeface="Arial" pitchFamily="34" charset="0"/>
                    <a:cs typeface="Arial" pitchFamily="34" charset="0"/>
                  </a:rPr>
                  <a:t> seconds?” This is difficult to perform without velocity-based control.</a:t>
                </a:r>
                <a:endParaRPr lang="en-US" dirty="0">
                  <a:latin typeface="Arial" pitchFamily="34" charset="0"/>
                  <a:cs typeface="Arial" pitchFamily="34"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204953" y="1644134"/>
                <a:ext cx="8728841" cy="923330"/>
              </a:xfrm>
              <a:prstGeom prst="rect">
                <a:avLst/>
              </a:prstGeom>
              <a:blipFill rotWithShape="1">
                <a:blip r:embed="rId2"/>
                <a:stretch>
                  <a:fillRect l="-628" t="-3311" b="-9934"/>
                </a:stretch>
              </a:blipFill>
            </p:spPr>
            <p:txBody>
              <a:bodyPr/>
              <a:lstStyle/>
              <a:p>
                <a:r>
                  <a:rPr lang="en-US">
                    <a:noFill/>
                  </a:rPr>
                  <a:t> </a:t>
                </a:r>
              </a:p>
            </p:txBody>
          </p:sp>
        </mc:Fallback>
      </mc:AlternateContent>
      <p:sp>
        <p:nvSpPr>
          <p:cNvPr id="24" name="TextBox 23"/>
          <p:cNvSpPr txBox="1"/>
          <p:nvPr/>
        </p:nvSpPr>
        <p:spPr>
          <a:xfrm>
            <a:off x="168167" y="2719863"/>
            <a:ext cx="8728841" cy="646331"/>
          </a:xfrm>
          <a:prstGeom prst="rect">
            <a:avLst/>
          </a:prstGeom>
          <a:noFill/>
        </p:spPr>
        <p:txBody>
          <a:bodyPr wrap="square" rtlCol="0">
            <a:spAutoFit/>
          </a:bodyPr>
          <a:lstStyle/>
          <a:p>
            <a:r>
              <a:rPr lang="en-US" dirty="0" smtClean="0">
                <a:latin typeface="Arial" pitchFamily="34" charset="0"/>
                <a:cs typeface="Arial" pitchFamily="34" charset="0"/>
              </a:rPr>
              <a:t>Answering this question is the field of trajectory, motion and path planning.  It is further complicated when obstacles are between the start and end points.</a:t>
            </a:r>
            <a:endParaRPr lang="en-US" dirty="0">
              <a:latin typeface="Arial" pitchFamily="34" charset="0"/>
              <a:cs typeface="Arial" pitchFamily="34" charset="0"/>
            </a:endParaRPr>
          </a:p>
        </p:txBody>
      </p:sp>
      <p:sp>
        <p:nvSpPr>
          <p:cNvPr id="25" name="TextBox 24"/>
          <p:cNvSpPr txBox="1"/>
          <p:nvPr/>
        </p:nvSpPr>
        <p:spPr>
          <a:xfrm>
            <a:off x="149774" y="3518594"/>
            <a:ext cx="8728841" cy="1754326"/>
          </a:xfrm>
          <a:prstGeom prst="rect">
            <a:avLst/>
          </a:prstGeom>
          <a:noFill/>
        </p:spPr>
        <p:txBody>
          <a:bodyPr wrap="square" rtlCol="0">
            <a:spAutoFit/>
          </a:bodyPr>
          <a:lstStyle/>
          <a:p>
            <a:r>
              <a:rPr lang="en-US" dirty="0" smtClean="0">
                <a:latin typeface="Arial" pitchFamily="34" charset="0"/>
                <a:cs typeface="Arial" pitchFamily="34" charset="0"/>
              </a:rPr>
              <a:t>Motion Planning is beyond the scope of this course. To pursue this, some key words in the robot course literature include:</a:t>
            </a:r>
          </a:p>
          <a:p>
            <a:endParaRPr lang="en-US" dirty="0" smtClean="0">
              <a:latin typeface="Arial" pitchFamily="34" charset="0"/>
              <a:cs typeface="Arial" pitchFamily="34" charset="0"/>
            </a:endParaRPr>
          </a:p>
          <a:p>
            <a:pPr marL="742950" lvl="1" indent="-285750">
              <a:buFontTx/>
              <a:buChar char="-"/>
            </a:pPr>
            <a:r>
              <a:rPr lang="en-US" dirty="0" smtClean="0">
                <a:latin typeface="Arial" pitchFamily="34" charset="0"/>
                <a:cs typeface="Arial" pitchFamily="34" charset="0"/>
              </a:rPr>
              <a:t>Trapezoidal motion profiles (also called cubic polynomials)</a:t>
            </a:r>
          </a:p>
          <a:p>
            <a:pPr marL="742950" lvl="1" indent="-285750">
              <a:buFontTx/>
              <a:buChar char="-"/>
            </a:pPr>
            <a:r>
              <a:rPr lang="en-US" dirty="0" smtClean="0">
                <a:latin typeface="Arial" pitchFamily="34" charset="0"/>
                <a:cs typeface="Arial" pitchFamily="34" charset="0"/>
              </a:rPr>
              <a:t>S-curve motion profiles (also called 5</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order or quintic polynomials)</a:t>
            </a:r>
          </a:p>
          <a:p>
            <a:pPr marL="742950" lvl="1" indent="-285750">
              <a:buFontTx/>
              <a:buChar char="-"/>
            </a:pPr>
            <a:r>
              <a:rPr lang="en-US" dirty="0" smtClean="0">
                <a:latin typeface="Arial" pitchFamily="34" charset="0"/>
                <a:cs typeface="Arial" pitchFamily="34" charset="0"/>
              </a:rPr>
              <a:t>B-splines</a:t>
            </a:r>
            <a:endParaRPr lang="en-US" dirty="0">
              <a:latin typeface="Arial" pitchFamily="34" charset="0"/>
              <a:cs typeface="Arial" pitchFamily="34" charset="0"/>
            </a:endParaRPr>
          </a:p>
        </p:txBody>
      </p:sp>
      <p:sp>
        <p:nvSpPr>
          <p:cNvPr id="26" name="TextBox 25"/>
          <p:cNvSpPr txBox="1"/>
          <p:nvPr/>
        </p:nvSpPr>
        <p:spPr>
          <a:xfrm>
            <a:off x="149773" y="5486400"/>
            <a:ext cx="8728841" cy="923330"/>
          </a:xfrm>
          <a:prstGeom prst="rect">
            <a:avLst/>
          </a:prstGeom>
          <a:noFill/>
        </p:spPr>
        <p:txBody>
          <a:bodyPr wrap="square" rtlCol="0">
            <a:spAutoFit/>
          </a:bodyPr>
          <a:lstStyle/>
          <a:p>
            <a:r>
              <a:rPr lang="en-US" dirty="0" smtClean="0">
                <a:latin typeface="Arial" pitchFamily="34" charset="0"/>
                <a:cs typeface="Arial" pitchFamily="34" charset="0"/>
              </a:rPr>
              <a:t>Beyond trajectory generation, a robot’s </a:t>
            </a:r>
            <a:r>
              <a:rPr lang="en-US" b="1" dirty="0" smtClean="0">
                <a:solidFill>
                  <a:srgbClr val="FF0000"/>
                </a:solidFill>
                <a:latin typeface="Arial" pitchFamily="34" charset="0"/>
                <a:cs typeface="Arial" pitchFamily="34" charset="0"/>
              </a:rPr>
              <a:t>Jacobian</a:t>
            </a:r>
            <a:r>
              <a:rPr lang="en-US" dirty="0" smtClean="0">
                <a:latin typeface="Arial" pitchFamily="34" charset="0"/>
                <a:cs typeface="Arial" pitchFamily="34" charset="0"/>
              </a:rPr>
              <a:t> plays a critical role in motion control and maps joint velocities (and consequently accelerations and forces/torques) to task space velocities.</a:t>
            </a:r>
            <a:endParaRPr lang="en-US" dirty="0">
              <a:latin typeface="Arial" pitchFamily="34" charset="0"/>
              <a:cs typeface="Arial" pitchFamily="34" charset="0"/>
            </a:endParaRPr>
          </a:p>
        </p:txBody>
      </p:sp>
    </p:spTree>
    <p:extLst>
      <p:ext uri="{BB962C8B-B14F-4D97-AF65-F5344CB8AC3E}">
        <p14:creationId xmlns:p14="http://schemas.microsoft.com/office/powerpoint/2010/main" val="1013010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638</TotalTime>
  <Words>636</Words>
  <Application>Microsoft Office PowerPoint</Application>
  <PresentationFormat>On-screen Show (4:3)</PresentationFormat>
  <Paragraphs>53</Paragraphs>
  <Slides>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Office Theme</vt:lpstr>
      <vt:lpstr>Worksheet</vt:lpstr>
      <vt:lpstr>PowerPoint Presentation</vt:lpstr>
      <vt:lpstr>PowerPoint Presentation</vt:lpstr>
      <vt:lpstr>PowerPoint Presentation</vt:lpstr>
      <vt:lpstr>PowerPoint Presentation</vt:lpstr>
    </vt:vector>
  </TitlesOfParts>
  <Company>Drexel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Oh</dc:creator>
  <cp:lastModifiedBy>Paul Oh</cp:lastModifiedBy>
  <cp:revision>60</cp:revision>
  <dcterms:created xsi:type="dcterms:W3CDTF">2016-10-24T22:09:52Z</dcterms:created>
  <dcterms:modified xsi:type="dcterms:W3CDTF">2020-02-04T19:54:57Z</dcterms:modified>
</cp:coreProperties>
</file>