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0" r:id="rId4"/>
    <p:sldId id="271" r:id="rId5"/>
    <p:sldId id="272" r:id="rId6"/>
    <p:sldId id="278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8848-8E2B-4185-B030-62AA1A14F1C1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10.png"/><Relationship Id="rId7" Type="http://schemas.openxmlformats.org/officeDocument/2006/relationships/image" Target="../media/image2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3.png"/><Relationship Id="rId4" Type="http://schemas.openxmlformats.org/officeDocument/2006/relationships/image" Target="../media/image120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2.emf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3.png"/><Relationship Id="rId18" Type="http://schemas.openxmlformats.org/officeDocument/2006/relationships/image" Target="../media/image420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10.png"/><Relationship Id="rId2" Type="http://schemas.openxmlformats.org/officeDocument/2006/relationships/image" Target="../media/image1.png"/><Relationship Id="rId16" Type="http://schemas.openxmlformats.org/officeDocument/2006/relationships/image" Target="../media/image38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6.png"/><Relationship Id="rId19" Type="http://schemas.openxmlformats.org/officeDocument/2006/relationships/image" Target="../media/image39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3.png"/><Relationship Id="rId18" Type="http://schemas.openxmlformats.org/officeDocument/2006/relationships/image" Target="../media/image46.png"/><Relationship Id="rId3" Type="http://schemas.openxmlformats.org/officeDocument/2006/relationships/image" Target="../media/image26.png"/><Relationship Id="rId21" Type="http://schemas.openxmlformats.org/officeDocument/2006/relationships/image" Target="../media/image39.png"/><Relationship Id="rId7" Type="http://schemas.openxmlformats.org/officeDocument/2006/relationships/image" Target="../media/image300.png"/><Relationship Id="rId12" Type="http://schemas.openxmlformats.org/officeDocument/2006/relationships/image" Target="../media/image421.png"/><Relationship Id="rId17" Type="http://schemas.openxmlformats.org/officeDocument/2006/relationships/image" Target="../media/image45.png"/><Relationship Id="rId2" Type="http://schemas.openxmlformats.org/officeDocument/2006/relationships/image" Target="../media/image1.png"/><Relationship Id="rId16" Type="http://schemas.openxmlformats.org/officeDocument/2006/relationships/image" Target="../media/image4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0.png"/><Relationship Id="rId11" Type="http://schemas.openxmlformats.org/officeDocument/2006/relationships/image" Target="../media/image411.png"/><Relationship Id="rId5" Type="http://schemas.openxmlformats.org/officeDocument/2006/relationships/image" Target="../media/image28.png"/><Relationship Id="rId15" Type="http://schemas.openxmlformats.org/officeDocument/2006/relationships/image" Target="../media/image380.png"/><Relationship Id="rId10" Type="http://schemas.openxmlformats.org/officeDocument/2006/relationships/image" Target="../media/image401.png"/><Relationship Id="rId19" Type="http://schemas.openxmlformats.org/officeDocument/2006/relationships/image" Target="../media/image400.png"/><Relationship Id="rId4" Type="http://schemas.openxmlformats.org/officeDocument/2006/relationships/image" Target="../media/image27.png"/><Relationship Id="rId9" Type="http://schemas.openxmlformats.org/officeDocument/2006/relationships/image" Target="../media/image42.png"/><Relationship Id="rId22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7" Type="http://schemas.openxmlformats.org/officeDocument/2006/relationships/image" Target="../media/image48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0.png"/><Relationship Id="rId5" Type="http://schemas.openxmlformats.org/officeDocument/2006/relationships/image" Target="../media/image410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838200" y="1981200"/>
            <a:ext cx="7391400" cy="1930069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Robotics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Inverse Kinematics</a:t>
              </a:r>
              <a:endParaRPr lang="en-US" altLang="en-US" dirty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04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Inverse Kinematics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77" y="563562"/>
            <a:ext cx="8812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Big Question: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nverse kinematics (IK) asks what joint parameters are needed to place robot’s end-effector at desired point?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2577" y="1293943"/>
            <a:ext cx="43588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Recall from study of 2-link planar manipulator: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65175" y="1731550"/>
            <a:ext cx="3372787" cy="1590675"/>
            <a:chOff x="3004038" y="1828800"/>
            <a:chExt cx="3372787" cy="159067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038" y="1828800"/>
              <a:ext cx="3009900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114800" y="1650599"/>
                <a:ext cx="4034245" cy="1004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650599"/>
                <a:ext cx="4034245" cy="100412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61578" y="2692736"/>
                <a:ext cx="3980508" cy="527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Tool transformation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sz="1400" b="0" i="1" smtClean="0">
                            <a:latin typeface="Cambria Math"/>
                          </a:rPr>
                          <m:t>0 </m:t>
                        </m:r>
                      </m:sup>
                    </m:sSubSup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maps tool (end-effector) frame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to base frame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578" y="2692736"/>
                <a:ext cx="3980508" cy="527388"/>
              </a:xfrm>
              <a:prstGeom prst="rect">
                <a:avLst/>
              </a:prstGeom>
              <a:blipFill rotWithShape="1">
                <a:blip r:embed="rId7"/>
                <a:stretch>
                  <a:fillRect l="-306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3717" y="3322225"/>
                <a:ext cx="4928144" cy="357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Problem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: Solve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17" y="3322225"/>
                <a:ext cx="4928144" cy="357534"/>
              </a:xfrm>
              <a:prstGeom prst="rect">
                <a:avLst/>
              </a:prstGeom>
              <a:blipFill rotWithShape="1">
                <a:blip r:embed="rId8"/>
                <a:stretch>
                  <a:fillRect l="-743" t="-5085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75034" y="3679759"/>
            <a:ext cx="3034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Solution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(Algebraic Approach):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5034" y="4134154"/>
                <a:ext cx="19974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Step 1: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34" y="4134154"/>
                <a:ext cx="1997406" cy="338554"/>
              </a:xfrm>
              <a:prstGeom prst="rect">
                <a:avLst/>
              </a:prstGeom>
              <a:blipFill rotWithShape="1">
                <a:blip r:embed="rId9"/>
                <a:stretch>
                  <a:fillRect l="-1835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449325" y="6122953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(1)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732" y="4538574"/>
            <a:ext cx="6278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From last column of Tool transformation matrix, and figure, see that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650900" y="6124928"/>
                <a:ext cx="2998961" cy="366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900" y="6124928"/>
                <a:ext cx="2998961" cy="366319"/>
              </a:xfrm>
              <a:prstGeom prst="rect">
                <a:avLst/>
              </a:prstGeom>
              <a:blipFill rotWithShape="1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6855" y="4929167"/>
                <a:ext cx="7727052" cy="3320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12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55" y="4929167"/>
                <a:ext cx="7727052" cy="33201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6855" y="5282370"/>
                <a:ext cx="7487754" cy="336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[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)]</m:t>
                      </m:r>
                    </m:oMath>
                  </m:oMathPara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55" y="5282370"/>
                <a:ext cx="7487754" cy="336118"/>
              </a:xfrm>
              <a:prstGeom prst="rect">
                <a:avLst/>
              </a:prstGeom>
              <a:blipFill rotWithShape="1">
                <a:blip r:embed="rId12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79236" y="5667418"/>
                <a:ext cx="4604273" cy="3320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4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[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36" y="5667418"/>
                <a:ext cx="4604273" cy="332014"/>
              </a:xfrm>
              <a:prstGeom prst="rect">
                <a:avLst/>
              </a:prstGeom>
              <a:blipFill rotWithShape="1">
                <a:blip r:embed="rId1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1" grpId="0"/>
      <p:bldP spid="16" grpId="0"/>
      <p:bldP spid="17" grpId="0"/>
      <p:bldP spid="18" grpId="0"/>
      <p:bldP spid="20" grpId="0"/>
      <p:bldP spid="25" grpId="0"/>
      <p:bldP spid="26" grpId="0"/>
      <p:bldP spid="30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2717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Consequently from (1) have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95600" y="625797"/>
                <a:ext cx="3057697" cy="704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625797"/>
                <a:ext cx="3057697" cy="7048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28600" y="1447800"/>
            <a:ext cx="800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Inverse cos is inaccurate with small angles.  Hence, re-express (2) using inverse tan: 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9225" y="79356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000" y="1940335"/>
                <a:ext cx="22760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940335"/>
                <a:ext cx="227607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2386263"/>
                <a:ext cx="2821542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386263"/>
                <a:ext cx="2821542" cy="3796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8389225" y="241780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322" y="3748481"/>
            <a:ext cx="71529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Observe that (3) has two solutions representing elbow up/down configuration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50838" y="4343400"/>
                <a:ext cx="7117911" cy="98693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 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38" y="4343400"/>
                <a:ext cx="7117911" cy="98693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380433" y="47244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(4)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85322" y="1967298"/>
            <a:ext cx="3372787" cy="1590675"/>
            <a:chOff x="3004038" y="1828800"/>
            <a:chExt cx="3372787" cy="1590675"/>
          </a:xfrm>
        </p:grpSpPr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038" y="1828800"/>
              <a:ext cx="3009900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p:sp>
        <p:nvSpPr>
          <p:cNvPr id="2" name="Right Brace 1"/>
          <p:cNvSpPr/>
          <p:nvPr/>
        </p:nvSpPr>
        <p:spPr>
          <a:xfrm rot="5400000">
            <a:off x="6585203" y="4831578"/>
            <a:ext cx="422516" cy="168632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909038" y="6013483"/>
            <a:ext cx="1774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Cosine part from (2)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3567470" y="4306569"/>
            <a:ext cx="422516" cy="265334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974359" y="6013483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ine part from (3)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3717" y="228600"/>
                <a:ext cx="19926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Step 2: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17" y="228600"/>
                <a:ext cx="1992661" cy="338554"/>
              </a:xfrm>
              <a:prstGeom prst="rect">
                <a:avLst/>
              </a:prstGeom>
              <a:blipFill rotWithShape="1">
                <a:blip r:embed="rId2"/>
                <a:stretch>
                  <a:fillRect l="-1835" t="-5455" b="-2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17" y="762000"/>
            <a:ext cx="382107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19954" y="458979"/>
            <a:ext cx="3456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Adding the variables in red, one has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96154" y="916179"/>
                <a:ext cx="1414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154" y="916179"/>
                <a:ext cx="1414425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96154" y="1212213"/>
                <a:ext cx="109837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154" y="1212213"/>
                <a:ext cx="109837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07311" y="1515303"/>
                <a:ext cx="1087221" cy="297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311" y="1515303"/>
                <a:ext cx="1087221" cy="2979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84431" y="1736933"/>
                <a:ext cx="125855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431" y="1736933"/>
                <a:ext cx="1258550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90293" y="2206252"/>
                <a:ext cx="1078244" cy="291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293" y="2206252"/>
                <a:ext cx="1078244" cy="2912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95107" y="2532820"/>
                <a:ext cx="1035604" cy="291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107" y="2532820"/>
                <a:ext cx="1035604" cy="2912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57855" y="3326478"/>
            <a:ext cx="28296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One can derive the following: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76600" y="3326478"/>
                <a:ext cx="2731132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326478"/>
                <a:ext cx="2731132" cy="390748"/>
              </a:xfrm>
              <a:prstGeom prst="rect">
                <a:avLst/>
              </a:prstGeom>
              <a:blipFill rotWithShape="1">
                <a:blip r:embed="rId10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8191500" y="33528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(5)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306689" y="3722132"/>
                <a:ext cx="2719526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689" y="3722132"/>
                <a:ext cx="2719526" cy="390748"/>
              </a:xfrm>
              <a:prstGeom prst="rect">
                <a:avLst/>
              </a:prstGeom>
              <a:blipFill rotWithShape="1">
                <a:blip r:embed="rId11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191500" y="371733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81302" y="4205681"/>
                <a:ext cx="57113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Substituting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one can rewrite (5) and (6) to yield: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02" y="4205681"/>
                <a:ext cx="5711307" cy="338554"/>
              </a:xfrm>
              <a:prstGeom prst="rect">
                <a:avLst/>
              </a:prstGeom>
              <a:blipFill rotWithShape="1">
                <a:blip r:embed="rId12"/>
                <a:stretch>
                  <a:fillRect l="-640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63703" y="4724399"/>
                <a:ext cx="3756926" cy="41049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703" y="4724399"/>
                <a:ext cx="3756926" cy="410497"/>
              </a:xfrm>
              <a:prstGeom prst="rect">
                <a:avLst/>
              </a:prstGeom>
              <a:blipFill rotWithShape="1">
                <a:blip r:embed="rId13"/>
                <a:stretch>
                  <a:fillRect b="-14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8191500" y="4724399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1301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7" grpId="0"/>
      <p:bldP spid="14" grpId="0"/>
      <p:bldP spid="16" grpId="0"/>
      <p:bldP spid="15" grpId="0"/>
      <p:bldP spid="18" grpId="0"/>
      <p:bldP spid="17" grpId="0"/>
      <p:bldP spid="19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Sanity Check: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9620" y="605076"/>
            <a:ext cx="3372787" cy="1590675"/>
            <a:chOff x="3004038" y="1828800"/>
            <a:chExt cx="3372787" cy="1590675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038" y="1828800"/>
              <a:ext cx="3009900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78649" y="557011"/>
                <a:ext cx="4808881" cy="68884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𝑎𝑡𝑎𝑛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200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Sup>
                                                <m:sSubSupPr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sz="1200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sz="1200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sz="1200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a:rPr lang="en-US" sz="12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, 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649" y="557011"/>
                <a:ext cx="4808881" cy="6888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65488" y="1538911"/>
                <a:ext cx="2564163" cy="3045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𝑎𝑡𝑎𝑛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𝑎𝑡𝑎𝑛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88" y="1538911"/>
                <a:ext cx="2564163" cy="30450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1192" y="2385551"/>
                <a:ext cx="3679212" cy="375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Case 1: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sz="1600" i="1" smtClean="0">
                        <a:latin typeface="Cambria Math"/>
                        <a:ea typeface="Cambria Math"/>
                      </a:rPr>
                      <m:t>≜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then? 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2" y="2385551"/>
                <a:ext cx="3679212" cy="375167"/>
              </a:xfrm>
              <a:prstGeom prst="rect">
                <a:avLst/>
              </a:prstGeom>
              <a:blipFill rotWithShape="1">
                <a:blip r:embed="rId8"/>
                <a:stretch>
                  <a:fillRect l="-828"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2400" y="2971800"/>
                <a:ext cx="4194097" cy="357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then (4) yields: 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971800"/>
                <a:ext cx="4194097" cy="357534"/>
              </a:xfrm>
              <a:prstGeom prst="rect">
                <a:avLst/>
              </a:prstGeom>
              <a:blipFill rotWithShape="1">
                <a:blip r:embed="rId9"/>
                <a:stretch>
                  <a:fillRect l="-727" t="-5172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7200" y="3505200"/>
                <a:ext cx="7824001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𝑙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1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+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𝑙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2</m:t>
                                                          </m:r>
                                                        </m:sub>
                                                      </m:sSub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+0−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+0−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05200"/>
                <a:ext cx="7824001" cy="9840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199" y="4489252"/>
                <a:ext cx="6102375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d>
                                                <m:d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𝑙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1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𝑙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2(0, 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4489252"/>
                <a:ext cx="6102375" cy="9840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29400" y="4796612"/>
                <a:ext cx="1056508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796612"/>
                <a:ext cx="1056508" cy="338554"/>
              </a:xfrm>
              <a:prstGeom prst="rect">
                <a:avLst/>
              </a:prstGeom>
              <a:blipFill rotWithShape="1">
                <a:blip r:embed="rId13"/>
                <a:stretch>
                  <a:fillRect l="-2857" t="-3509" b="-2105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90788" y="5473304"/>
            <a:ext cx="1978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Also, have from (5):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6167" y="6077134"/>
                <a:ext cx="4328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2(0,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67" y="6077134"/>
                <a:ext cx="4328877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86400" y="6077134"/>
                <a:ext cx="1471878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Hence,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77134"/>
                <a:ext cx="1471878" cy="338554"/>
              </a:xfrm>
              <a:prstGeom prst="rect">
                <a:avLst/>
              </a:prstGeom>
              <a:blipFill rotWithShape="1">
                <a:blip r:embed="rId15"/>
                <a:stretch>
                  <a:fillRect l="-1646" t="-3509" b="-2105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8363706" y="712354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Recall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(4)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01654" y="1429554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Recall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(7)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76189" y="543734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QED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47165" y="2391474"/>
                <a:ext cx="37544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Can envision should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: 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165" y="2391474"/>
                <a:ext cx="3754489" cy="338554"/>
              </a:xfrm>
              <a:prstGeom prst="rect">
                <a:avLst/>
              </a:prstGeom>
              <a:blipFill rotWithShape="1">
                <a:blip r:embed="rId16"/>
                <a:stretch>
                  <a:fillRect l="-97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7237243" y="2005291"/>
            <a:ext cx="1840409" cy="1422275"/>
            <a:chOff x="7237243" y="2005291"/>
            <a:chExt cx="1840409" cy="1422275"/>
          </a:xfrm>
        </p:grpSpPr>
        <p:grpSp>
          <p:nvGrpSpPr>
            <p:cNvPr id="32" name="Group 31"/>
            <p:cNvGrpSpPr/>
            <p:nvPr/>
          </p:nvGrpSpPr>
          <p:grpSpPr>
            <a:xfrm>
              <a:off x="7270748" y="2143791"/>
              <a:ext cx="1468316" cy="1129604"/>
              <a:chOff x="801894" y="3483977"/>
              <a:chExt cx="1468316" cy="1129604"/>
            </a:xfrm>
          </p:grpSpPr>
          <p:cxnSp>
            <p:nvCxnSpPr>
              <p:cNvPr id="33" name="Straight Arrow Connector 32"/>
              <p:cNvCxnSpPr/>
              <p:nvPr/>
            </p:nvCxnSpPr>
            <p:spPr>
              <a:xfrm>
                <a:off x="1127210" y="4613581"/>
                <a:ext cx="1143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flipV="1">
                <a:off x="1127210" y="3927781"/>
                <a:ext cx="0" cy="685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801894" y="4229373"/>
                <a:ext cx="685800" cy="45719"/>
              </a:xfrm>
              <a:prstGeom prst="rect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 rot="16200000">
                <a:off x="938134" y="3665322"/>
                <a:ext cx="408409" cy="4571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Rectangle 36"/>
                  <p:cNvSpPr/>
                  <p:nvPr/>
                </p:nvSpPr>
                <p:spPr>
                  <a:xfrm>
                    <a:off x="1133544" y="4136592"/>
                    <a:ext cx="336567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1" name="Rectangle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33544" y="4136592"/>
                    <a:ext cx="336567" cy="276999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Rectangle 37"/>
                  <p:cNvSpPr/>
                  <p:nvPr/>
                </p:nvSpPr>
                <p:spPr>
                  <a:xfrm>
                    <a:off x="1127210" y="3569722"/>
                    <a:ext cx="340158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2" name="Rectangle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27210" y="3569722"/>
                    <a:ext cx="340158" cy="276999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8705306" y="3150567"/>
                  <a:ext cx="37234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5306" y="3150567"/>
                  <a:ext cx="372346" cy="276999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7237243" y="2005291"/>
                  <a:ext cx="373949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7243" y="2005291"/>
                  <a:ext cx="373949" cy="276999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7726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3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52400" y="152400"/>
            <a:ext cx="8542681" cy="2043351"/>
            <a:chOff x="152400" y="152400"/>
            <a:chExt cx="8542681" cy="2043351"/>
          </a:xfrm>
        </p:grpSpPr>
        <p:sp>
          <p:nvSpPr>
            <p:cNvPr id="4" name="TextBox 3"/>
            <p:cNvSpPr txBox="1"/>
            <p:nvPr/>
          </p:nvSpPr>
          <p:spPr>
            <a:xfrm>
              <a:off x="152400" y="152400"/>
              <a:ext cx="2659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Another Sanity Check: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31903" y="605076"/>
              <a:ext cx="3372787" cy="1590675"/>
              <a:chOff x="3004038" y="1828800"/>
              <a:chExt cx="3372787" cy="1590675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04038" y="1828800"/>
                <a:ext cx="3009900" cy="1590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5651050" y="1905000"/>
                    <a:ext cx="725775" cy="3045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7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51050" y="1905000"/>
                    <a:ext cx="725775" cy="304507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4114799" y="2485637"/>
                    <a:ext cx="336567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8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14799" y="2485637"/>
                    <a:ext cx="336567" cy="276999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257800" y="1927022"/>
                    <a:ext cx="340158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57800" y="1927022"/>
                    <a:ext cx="340158" cy="276999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886200" y="573070"/>
                  <a:ext cx="4808881" cy="688843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/>
                          </a:rPr>
                          <m:t>=</m:t>
                        </m:r>
                        <m:r>
                          <a:rPr lang="en-US" sz="1200" b="0" i="1" smtClean="0">
                            <a:latin typeface="Cambria Math"/>
                          </a:rPr>
                          <m:t>𝑎𝑡𝑎𝑛</m:t>
                        </m:r>
                        <m:r>
                          <a:rPr lang="en-US" sz="1200" b="0" i="1" smtClean="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±</m:t>
                            </m:r>
                            <m:sSup>
                              <m:sSupPr>
                                <m:ctrlP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12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  <a:ea typeface="Cambria Math"/>
                                      </a:rPr>
                                      <m:t>1−</m:t>
                                    </m:r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2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f>
                                              <m:fPr>
                                                <m:ctrlP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𝑝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+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𝑦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𝑝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−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1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−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</m:num>
                                              <m:den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  <m:sSub>
                                                  <m:sSub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1</m:t>
                                                    </m:r>
                                                  </m:sub>
                                                </m:sSub>
                                                <m:sSub>
                                                  <m:sSub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b>
                                                </m:sSub>
                                              </m:den>
                                            </m:f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  <m:t>1/2</m:t>
                                </m:r>
                              </m:sup>
                            </m:sSup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,  </m:t>
                            </m:r>
                            <m:f>
                              <m:f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 i="1"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200" y="573070"/>
                  <a:ext cx="4808881" cy="68884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105400" y="1386658"/>
                  <a:ext cx="2564163" cy="30450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/>
                          </a:rPr>
                          <m:t>=</m:t>
                        </m:r>
                        <m:r>
                          <a:rPr lang="en-US" sz="1200" b="0" i="1" smtClean="0">
                            <a:latin typeface="Cambria Math"/>
                          </a:rPr>
                          <m:t>𝑎𝑡𝑎𝑛</m:t>
                        </m:r>
                        <m:r>
                          <a:rPr lang="en-US" sz="1200" b="0" i="1" smtClean="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  <m:r>
                          <a:rPr lang="en-US" sz="1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200" b="0" i="1" smtClean="0">
                            <a:latin typeface="Cambria Math"/>
                          </a:rPr>
                          <m:t>𝑎𝑡𝑎𝑛</m:t>
                        </m:r>
                        <m:r>
                          <a:rPr lang="en-US" sz="1200" b="0" i="1" smtClean="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00" y="1386658"/>
                  <a:ext cx="2564163" cy="30450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1192" y="2385551"/>
                <a:ext cx="3469411" cy="375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Case 2: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sz="1600" i="1" smtClean="0">
                        <a:latin typeface="Cambria Math"/>
                        <a:ea typeface="Cambria Math"/>
                      </a:rPr>
                      <m:t>≜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,−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then?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2" y="2385551"/>
                <a:ext cx="3469411" cy="375167"/>
              </a:xfrm>
              <a:prstGeom prst="rect">
                <a:avLst/>
              </a:prstGeom>
              <a:blipFill rotWithShape="1">
                <a:blip r:embed="rId8"/>
                <a:stretch>
                  <a:fillRect l="-877"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2400" y="2990265"/>
                <a:ext cx="3873689" cy="357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then (4) yields: 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990265"/>
                <a:ext cx="3873689" cy="357534"/>
              </a:xfrm>
              <a:prstGeom prst="rect">
                <a:avLst/>
              </a:prstGeom>
              <a:blipFill rotWithShape="1">
                <a:blip r:embed="rId9"/>
                <a:stretch>
                  <a:fillRect l="-787" t="-5172" b="-17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7200" y="3505200"/>
                <a:ext cx="7361631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𝑙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1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𝑙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+0−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05200"/>
                <a:ext cx="7361631" cy="11269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199" y="4489252"/>
                <a:ext cx="533440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0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2(±1, 0)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4489252"/>
                <a:ext cx="5334409" cy="71468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29400" y="4796612"/>
                <a:ext cx="1437445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</a:rPr>
                      <m:t>90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796612"/>
                <a:ext cx="1437445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3376" t="-6452" b="-241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90788" y="5473304"/>
            <a:ext cx="1978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Also, have from (5):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6167" y="6077134"/>
                <a:ext cx="36940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67" y="6077134"/>
                <a:ext cx="3694088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86400" y="6077134"/>
                <a:ext cx="154330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Hence,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77134"/>
                <a:ext cx="1543308" cy="369332"/>
              </a:xfrm>
              <a:prstGeom prst="rect">
                <a:avLst/>
              </a:prstGeom>
              <a:blipFill rotWithShape="1">
                <a:blip r:embed="rId15"/>
                <a:stretch>
                  <a:fillRect l="-2745" t="-6452" b="-241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627687" y="0"/>
            <a:ext cx="1516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P.Oh added 04/08/19</a:t>
            </a:r>
            <a:endParaRPr lang="en-US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90806" y="1812518"/>
                <a:ext cx="1414425" cy="27699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806" y="1812518"/>
                <a:ext cx="1414425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90806" y="2108552"/>
                <a:ext cx="1098378" cy="276999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806" y="2108552"/>
                <a:ext cx="109837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622519" y="5319416"/>
            <a:ext cx="1418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Choose -90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i.e. negative root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77519" y="2395913"/>
                <a:ext cx="40579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Can envision should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0, 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9</m:t>
                    </m:r>
                    <m:r>
                      <a:rPr lang="en-US" sz="1600" i="1">
                        <a:latin typeface="Cambria Math"/>
                      </a:rPr>
                      <m:t>0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: 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519" y="2395913"/>
                <a:ext cx="4057970" cy="338554"/>
              </a:xfrm>
              <a:prstGeom prst="rect">
                <a:avLst/>
              </a:prstGeom>
              <a:blipFill rotWithShape="1">
                <a:blip r:embed="rId18"/>
                <a:stretch>
                  <a:fillRect l="-901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7308762" y="2057251"/>
            <a:ext cx="1703122" cy="1187490"/>
            <a:chOff x="7308762" y="2057251"/>
            <a:chExt cx="1703122" cy="1187490"/>
          </a:xfrm>
        </p:grpSpPr>
        <p:grpSp>
          <p:nvGrpSpPr>
            <p:cNvPr id="34" name="Group 33"/>
            <p:cNvGrpSpPr/>
            <p:nvPr/>
          </p:nvGrpSpPr>
          <p:grpSpPr>
            <a:xfrm>
              <a:off x="7682711" y="2285460"/>
              <a:ext cx="1143000" cy="950516"/>
              <a:chOff x="1143000" y="2362200"/>
              <a:chExt cx="1143000" cy="950516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1143000" y="3048000"/>
                <a:ext cx="11430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V="1">
                <a:off x="1143000" y="2362200"/>
                <a:ext cx="0" cy="685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1143000" y="3021623"/>
                <a:ext cx="685800" cy="45719"/>
              </a:xfrm>
              <a:prstGeom prst="rect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 rot="16200000">
                <a:off x="1624597" y="2840277"/>
                <a:ext cx="408409" cy="4571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Rectangle 38"/>
                  <p:cNvSpPr/>
                  <p:nvPr/>
                </p:nvSpPr>
                <p:spPr>
                  <a:xfrm>
                    <a:off x="1317616" y="3035717"/>
                    <a:ext cx="336567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13" name="Rectangle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17616" y="3035717"/>
                    <a:ext cx="336567" cy="276999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Rectangle 39"/>
                  <p:cNvSpPr/>
                  <p:nvPr/>
                </p:nvSpPr>
                <p:spPr>
                  <a:xfrm>
                    <a:off x="1854592" y="2520434"/>
                    <a:ext cx="340158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54592" y="2520434"/>
                    <a:ext cx="340158" cy="276999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8639538" y="2967742"/>
                  <a:ext cx="37234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9538" y="2967742"/>
                  <a:ext cx="372346" cy="276999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7308762" y="2057251"/>
                  <a:ext cx="373949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8762" y="2057251"/>
                  <a:ext cx="373949" cy="276999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973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3" grpId="0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3348822"/>
                  </p:ext>
                </p:extLst>
              </p:nvPr>
            </p:nvGraphicFramePr>
            <p:xfrm>
              <a:off x="914400" y="1066800"/>
              <a:ext cx="7543800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08760"/>
                    <a:gridCol w="1508760"/>
                    <a:gridCol w="1508760"/>
                    <a:gridCol w="1508760"/>
                    <a:gridCol w="1508760"/>
                  </a:tblGrid>
                  <a:tr h="11620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Sketch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</a:tr>
                  <a:tr h="116205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163830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3348822"/>
                  </p:ext>
                </p:extLst>
              </p:nvPr>
            </p:nvGraphicFramePr>
            <p:xfrm>
              <a:off x="914400" y="1066800"/>
              <a:ext cx="7543800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08760"/>
                    <a:gridCol w="1508760"/>
                    <a:gridCol w="1508760"/>
                    <a:gridCol w="1508760"/>
                    <a:gridCol w="1508760"/>
                  </a:tblGrid>
                  <a:tr h="11620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Sketch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405" r="-300810" b="-2403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99597" r="-199597" b="-2403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00810" r="-100405" b="-2403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99194" b="-240314"/>
                          </a:stretch>
                        </a:blipFill>
                      </a:tcPr>
                    </a:tc>
                  </a:tr>
                  <a:tr h="116205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405" t="-100526" r="-300810" b="-141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99597" t="-100526" r="-199597" b="-141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163830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99597" t="-141636" r="-1995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pSp>
        <p:nvGrpSpPr>
          <p:cNvPr id="2" name="Group 1"/>
          <p:cNvGrpSpPr/>
          <p:nvPr/>
        </p:nvGrpSpPr>
        <p:grpSpPr>
          <a:xfrm>
            <a:off x="1143000" y="2362200"/>
            <a:ext cx="1143000" cy="950516"/>
            <a:chOff x="1143000" y="2362200"/>
            <a:chExt cx="1143000" cy="950516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43000" y="3048000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143000" y="23622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143000" y="3021623"/>
              <a:ext cx="685800" cy="45719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 rot="16200000">
              <a:off x="1624597" y="2840277"/>
              <a:ext cx="408409" cy="4571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317616" y="3035717"/>
                  <a:ext cx="336567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7616" y="3035717"/>
                  <a:ext cx="336567" cy="27699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1854592" y="2520434"/>
                  <a:ext cx="34015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4592" y="2520434"/>
                  <a:ext cx="340158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/>
          <p:cNvGrpSpPr/>
          <p:nvPr/>
        </p:nvGrpSpPr>
        <p:grpSpPr>
          <a:xfrm>
            <a:off x="801894" y="3483977"/>
            <a:ext cx="1468316" cy="1129604"/>
            <a:chOff x="801894" y="3483977"/>
            <a:chExt cx="1468316" cy="1129604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1127210" y="4613581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27210" y="3927781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801894" y="4229373"/>
              <a:ext cx="685800" cy="45719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938134" y="3665322"/>
              <a:ext cx="408409" cy="4571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1133544" y="4136592"/>
                  <a:ext cx="336567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3544" y="4136592"/>
                  <a:ext cx="336567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1127210" y="3569722"/>
                  <a:ext cx="34015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210" y="3569722"/>
                  <a:ext cx="340158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1000" y="381000"/>
                <a:ext cx="65877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Other configurations can be shown, yielding required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81000"/>
                <a:ext cx="6587765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833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638800" y="2612767"/>
            <a:ext cx="237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	            90 deg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662246" y="3951926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 deg		0</a:t>
            </a:r>
            <a:endParaRPr lang="en-US" dirty="0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55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2129</Words>
  <Application>Microsoft Office PowerPoint</Application>
  <PresentationFormat>On-screen Show (4:3)</PresentationFormat>
  <Paragraphs>121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54</cp:revision>
  <dcterms:created xsi:type="dcterms:W3CDTF">2016-10-24T22:09:52Z</dcterms:created>
  <dcterms:modified xsi:type="dcterms:W3CDTF">2020-01-16T19:11:49Z</dcterms:modified>
</cp:coreProperties>
</file>