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2" r:id="rId4"/>
    <p:sldId id="264" r:id="rId5"/>
    <p:sldId id="265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3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3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1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0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6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1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8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8848-8E2B-4185-B030-62AA1A14F1C1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3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" Type="http://schemas.openxmlformats.org/officeDocument/2006/relationships/image" Target="../media/image58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838200" y="1981200"/>
            <a:ext cx="7391400" cy="1930069"/>
            <a:chOff x="624" y="1344"/>
            <a:chExt cx="4656" cy="864"/>
          </a:xfrm>
        </p:grpSpPr>
        <p:sp>
          <p:nvSpPr>
            <p:cNvPr id="2052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Robotics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Forward </a:t>
              </a:r>
              <a:r>
                <a:rPr lang="en-US" altLang="en-US" sz="2800" dirty="0" smtClean="0"/>
                <a:t>Kinematics</a:t>
              </a:r>
              <a:endParaRPr lang="en-US" altLang="en-US" dirty="0"/>
            </a:p>
          </p:txBody>
        </p:sp>
      </p:grp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411686"/>
            <a:ext cx="3734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Reference: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lectureDenavitHartenberg-103116.pptx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And lectureDenavitHartenberg-103116-011120a.pptx</a:t>
            </a:r>
          </a:p>
        </p:txBody>
      </p:sp>
    </p:spTree>
    <p:extLst>
      <p:ext uri="{BB962C8B-B14F-4D97-AF65-F5344CB8AC3E}">
        <p14:creationId xmlns:p14="http://schemas.microsoft.com/office/powerpoint/2010/main" val="21042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Forward Kinematics</a:t>
            </a:r>
            <a:endParaRPr lang="en-US" sz="2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77" y="563562"/>
            <a:ext cx="8295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Big Question: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Want robot’s end-effector at desired point.  What joint angles are needed?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223" y="932894"/>
            <a:ext cx="624215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Inverse Kinematics is the topic that answers this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Solution (if any) likely is non-linear, transcendental, and often non-unique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Demands inverting a (transformation) matrix – multiple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Solution begins by understanding the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transformation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matrix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 must first understand Forward Kinematics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782" y="4876800"/>
            <a:ext cx="30099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167488" y="2330787"/>
            <a:ext cx="8789377" cy="1784572"/>
            <a:chOff x="202223" y="2286000"/>
            <a:chExt cx="8789377" cy="17845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02223" y="2286000"/>
                  <a:ext cx="878937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Sanity Check: </a:t>
                  </a:r>
                  <a:r>
                    <a:rPr lang="en-US" sz="1600" dirty="0" smtClean="0">
                      <a:latin typeface="Arial" pitchFamily="34" charset="0"/>
                      <a:cs typeface="Arial" pitchFamily="34" charset="0"/>
                    </a:rPr>
                    <a:t>Given the 2-link planar manipulator below, what is the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</m:oMath>
                  </a14:m>
                  <a:r>
                    <a:rPr lang="en-US" sz="1600" dirty="0" smtClean="0">
                      <a:latin typeface="Arial" pitchFamily="34" charset="0"/>
                      <a:cs typeface="Arial" pitchFamily="34" charset="0"/>
                    </a:rPr>
                    <a:t> position of the end-point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𝑝</m:t>
                      </m:r>
                    </m:oMath>
                  </a14:m>
                  <a:r>
                    <a:rPr lang="en-US" sz="1600" dirty="0" smtClean="0"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en-US" sz="1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223" y="2286000"/>
                  <a:ext cx="8789377" cy="5847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347" t="-3125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475" y="2641822"/>
              <a:ext cx="3067050" cy="142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5799031" y="266405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 flipH="1" flipV="1">
              <a:off x="5638800" y="2765120"/>
              <a:ext cx="167211" cy="1672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2223" y="4202668"/>
            <a:ext cx="8061152" cy="797243"/>
            <a:chOff x="202223" y="4202668"/>
            <a:chExt cx="8061152" cy="797243"/>
          </a:xfrm>
        </p:grpSpPr>
        <p:sp>
          <p:nvSpPr>
            <p:cNvPr id="2" name="TextBox 1"/>
            <p:cNvSpPr txBox="1"/>
            <p:nvPr/>
          </p:nvSpPr>
          <p:spPr>
            <a:xfrm>
              <a:off x="223995" y="4202668"/>
              <a:ext cx="80393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Solution: </a:t>
              </a:r>
              <a:r>
                <a:rPr lang="en-US" sz="16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Recall Relative Reference Frames from Physics, Mechanics and Kinematics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2223" y="4692134"/>
              <a:ext cx="28296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Assign a reference frame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869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75947" y="228600"/>
            <a:ext cx="19062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Step 2: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Apply vectors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6" name="Group 1035"/>
          <p:cNvGrpSpPr/>
          <p:nvPr/>
        </p:nvGrpSpPr>
        <p:grpSpPr>
          <a:xfrm>
            <a:off x="2743200" y="413266"/>
            <a:ext cx="4964573" cy="1590675"/>
            <a:chOff x="2743200" y="413266"/>
            <a:chExt cx="4964573" cy="15906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023850" y="1043702"/>
                  <a:ext cx="1683923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𝑝𝑜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10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3850" y="1043702"/>
                  <a:ext cx="1683923" cy="390748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35" name="Group 1034"/>
            <p:cNvGrpSpPr/>
            <p:nvPr/>
          </p:nvGrpSpPr>
          <p:grpSpPr>
            <a:xfrm>
              <a:off x="2743200" y="413266"/>
              <a:ext cx="3009900" cy="1590675"/>
              <a:chOff x="2743200" y="413266"/>
              <a:chExt cx="3009900" cy="1590675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743200" y="413266"/>
                <a:ext cx="3009900" cy="1590675"/>
                <a:chOff x="2743200" y="413266"/>
                <a:chExt cx="3009900" cy="1590675"/>
              </a:xfrm>
            </p:grpSpPr>
            <p:pic>
              <p:nvPicPr>
                <p:cNvPr id="14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43200" y="413266"/>
                  <a:ext cx="3009900" cy="15906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0" name="Straight Arrow Connector 9"/>
                <p:cNvCxnSpPr/>
                <p:nvPr/>
              </p:nvCxnSpPr>
              <p:spPr>
                <a:xfrm flipV="1">
                  <a:off x="3048000" y="1295400"/>
                  <a:ext cx="1447800" cy="38100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 flipV="1">
                  <a:off x="4495800" y="714703"/>
                  <a:ext cx="906517" cy="580697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/>
                <p:nvPr/>
              </p:nvCxnSpPr>
              <p:spPr>
                <a:xfrm flipV="1">
                  <a:off x="3048000" y="714703"/>
                  <a:ext cx="2354317" cy="932794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angle 19"/>
                  <p:cNvSpPr/>
                  <p:nvPr/>
                </p:nvSpPr>
                <p:spPr>
                  <a:xfrm>
                    <a:off x="3781975" y="790352"/>
                    <a:ext cx="526683" cy="3907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𝑝𝑜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0" name="Rectangle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1975" y="790352"/>
                    <a:ext cx="526683" cy="390748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Rectangle 20"/>
                  <p:cNvSpPr/>
                  <p:nvPr/>
                </p:nvSpPr>
                <p:spPr>
                  <a:xfrm>
                    <a:off x="4048170" y="1431823"/>
                    <a:ext cx="52097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1" name="Rectangle 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48170" y="1431823"/>
                    <a:ext cx="520976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Rectangle 21"/>
                  <p:cNvSpPr/>
                  <p:nvPr/>
                </p:nvSpPr>
                <p:spPr>
                  <a:xfrm>
                    <a:off x="4883770" y="1082947"/>
                    <a:ext cx="534313" cy="3907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2" name="Rectangle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83770" y="1082947"/>
                    <a:ext cx="534313" cy="390748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62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788442" y="2675114"/>
                <a:ext cx="2967286" cy="427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</m:t>
                                  </m:r>
                                </m:e>
                              </m:ac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442" y="2675114"/>
                <a:ext cx="2967286" cy="427425"/>
              </a:xfrm>
              <a:prstGeom prst="rect">
                <a:avLst/>
              </a:prstGeom>
              <a:blipFill rotWithShape="1">
                <a:blip r:embed="rId7"/>
                <a:stretch>
                  <a:fillRect r="-10678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736045" y="2293516"/>
                <a:ext cx="28904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e>
                      </m:acc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</m:ac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45" y="2293516"/>
                <a:ext cx="2890470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6557" r="-6751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12733" y="2003941"/>
            <a:ext cx="169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Have the following: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187" y="3102539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Can show: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3" name="Group 1032"/>
          <p:cNvGrpSpPr/>
          <p:nvPr/>
        </p:nvGrpSpPr>
        <p:grpSpPr>
          <a:xfrm>
            <a:off x="525517" y="3641097"/>
            <a:ext cx="2070310" cy="947729"/>
            <a:chOff x="533400" y="3471871"/>
            <a:chExt cx="2070310" cy="947729"/>
          </a:xfrm>
        </p:grpSpPr>
        <p:sp>
          <p:nvSpPr>
            <p:cNvPr id="1032" name="Rectangle 1031"/>
            <p:cNvSpPr/>
            <p:nvPr/>
          </p:nvSpPr>
          <p:spPr>
            <a:xfrm>
              <a:off x="533400" y="3471871"/>
              <a:ext cx="2021523" cy="94772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30" name="Group 1029"/>
            <p:cNvGrpSpPr/>
            <p:nvPr/>
          </p:nvGrpSpPr>
          <p:grpSpPr>
            <a:xfrm>
              <a:off x="533400" y="3550256"/>
              <a:ext cx="2070310" cy="781496"/>
              <a:chOff x="807985" y="3581400"/>
              <a:chExt cx="2070310" cy="78149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 xmlns="">
              <p:sp>
                <p:nvSpPr>
                  <p:cNvPr id="31" name="TextBox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29" name="Group 1028"/>
          <p:cNvGrpSpPr/>
          <p:nvPr/>
        </p:nvGrpSpPr>
        <p:grpSpPr>
          <a:xfrm>
            <a:off x="2547040" y="3641097"/>
            <a:ext cx="5867888" cy="1080448"/>
            <a:chOff x="2971800" y="3641072"/>
            <a:chExt cx="5867888" cy="1080448"/>
          </a:xfrm>
        </p:grpSpPr>
        <p:sp>
          <p:nvSpPr>
            <p:cNvPr id="28" name="TextBox 27"/>
            <p:cNvSpPr txBox="1"/>
            <p:nvPr/>
          </p:nvSpPr>
          <p:spPr>
            <a:xfrm>
              <a:off x="2971800" y="3798190"/>
              <a:ext cx="779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5" name="TextBox 1024"/>
                <p:cNvSpPr txBox="1"/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r>
                    <a:rPr lang="en-US" dirty="0" smtClean="0"/>
                    <a:t> and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25" name="TextBox 10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8" name="TextBox 1027"/>
                <p:cNvSpPr txBox="1"/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28" name="TextBox 10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31" name="TextBox 1030"/>
          <p:cNvSpPr txBox="1"/>
          <p:nvPr/>
        </p:nvSpPr>
        <p:spPr>
          <a:xfrm>
            <a:off x="8602717" y="3914856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034" name="TextBox 1033"/>
          <p:cNvSpPr txBox="1"/>
          <p:nvPr/>
        </p:nvSpPr>
        <p:spPr>
          <a:xfrm>
            <a:off x="457200" y="5334000"/>
            <a:ext cx="76855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Take-away: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reference frames’ poses are not unique – can position and orient anywhere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Solving for absolute position for N-links, where N is large, is tedious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5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5" grpId="0"/>
      <p:bldP spid="29" grpId="0"/>
      <p:bldP spid="10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Homogeneous Transformation Matrix</a:t>
            </a:r>
            <a:endParaRPr lang="en-US" sz="2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838200"/>
            <a:ext cx="787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Assigning reference frames is non-unique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But DH notation serves as a kind of “standard” by roboticists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Much (robot) math (and simulators) builds upon using this DH “standard”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Homogeneous Transformation Matrix and Tool Frame are 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06244" y="2336257"/>
                <a:ext cx="4082656" cy="112761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44" y="2336257"/>
                <a:ext cx="4082656" cy="11276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66956" y="2438400"/>
                <a:ext cx="38862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is called the Homogeneous Transformation Matrix and maps frame from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𝑖</m:t>
                    </m:r>
                    <m:r>
                      <a:rPr lang="en-US" sz="1600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956" y="2438400"/>
                <a:ext cx="388620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784" t="-220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3132" y="3810000"/>
                <a:ext cx="8351712" cy="590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Tool Frame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sz="1600" b="1" i="1" smtClean="0">
                            <a:latin typeface="Cambria Math"/>
                          </a:rPr>
                          <m:t>𝒏</m:t>
                        </m:r>
                      </m:sub>
                      <m:sup>
                        <m:r>
                          <a:rPr lang="en-US" sz="1600" b="1" i="1" smtClean="0">
                            <a:latin typeface="Cambria Math"/>
                          </a:rPr>
                          <m:t>𝟎</m:t>
                        </m:r>
                      </m:sup>
                    </m:sSubSup>
                  </m:oMath>
                </a14:m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More interested in knowing the transformation from robot’s base (origin) to robot’s end-effector (tool) frames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32" y="3810000"/>
                <a:ext cx="8351712" cy="590354"/>
              </a:xfrm>
              <a:prstGeom prst="rect">
                <a:avLst/>
              </a:prstGeom>
              <a:blipFill rotWithShape="1">
                <a:blip r:embed="rId4"/>
                <a:stretch>
                  <a:fillRect l="-365" t="-2062" r="-1022" b="-123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50942" y="4672262"/>
                <a:ext cx="1918859" cy="37555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b="1" i="1">
                              <a:latin typeface="Cambria Math"/>
                            </a:rPr>
                            <m:t>𝟎</m:t>
                          </m:r>
                        </m:sup>
                      </m:sSub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⋯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942" y="4672262"/>
                <a:ext cx="1918859" cy="3755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0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381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Sanity Check: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Try homogeneous and tool transformation matrices with 2-link planar manipulator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421138"/>
                  </p:ext>
                </p:extLst>
              </p:nvPr>
            </p:nvGraphicFramePr>
            <p:xfrm>
              <a:off x="4960578" y="94876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421138"/>
                  </p:ext>
                </p:extLst>
              </p:nvPr>
            </p:nvGraphicFramePr>
            <p:xfrm>
              <a:off x="4960578" y="94876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6" name="Group 5"/>
          <p:cNvGrpSpPr/>
          <p:nvPr/>
        </p:nvGrpSpPr>
        <p:grpSpPr>
          <a:xfrm>
            <a:off x="530848" y="1219200"/>
            <a:ext cx="4171625" cy="1996827"/>
            <a:chOff x="531082" y="3577620"/>
            <a:chExt cx="4171625" cy="1996827"/>
          </a:xfrm>
        </p:grpSpPr>
        <p:grpSp>
          <p:nvGrpSpPr>
            <p:cNvPr id="7" name="Group 6"/>
            <p:cNvGrpSpPr/>
            <p:nvPr/>
          </p:nvGrpSpPr>
          <p:grpSpPr>
            <a:xfrm>
              <a:off x="531082" y="3577620"/>
              <a:ext cx="4171625" cy="1800840"/>
              <a:chOff x="2545453" y="3108035"/>
              <a:chExt cx="4171625" cy="1800840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2545453" y="3399882"/>
                <a:ext cx="4171625" cy="1508993"/>
                <a:chOff x="2545687" y="1019541"/>
                <a:chExt cx="4171625" cy="1508993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2563309" y="1019541"/>
                  <a:ext cx="4154003" cy="1508993"/>
                  <a:chOff x="2741109" y="4915090"/>
                  <a:chExt cx="4154003" cy="1508993"/>
                </a:xfrm>
              </p:grpSpPr>
              <p:pic>
                <p:nvPicPr>
                  <p:cNvPr id="25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95600" y="4995333"/>
                    <a:ext cx="3067050" cy="1428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26" name="Straight Arrow Connector 25"/>
                  <p:cNvCxnSpPr/>
                  <p:nvPr/>
                </p:nvCxnSpPr>
                <p:spPr>
                  <a:xfrm>
                    <a:off x="3208866" y="6118578"/>
                    <a:ext cx="320040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Arrow Connector 26"/>
                  <p:cNvCxnSpPr/>
                  <p:nvPr/>
                </p:nvCxnSpPr>
                <p:spPr>
                  <a:xfrm flipV="1">
                    <a:off x="3248377" y="5099756"/>
                    <a:ext cx="0" cy="1013178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8" name="TextBox 27"/>
                      <p:cNvSpPr txBox="1"/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28" name="TextBox 2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blipFill rotWithShape="1"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9" name="TextBox 28"/>
                      <p:cNvSpPr txBox="1"/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29" name="TextBox 2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blipFill rotWithShape="1">
                        <a:blip r:embed="rId5"/>
                        <a:stretch>
                          <a:fillRect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2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4" name="TextBox 23"/>
                    <p:cNvSpPr txBox="1"/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4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507089" y="3931303"/>
                <a:ext cx="9144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 flipV="1">
                <a:off x="4229924" y="3574871"/>
                <a:ext cx="239889" cy="61962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V="1">
                <a:off x="5421489" y="3327555"/>
                <a:ext cx="4572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 flipV="1">
                <a:off x="5105400" y="3330495"/>
                <a:ext cx="286693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8" name="Text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Arc 8"/>
            <p:cNvSpPr/>
            <p:nvPr/>
          </p:nvSpPr>
          <p:spPr>
            <a:xfrm>
              <a:off x="1219200" y="4739926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Arc 10"/>
            <p:cNvSpPr/>
            <p:nvPr/>
          </p:nvSpPr>
          <p:spPr>
            <a:xfrm>
              <a:off x="2773095" y="4105220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46815"/>
                  </p:ext>
                </p:extLst>
              </p:nvPr>
            </p:nvGraphicFramePr>
            <p:xfrm>
              <a:off x="4960578" y="197737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46815"/>
                  </p:ext>
                </p:extLst>
              </p:nvPr>
            </p:nvGraphicFramePr>
            <p:xfrm>
              <a:off x="4960578" y="197737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55537" y="4038600"/>
                <a:ext cx="3158877" cy="11181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≜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37" y="4038600"/>
                <a:ext cx="3158877" cy="111812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827302" y="4038600"/>
                <a:ext cx="3185487" cy="11181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≜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302" y="4038600"/>
                <a:ext cx="3185487" cy="111812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3486" y="3429000"/>
                <a:ext cx="6127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Step 1: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Solve individual homogeneous transformation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86" y="3429000"/>
                <a:ext cx="6127831" cy="338554"/>
              </a:xfrm>
              <a:prstGeom prst="rect">
                <a:avLst/>
              </a:prstGeom>
              <a:blipFill rotWithShape="1">
                <a:blip r:embed="rId18"/>
                <a:stretch>
                  <a:fillRect l="-497" t="-5455" b="-2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033070" y="4412997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-5390" y="6550223"/>
            <a:ext cx="3400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Footnote: hand-checked A1 and A2 10/31/16, 11/04/16; and 04/04/19.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Also see Spong pg. 84-85 Robot Modeling and Control 2006 Edition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0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899354" y="609598"/>
                <a:ext cx="4525150" cy="111812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354" y="609598"/>
                <a:ext cx="4525150" cy="11181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60273" y="0"/>
                <a:ext cx="61903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Step 2: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Solve product of homogeneous transformation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73" y="0"/>
                <a:ext cx="6190349" cy="338554"/>
              </a:xfrm>
              <a:prstGeom prst="rect">
                <a:avLst/>
              </a:prstGeom>
              <a:blipFill rotWithShape="1">
                <a:blip r:embed="rId3"/>
                <a:stretch>
                  <a:fillRect l="-492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838199" y="1981200"/>
            <a:ext cx="5867888" cy="1080448"/>
            <a:chOff x="2971800" y="3641072"/>
            <a:chExt cx="5867888" cy="1080448"/>
          </a:xfrm>
        </p:grpSpPr>
        <p:sp>
          <p:nvSpPr>
            <p:cNvPr id="36" name="TextBox 35"/>
            <p:cNvSpPr txBox="1"/>
            <p:nvPr/>
          </p:nvSpPr>
          <p:spPr>
            <a:xfrm>
              <a:off x="2971800" y="3798190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where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r>
                    <a:rPr lang="en-US" dirty="0" smtClean="0"/>
                    <a:t> and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99177" y="3244334"/>
                <a:ext cx="78186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Note: The last column gives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position of end-point.  Compare to (1) from before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77" y="3244334"/>
                <a:ext cx="7818679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468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3231946" y="3733800"/>
            <a:ext cx="2070310" cy="947729"/>
            <a:chOff x="533400" y="3471871"/>
            <a:chExt cx="2070310" cy="947729"/>
          </a:xfrm>
        </p:grpSpPr>
        <p:sp>
          <p:nvSpPr>
            <p:cNvPr id="42" name="Rectangle 41"/>
            <p:cNvSpPr/>
            <p:nvPr/>
          </p:nvSpPr>
          <p:spPr>
            <a:xfrm>
              <a:off x="533400" y="3471871"/>
              <a:ext cx="2021523" cy="94772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533400" y="3550256"/>
              <a:ext cx="2070310" cy="781496"/>
              <a:chOff x="807985" y="3581400"/>
              <a:chExt cx="2070310" cy="78149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 xmlns="">
              <p:sp>
                <p:nvSpPr>
                  <p:cNvPr id="44" name="TextBox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 xmlns="">
              <p:sp>
                <p:nvSpPr>
                  <p:cNvPr id="45" name="TextBox 4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1750" y="4876800"/>
                <a:ext cx="874365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Takeaway: DH notation gives step-by-step analytical method to ultimately determine 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position of a tool (end-effector) with respect to base frame (i.e. forward kinematics)</a:t>
                </a:r>
              </a:p>
              <a:p>
                <a:endParaRPr lang="en-US" sz="16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Inverting the tool matrix, should enable one to determine the joint values needed to put tool at desired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𝑥</m:t>
                        </m:r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r>
                          <a:rPr lang="en-US" sz="1600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and is called 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inverse kinematics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which is topic of next lecture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1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50" y="4876800"/>
                <a:ext cx="8743650" cy="1323439"/>
              </a:xfrm>
              <a:prstGeom prst="rect">
                <a:avLst/>
              </a:prstGeom>
              <a:blipFill rotWithShape="1">
                <a:blip r:embed="rId10"/>
                <a:stretch>
                  <a:fillRect l="-348" t="-1382" b="-5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-5390" y="6550223"/>
                <a:ext cx="3294492" cy="345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>
                    <a:latin typeface="Arial" pitchFamily="34" charset="0"/>
                    <a:cs typeface="Arial" pitchFamily="34" charset="0"/>
                  </a:rPr>
                  <a:t>Footnote: hand-checked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800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8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800" b="0" i="1" smtClean="0">
                                <a:latin typeface="Cambria Math"/>
                                <a:cs typeface="Arial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800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sz="800" b="0" i="1" smtClean="0">
                            <a:latin typeface="Cambria Math"/>
                            <a:cs typeface="Arial" pitchFamily="34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800" dirty="0" smtClean="0">
                    <a:latin typeface="Arial" pitchFamily="34" charset="0"/>
                    <a:cs typeface="Arial" pitchFamily="34" charset="0"/>
                  </a:rPr>
                  <a:t> 10/31/16, 11/04/16; and 04/04/19.</a:t>
                </a:r>
              </a:p>
              <a:p>
                <a:r>
                  <a:rPr lang="en-US" sz="800" dirty="0" smtClean="0">
                    <a:latin typeface="Arial" pitchFamily="34" charset="0"/>
                    <a:cs typeface="Arial" pitchFamily="34" charset="0"/>
                  </a:rPr>
                  <a:t>Also see Spong pg. 84-85 Robot Modeling and Control 2006 Edition</a:t>
                </a:r>
                <a:endParaRPr lang="en-US" sz="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390" y="6550223"/>
                <a:ext cx="3294492" cy="345929"/>
              </a:xfrm>
              <a:prstGeom prst="rect">
                <a:avLst/>
              </a:prstGeom>
              <a:blipFill rotWithShape="1">
                <a:blip r:embed="rId11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18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2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1344</Words>
  <Application>Microsoft Office PowerPoint</Application>
  <PresentationFormat>On-screen Show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31</cp:revision>
  <dcterms:created xsi:type="dcterms:W3CDTF">2016-10-24T22:09:52Z</dcterms:created>
  <dcterms:modified xsi:type="dcterms:W3CDTF">2020-02-01T23:23:28Z</dcterms:modified>
</cp:coreProperties>
</file>