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70" r:id="rId4"/>
    <p:sldId id="271" r:id="rId5"/>
    <p:sldId id="272" r:id="rId6"/>
    <p:sldId id="279" r:id="rId7"/>
    <p:sldId id="273" r:id="rId8"/>
    <p:sldId id="274" r:id="rId9"/>
    <p:sldId id="275" r:id="rId10"/>
    <p:sldId id="27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9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977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435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831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015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284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35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800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621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767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517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489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88848-8E2B-4185-B030-62AA1A14F1C1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417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image" Target="../media/image23.png"/><Relationship Id="rId3" Type="http://schemas.openxmlformats.org/officeDocument/2006/relationships/image" Target="../media/image21.png"/><Relationship Id="rId7" Type="http://schemas.openxmlformats.org/officeDocument/2006/relationships/oleObject" Target="../embeddings/oleObject2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0" Type="http://schemas.openxmlformats.org/officeDocument/2006/relationships/image" Target="../media/image19.wmf"/><Relationship Id="rId4" Type="http://schemas.openxmlformats.org/officeDocument/2006/relationships/image" Target="../media/image22.png"/><Relationship Id="rId9" Type="http://schemas.openxmlformats.org/officeDocument/2006/relationships/oleObject" Target="../embeddings/oleObject3.bin"/><Relationship Id="rId14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8"/>
          <p:cNvGrpSpPr>
            <a:grpSpLocks/>
          </p:cNvGrpSpPr>
          <p:nvPr/>
        </p:nvGrpSpPr>
        <p:grpSpPr bwMode="auto">
          <a:xfrm>
            <a:off x="800100" y="2324100"/>
            <a:ext cx="7391400" cy="685799"/>
            <a:chOff x="624" y="1344"/>
            <a:chExt cx="4656" cy="864"/>
          </a:xfrm>
        </p:grpSpPr>
        <p:sp>
          <p:nvSpPr>
            <p:cNvPr id="2052" name="Rectangle 7"/>
            <p:cNvSpPr>
              <a:spLocks noChangeArrowheads="1"/>
            </p:cNvSpPr>
            <p:nvPr/>
          </p:nvSpPr>
          <p:spPr bwMode="auto">
            <a:xfrm>
              <a:off x="624" y="1344"/>
              <a:ext cx="4656" cy="8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2053" name="Text Box 4"/>
            <p:cNvSpPr txBox="1">
              <a:spLocks noChangeArrowheads="1"/>
            </p:cNvSpPr>
            <p:nvPr/>
          </p:nvSpPr>
          <p:spPr bwMode="auto">
            <a:xfrm>
              <a:off x="672" y="1440"/>
              <a:ext cx="4512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800" dirty="0" smtClean="0"/>
                <a:t>Robot </a:t>
              </a:r>
              <a:r>
                <a:rPr lang="en-US" altLang="en-US" sz="2800" dirty="0" smtClean="0"/>
                <a:t>Path Planning and Computer Vision</a:t>
              </a:r>
              <a:endParaRPr lang="en-US" altLang="en-US" sz="2800" dirty="0" smtClean="0"/>
            </a:p>
          </p:txBody>
        </p:sp>
      </p:grpSp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6865812" y="6550223"/>
            <a:ext cx="22781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 2016</a:t>
            </a:r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10427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914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Results: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89466"/>
            <a:ext cx="4286250" cy="4013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81000" y="5029200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Conclusion: Potential Field (PF) yields a simple path-planning solution when obstacles, start and goal locations are known a priori.  PF is iterative, hence moving obstacles can be handled.  A caveat for PF arises from gradients which can yield local (rather than global) minima which “trap” the robot.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90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865812" y="6550223"/>
            <a:ext cx="22781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 2016</a:t>
            </a:r>
            <a:endParaRPr lang="en-US" altLang="en-US" sz="14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14400" y="0"/>
            <a:ext cx="76962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rgbClr val="00B0F0"/>
                </a:solidFill>
              </a:rPr>
              <a:t>Path Planning – Potential Fields</a:t>
            </a:r>
            <a:endParaRPr lang="en-US" sz="2800" b="1" dirty="0">
              <a:solidFill>
                <a:srgbClr val="00B0F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2577" y="563562"/>
            <a:ext cx="88128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Objective: </a:t>
            </a:r>
            <a:r>
              <a:rPr lang="en-US" dirty="0" smtClean="0"/>
              <a:t>Given known obstacle locations, plan a suitable path for the robot to move from start to goal positions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372208" y="1371600"/>
            <a:ext cx="3962400" cy="3056931"/>
            <a:chOff x="372208" y="1523999"/>
            <a:chExt cx="3962400" cy="3056931"/>
          </a:xfrm>
        </p:grpSpPr>
        <p:pic>
          <p:nvPicPr>
            <p:cNvPr id="1026" name="Picture 2" descr="globalMapMultipleObstacles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2208" y="1523999"/>
              <a:ext cx="3962400" cy="19883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TextBox 2"/>
            <p:cNvSpPr txBox="1"/>
            <p:nvPr/>
          </p:nvSpPr>
          <p:spPr>
            <a:xfrm>
              <a:off x="372208" y="3657600"/>
              <a:ext cx="39624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Robot must navigate from start (0,0) to goal (10,10) positions without colliding into 3 obstacles (squares)</a:t>
              </a:r>
              <a:endParaRPr lang="en-US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482908" y="1371600"/>
            <a:ext cx="4057368" cy="3056931"/>
            <a:chOff x="4456830" y="1523999"/>
            <a:chExt cx="4057368" cy="3056931"/>
          </a:xfrm>
        </p:grpSpPr>
        <p:pic>
          <p:nvPicPr>
            <p:cNvPr id="2" name="Picture 3" descr="potField2_0Result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08987" y="1523999"/>
              <a:ext cx="4005211" cy="19883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" name="TextBox 21"/>
            <p:cNvSpPr txBox="1"/>
            <p:nvPr/>
          </p:nvSpPr>
          <p:spPr>
            <a:xfrm>
              <a:off x="4456830" y="3657600"/>
              <a:ext cx="39624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One solution: path (blue line) generated by Potential Fields method appears to work</a:t>
              </a:r>
              <a:endParaRPr lang="en-US" dirty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102577" y="4495800"/>
                <a:ext cx="8562152" cy="14773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0070C0"/>
                    </a:solidFill>
                  </a:rPr>
                  <a:t>Potential Fields: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Founded upon attraction-repulsion theory in physics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Robot and obstacles modeled as point particles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Configuration space is robot’s environment and modeled as a potential field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𝑈</m:t>
                    </m:r>
                  </m:oMath>
                </a14:m>
                <a:endParaRPr lang="en-US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Obstacles and targets are modeled respectively as repulsive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US" dirty="0" smtClean="0"/>
                  <a:t> and attractive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en-US" dirty="0" smtClean="0"/>
                  <a:t> forces</a:t>
                </a:r>
                <a:endParaRPr lang="en-US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77" y="4495800"/>
                <a:ext cx="8562152" cy="1477328"/>
              </a:xfrm>
              <a:prstGeom prst="rect">
                <a:avLst/>
              </a:prstGeom>
              <a:blipFill rotWithShape="1">
                <a:blip r:embed="rId4"/>
                <a:stretch>
                  <a:fillRect l="-641" t="-2066" r="-712" b="-53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8696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20134"/>
            <a:ext cx="5037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Potential fields are thus mathematically modeled as</a:t>
            </a:r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2971800" y="608901"/>
            <a:ext cx="5860175" cy="369332"/>
            <a:chOff x="2971800" y="608901"/>
            <a:chExt cx="5860175" cy="369332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" name="TextBox 2"/>
                <p:cNvSpPr txBox="1"/>
                <p:nvPr/>
              </p:nvSpPr>
              <p:spPr>
                <a:xfrm>
                  <a:off x="2971800" y="608901"/>
                  <a:ext cx="246272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/>
                          </a:rPr>
                          <m:t>𝑈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𝑞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𝑈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𝑞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𝑈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𝑟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𝑞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3" name="TextBox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71800" y="608901"/>
                  <a:ext cx="2462725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9" name="TextBox 18"/>
            <p:cNvSpPr txBox="1"/>
            <p:nvPr/>
          </p:nvSpPr>
          <p:spPr>
            <a:xfrm>
              <a:off x="8389225" y="608901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(1)</a:t>
              </a:r>
              <a:endParaRPr lang="en-US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78777" y="1031603"/>
            <a:ext cx="8644406" cy="954831"/>
            <a:chOff x="178777" y="1031603"/>
            <a:chExt cx="8644406" cy="954831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178777" y="1031603"/>
                  <a:ext cx="687771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Where 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𝑞</m:t>
                      </m:r>
                    </m:oMath>
                  </a14:m>
                  <a:r>
                    <a:rPr lang="en-US" dirty="0" smtClean="0"/>
                    <a:t> is called a </a:t>
                  </a:r>
                  <a:r>
                    <a:rPr lang="en-US" i="1" dirty="0" smtClean="0"/>
                    <a:t>configuration vector </a:t>
                  </a:r>
                  <a:r>
                    <a:rPr lang="en-US" dirty="0" smtClean="0"/>
                    <a:t>i.e. the robot’s current location</a:t>
                  </a:r>
                  <a:endParaRPr lang="en-US" dirty="0"/>
                </a:p>
              </p:txBody>
            </p:sp>
          </mc:Choice>
          <mc:Fallback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8777" y="1031603"/>
                  <a:ext cx="6877717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l="-709" t="-8197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31" name="Group 30"/>
            <p:cNvGrpSpPr/>
            <p:nvPr/>
          </p:nvGrpSpPr>
          <p:grpSpPr>
            <a:xfrm>
              <a:off x="3660531" y="1417865"/>
              <a:ext cx="5162652" cy="568569"/>
              <a:chOff x="3660531" y="1417865"/>
              <a:chExt cx="5162652" cy="568569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8380433" y="1617102"/>
                <a:ext cx="4427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(2)</a:t>
                </a:r>
                <a:endParaRPr lang="en-US" dirty="0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1" name="TextBox 20"/>
                  <p:cNvSpPr txBox="1"/>
                  <p:nvPr/>
                </p:nvSpPr>
                <p:spPr>
                  <a:xfrm>
                    <a:off x="3660531" y="1417865"/>
                    <a:ext cx="973407" cy="55553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/>
                            </a:rPr>
                            <m:t>𝑞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</m:mr>
                              </m:m>
                            </m:e>
                          </m:d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>
              <p:sp>
                <p:nvSpPr>
                  <p:cNvPr id="21" name="TextBox 2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660531" y="1417865"/>
                    <a:ext cx="973407" cy="555537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22" name="TextBox 21"/>
          <p:cNvSpPr txBox="1"/>
          <p:nvPr/>
        </p:nvSpPr>
        <p:spPr>
          <a:xfrm>
            <a:off x="231530" y="2145268"/>
            <a:ext cx="82266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Gradients yield directions of maximum increase.  The gradient of the potential field moves robot </a:t>
            </a:r>
            <a:r>
              <a:rPr lang="en-US" i="1" dirty="0" smtClean="0"/>
              <a:t>away</a:t>
            </a:r>
            <a:r>
              <a:rPr lang="en-US" dirty="0" smtClean="0"/>
              <a:t> from obstacles and </a:t>
            </a:r>
            <a:r>
              <a:rPr lang="en-US" i="1" dirty="0" smtClean="0"/>
              <a:t>towards</a:t>
            </a:r>
            <a:r>
              <a:rPr lang="en-US" dirty="0" smtClean="0"/>
              <a:t> the target.  Thus define:</a:t>
            </a:r>
            <a:endParaRPr lang="en-US" dirty="0"/>
          </a:p>
        </p:txBody>
      </p:sp>
      <p:grpSp>
        <p:nvGrpSpPr>
          <p:cNvPr id="33" name="Group 32"/>
          <p:cNvGrpSpPr/>
          <p:nvPr/>
        </p:nvGrpSpPr>
        <p:grpSpPr>
          <a:xfrm>
            <a:off x="2846508" y="2974063"/>
            <a:ext cx="5976675" cy="390748"/>
            <a:chOff x="2846508" y="2974063"/>
            <a:chExt cx="5976675" cy="390748"/>
          </a:xfrm>
        </p:grpSpPr>
        <p:sp>
          <p:nvSpPr>
            <p:cNvPr id="10" name="TextBox 9"/>
            <p:cNvSpPr txBox="1"/>
            <p:nvPr/>
          </p:nvSpPr>
          <p:spPr>
            <a:xfrm>
              <a:off x="8380433" y="2974063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(3)</a:t>
              </a:r>
              <a:endParaRPr lang="en-US" dirty="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2846508" y="2974063"/>
                  <a:ext cx="2713307" cy="39074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̇"/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𝑞</m:t>
                            </m:r>
                          </m:e>
                        </m:acc>
                        <m:r>
                          <a:rPr lang="en-US" b="0" i="1" smtClean="0">
                            <a:latin typeface="Cambria Math"/>
                          </a:rPr>
                          <m:t>=−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𝑞</m:t>
                            </m:r>
                          </m:sub>
                        </m:sSub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𝑈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𝑎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𝑞</m:t>
                                </m:r>
                              </m:e>
                            </m:d>
                            <m:r>
                              <a:rPr lang="en-US" b="0" i="1" smtClean="0">
                                <a:latin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𝑈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𝑟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𝑞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)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46508" y="2974063"/>
                  <a:ext cx="2713307" cy="390748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781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6" name="TextBox 25"/>
          <p:cNvSpPr txBox="1"/>
          <p:nvPr/>
        </p:nvSpPr>
        <p:spPr>
          <a:xfrm>
            <a:off x="304800" y="3505200"/>
            <a:ext cx="62125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Negative means to move in the direction opposite of maximum. 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/>
              <p:cNvSpPr txBox="1"/>
              <p:nvPr/>
            </p:nvSpPr>
            <p:spPr>
              <a:xfrm>
                <a:off x="336352" y="3810000"/>
                <a:ext cx="32812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So, what is a suitable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en-US" dirty="0" smtClean="0"/>
                  <a:t>?</a:t>
                </a:r>
                <a:endParaRPr lang="en-US" dirty="0"/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352" y="3810000"/>
                <a:ext cx="3281283" cy="369332"/>
              </a:xfrm>
              <a:prstGeom prst="rect">
                <a:avLst/>
              </a:prstGeom>
              <a:blipFill rotWithShape="1">
                <a:blip r:embed="rId6"/>
                <a:stretch>
                  <a:fillRect l="-1487" t="-8197" r="-558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231530" y="4267200"/>
                <a:ext cx="23710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0070C0"/>
                    </a:solidFill>
                  </a:rPr>
                  <a:t>Attractive Potential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𝑼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𝒂</m:t>
                        </m:r>
                      </m:sub>
                    </m:sSub>
                  </m:oMath>
                </a14:m>
                <a:endParaRPr lang="en-US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530" y="4267200"/>
                <a:ext cx="2371098" cy="369332"/>
              </a:xfrm>
              <a:prstGeom prst="rect">
                <a:avLst/>
              </a:prstGeom>
              <a:blipFill rotWithShape="1">
                <a:blip r:embed="rId7"/>
                <a:stretch>
                  <a:fillRect l="-2314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336352" y="4800600"/>
            <a:ext cx="57059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Must be differentiable across entire configuration space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Should increase as robot moves away from target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68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6" grpId="0"/>
      <p:bldP spid="27" grpId="0"/>
      <p:bldP spid="28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8154966" y="5415293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(6)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3200400" y="457200"/>
            <a:ext cx="5397317" cy="564835"/>
            <a:chOff x="3200400" y="457200"/>
            <a:chExt cx="5397317" cy="564835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" name="TextBox 1"/>
                <p:cNvSpPr txBox="1"/>
                <p:nvPr/>
              </p:nvSpPr>
              <p:spPr>
                <a:xfrm>
                  <a:off x="3200400" y="457200"/>
                  <a:ext cx="1649362" cy="56483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𝑈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𝜂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𝑎</m:t>
                                </m:r>
                              </m:sub>
                            </m:sSub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  <m:sSubSup>
                          <m:sSub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𝜌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𝑞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2" name="TextBox 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00400" y="457200"/>
                  <a:ext cx="1649362" cy="564835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" name="TextBox 21"/>
            <p:cNvSpPr txBox="1"/>
            <p:nvPr/>
          </p:nvSpPr>
          <p:spPr>
            <a:xfrm>
              <a:off x="8154967" y="554951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(4)</a:t>
              </a:r>
              <a:endParaRPr lang="en-US" dirty="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28600" y="185619"/>
            <a:ext cx="2529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One choice is a parabola: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257908" y="947078"/>
            <a:ext cx="8339808" cy="782442"/>
            <a:chOff x="257908" y="947078"/>
            <a:chExt cx="8339808" cy="782442"/>
          </a:xfrm>
        </p:grpSpPr>
        <p:sp>
          <p:nvSpPr>
            <p:cNvPr id="16" name="TextBox 15"/>
            <p:cNvSpPr txBox="1"/>
            <p:nvPr/>
          </p:nvSpPr>
          <p:spPr>
            <a:xfrm>
              <a:off x="8154966" y="1301774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(5)</a:t>
              </a:r>
              <a:endParaRPr lang="en-US" dirty="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" name="TextBox 2"/>
                <p:cNvSpPr txBox="1"/>
                <p:nvPr/>
              </p:nvSpPr>
              <p:spPr>
                <a:xfrm>
                  <a:off x="2924458" y="1301774"/>
                  <a:ext cx="3029547" cy="427746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smtClean="0">
                                <a:latin typeface="Cambria Math"/>
                                <a:ea typeface="Cambria Math"/>
                              </a:rPr>
                              <m:t>𝜌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b="0" i="1" smtClean="0">
                                <a:latin typeface="Cambria Math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3" name="TextBox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24458" y="1301774"/>
                  <a:ext cx="3029547" cy="427746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4167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" name="TextBox 19"/>
            <p:cNvSpPr txBox="1"/>
            <p:nvPr/>
          </p:nvSpPr>
          <p:spPr>
            <a:xfrm>
              <a:off x="257908" y="947078"/>
              <a:ext cx="8196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Where</a:t>
              </a:r>
              <a:endParaRPr lang="en-US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257908" y="1872789"/>
            <a:ext cx="5913707" cy="1231390"/>
            <a:chOff x="257908" y="1872789"/>
            <a:chExt cx="5913707" cy="1231390"/>
          </a:xfrm>
        </p:grpSpPr>
        <p:grpSp>
          <p:nvGrpSpPr>
            <p:cNvPr id="26" name="Group 25"/>
            <p:cNvGrpSpPr/>
            <p:nvPr/>
          </p:nvGrpSpPr>
          <p:grpSpPr>
            <a:xfrm>
              <a:off x="2906873" y="2013713"/>
              <a:ext cx="3264742" cy="1090466"/>
              <a:chOff x="228600" y="2057400"/>
              <a:chExt cx="3264742" cy="1090466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3" name="TextBox 22"/>
                  <p:cNvSpPr txBox="1"/>
                  <p:nvPr/>
                </p:nvSpPr>
                <p:spPr>
                  <a:xfrm>
                    <a:off x="278423" y="2057400"/>
                    <a:ext cx="3214919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smtClean="0">
                                <a:latin typeface="Cambria Math"/>
                                <a:ea typeface="Cambria Math"/>
                              </a:rPr>
                              <m:t>𝜂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</m:oMath>
                    </a14:m>
                    <a:r>
                      <a:rPr lang="en-US" dirty="0" smtClean="0"/>
                      <a:t>: attractive potential constant</a:t>
                    </a:r>
                    <a:endParaRPr lang="en-US" dirty="0"/>
                  </a:p>
                </p:txBody>
              </p:sp>
            </mc:Choice>
            <mc:Fallback>
              <p:sp>
                <p:nvSpPr>
                  <p:cNvPr id="23" name="TextBox 2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78423" y="2057400"/>
                    <a:ext cx="3214919" cy="369332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 t="-8197" r="-569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4" name="TextBox 23"/>
                  <p:cNvSpPr txBox="1"/>
                  <p:nvPr/>
                </p:nvSpPr>
                <p:spPr>
                  <a:xfrm>
                    <a:off x="228600" y="2409202"/>
                    <a:ext cx="236327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d>
                          <m:d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/>
                              </a:rPr>
                              <m:t>, 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𝑡</m:t>
                                </m:r>
                              </m:sub>
                            </m:sSub>
                          </m:e>
                        </m:d>
                      </m:oMath>
                    </a14:m>
                    <a:r>
                      <a:rPr lang="en-US" dirty="0" smtClean="0"/>
                      <a:t>: target location</a:t>
                    </a:r>
                    <a:endParaRPr lang="en-US" dirty="0"/>
                  </a:p>
                </p:txBody>
              </p:sp>
            </mc:Choice>
            <mc:Fallback>
              <p:sp>
                <p:nvSpPr>
                  <p:cNvPr id="24" name="TextBox 2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28600" y="2409202"/>
                    <a:ext cx="2363276" cy="369332"/>
                  </a:xfrm>
                  <a:prstGeom prst="rect">
                    <a:avLst/>
                  </a:prstGeom>
                  <a:blipFill rotWithShape="1">
                    <a:blip r:embed="rId5"/>
                    <a:stretch>
                      <a:fillRect t="-8197" r="-1546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5" name="TextBox 24"/>
                  <p:cNvSpPr txBox="1"/>
                  <p:nvPr/>
                </p:nvSpPr>
                <p:spPr>
                  <a:xfrm>
                    <a:off x="278423" y="2778534"/>
                    <a:ext cx="215437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smtClean="0">
                                <a:latin typeface="Cambria Math"/>
                                <a:ea typeface="Cambria Math"/>
                              </a:rPr>
                              <m:t>𝜌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</m:oMath>
                    </a14:m>
                    <a:r>
                      <a:rPr lang="en-US" dirty="0" smtClean="0"/>
                      <a:t>: distance to target</a:t>
                    </a:r>
                    <a:endParaRPr lang="en-US" dirty="0"/>
                  </a:p>
                </p:txBody>
              </p:sp>
            </mc:Choice>
            <mc:Fallback>
              <p:sp>
                <p:nvSpPr>
                  <p:cNvPr id="25" name="Text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78423" y="2778534"/>
                    <a:ext cx="2154372" cy="369332"/>
                  </a:xfrm>
                  <a:prstGeom prst="rect">
                    <a:avLst/>
                  </a:prstGeom>
                  <a:blipFill rotWithShape="1">
                    <a:blip r:embed="rId6"/>
                    <a:stretch>
                      <a:fillRect t="-8333" r="-2266" b="-2666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27" name="TextBox 26"/>
            <p:cNvSpPr txBox="1"/>
            <p:nvPr/>
          </p:nvSpPr>
          <p:spPr>
            <a:xfrm>
              <a:off x="257908" y="1872789"/>
              <a:ext cx="5613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And</a:t>
              </a:r>
              <a:endParaRPr lang="en-US" dirty="0"/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193431" y="3348005"/>
            <a:ext cx="7292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Problem: </a:t>
            </a:r>
            <a:r>
              <a:rPr lang="en-US" dirty="0" smtClean="0"/>
              <a:t>Derive the gradient for the attractive potential given by (4) and (5)</a:t>
            </a:r>
            <a:endParaRPr lang="en-US" dirty="0"/>
          </a:p>
        </p:txBody>
      </p:sp>
      <p:sp>
        <p:nvSpPr>
          <p:cNvPr id="1024" name="TextBox 1023"/>
          <p:cNvSpPr txBox="1"/>
          <p:nvPr/>
        </p:nvSpPr>
        <p:spPr>
          <a:xfrm>
            <a:off x="185925" y="3717337"/>
            <a:ext cx="4618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Solution: </a:t>
            </a:r>
            <a:r>
              <a:rPr lang="en-US" dirty="0" smtClean="0"/>
              <a:t>Recall that gradient of vector given by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25" name="TextBox 1024"/>
              <p:cNvSpPr txBox="1"/>
              <p:nvPr/>
            </p:nvSpPr>
            <p:spPr>
              <a:xfrm>
                <a:off x="2160708" y="4194382"/>
                <a:ext cx="4806893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∇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𝑞</m:t>
                          </m:r>
                        </m:sub>
                      </m:sSub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brk m:alnAt="7"/>
                                      </m:rPr>
                                      <a:rPr lang="en-US" b="0" i="1" smtClean="0">
                                        <a:latin typeface="Cambria Math"/>
                                      </a:rPr>
                                      <m:t>𝜕</m:t>
                                    </m:r>
                                  </m:num>
                                  <m:den>
                                    <m:r>
                                      <m:rPr>
                                        <m:brk m:alnAt="7"/>
                                      </m:rPr>
                                      <a:rPr lang="en-US" b="0" i="1" smtClean="0">
                                        <a:latin typeface="Cambria Math"/>
                                      </a:rPr>
                                      <m:t>𝜕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𝜕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𝜕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𝑦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𝜂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sub>
                      </m:sSub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𝑡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𝑡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25" name="TextBox 10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0708" y="4194382"/>
                <a:ext cx="4806893" cy="71468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7" name="TextBox 1026"/>
          <p:cNvSpPr txBox="1"/>
          <p:nvPr/>
        </p:nvSpPr>
        <p:spPr>
          <a:xfrm>
            <a:off x="257908" y="4909065"/>
            <a:ext cx="1278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Hence have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28" name="TextBox 1027"/>
              <p:cNvSpPr txBox="1"/>
              <p:nvPr/>
            </p:nvSpPr>
            <p:spPr>
              <a:xfrm>
                <a:off x="3026265" y="5278397"/>
                <a:ext cx="2243884" cy="6431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𝛻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𝑞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𝑎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𝜂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𝑎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𝑥</m:t>
                                        </m:r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−</m:t>
                                        </m:r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𝜂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𝑎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𝑦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28" name="TextBox 10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6265" y="5278397"/>
                <a:ext cx="2243884" cy="64312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3010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1" grpId="0"/>
      <p:bldP spid="1024" grpId="0"/>
      <p:bldP spid="1025" grpId="0"/>
      <p:bldP spid="1027" grpId="0"/>
      <p:bldP spid="10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70" y="3061474"/>
            <a:ext cx="3668702" cy="1621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231530" y="228600"/>
                <a:ext cx="240181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0070C0"/>
                    </a:solidFill>
                  </a:rPr>
                  <a:t>Repulsive Potential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𝑼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𝒓</m:t>
                        </m:r>
                      </m:sub>
                    </m:sSub>
                  </m:oMath>
                </a14:m>
                <a:endParaRPr lang="en-US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530" y="228600"/>
                <a:ext cx="2401811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2284" t="-8333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231530" y="567255"/>
            <a:ext cx="57059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Must be differentiable across entire configuration space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Should decrease as robot moves away from obstacles</a:t>
            </a:r>
            <a:endParaRPr lang="en-US" dirty="0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163369" y="1246243"/>
            <a:ext cx="8639706" cy="1223244"/>
            <a:chOff x="163369" y="1333528"/>
            <a:chExt cx="8639706" cy="1223244"/>
          </a:xfrm>
        </p:grpSpPr>
        <p:sp>
          <p:nvSpPr>
            <p:cNvPr id="22" name="TextBox 21"/>
            <p:cNvSpPr txBox="1"/>
            <p:nvPr/>
          </p:nvSpPr>
          <p:spPr>
            <a:xfrm>
              <a:off x="8360325" y="1948934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(7)</a:t>
              </a:r>
              <a:endParaRPr lang="en-US" dirty="0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163369" y="1333528"/>
              <a:ext cx="25381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One suitable candidate is</a:t>
              </a:r>
              <a:endParaRPr lang="en-US" dirty="0"/>
            </a:p>
          </p:txBody>
        </p:sp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65572571"/>
                </p:ext>
              </p:extLst>
            </p:nvPr>
          </p:nvGraphicFramePr>
          <p:xfrm>
            <a:off x="3084523" y="1682345"/>
            <a:ext cx="1905000" cy="8744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3" name="Equation" r:id="rId5" imgW="1549080" imgH="711000" progId="Equation.3">
                    <p:embed/>
                  </p:oleObj>
                </mc:Choice>
                <mc:Fallback>
                  <p:oleObj name="Equation" r:id="rId5" imgW="1549080" imgH="7110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3084523" y="1682345"/>
                          <a:ext cx="1905000" cy="87442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0663726"/>
                </p:ext>
              </p:extLst>
            </p:nvPr>
          </p:nvGraphicFramePr>
          <p:xfrm>
            <a:off x="5632716" y="1828800"/>
            <a:ext cx="609600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4" name="Equation" r:id="rId7" imgW="457200" imgH="228600" progId="Equation.3">
                    <p:embed/>
                  </p:oleObj>
                </mc:Choice>
                <mc:Fallback>
                  <p:oleObj name="Equation" r:id="rId7" imgW="457200" imgH="2286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5632716" y="1828800"/>
                          <a:ext cx="609600" cy="304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02262418"/>
                </p:ext>
              </p:extLst>
            </p:nvPr>
          </p:nvGraphicFramePr>
          <p:xfrm>
            <a:off x="5632716" y="2178282"/>
            <a:ext cx="609600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5" name="Equation" r:id="rId9" imgW="457200" imgH="228600" progId="Equation.3">
                    <p:embed/>
                  </p:oleObj>
                </mc:Choice>
                <mc:Fallback>
                  <p:oleObj name="Equation" r:id="rId9" imgW="457200" imgH="2286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5632716" y="2178282"/>
                          <a:ext cx="609600" cy="304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4" name="Group 33"/>
          <p:cNvGrpSpPr/>
          <p:nvPr/>
        </p:nvGrpSpPr>
        <p:grpSpPr>
          <a:xfrm>
            <a:off x="205153" y="2615942"/>
            <a:ext cx="8571341" cy="630198"/>
            <a:chOff x="205153" y="2787134"/>
            <a:chExt cx="8571341" cy="630198"/>
          </a:xfrm>
        </p:grpSpPr>
        <p:sp>
          <p:nvSpPr>
            <p:cNvPr id="18" name="TextBox 17"/>
            <p:cNvSpPr txBox="1"/>
            <p:nvPr/>
          </p:nvSpPr>
          <p:spPr>
            <a:xfrm>
              <a:off x="205153" y="2787134"/>
              <a:ext cx="8196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Where</a:t>
              </a:r>
              <a:endParaRPr lang="en-US" dirty="0"/>
            </a:p>
          </p:txBody>
        </p:sp>
        <p:graphicFrame>
          <p:nvGraphicFramePr>
            <p:cNvPr id="31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60198127"/>
                </p:ext>
              </p:extLst>
            </p:nvPr>
          </p:nvGraphicFramePr>
          <p:xfrm>
            <a:off x="3084523" y="2971800"/>
            <a:ext cx="2209800" cy="3737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6" name="Equation" r:id="rId11" imgW="1726920" imgH="291960" progId="Equation.3">
                    <p:embed/>
                  </p:oleObj>
                </mc:Choice>
                <mc:Fallback>
                  <p:oleObj name="Equation" r:id="rId11" imgW="1726920" imgH="29196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3084523" y="2971800"/>
                          <a:ext cx="2209800" cy="373716"/>
                        </a:xfrm>
                        <a:prstGeom prst="rect">
                          <a:avLst/>
                        </a:prstGeom>
                        <a:solidFill>
                          <a:srgbClr val="FFFF00"/>
                        </a:solidFill>
                        <a:ln>
                          <a:solidFill>
                            <a:schemeClr val="tx1"/>
                          </a:solidFill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2" name="TextBox 31"/>
            <p:cNvSpPr txBox="1"/>
            <p:nvPr/>
          </p:nvSpPr>
          <p:spPr>
            <a:xfrm>
              <a:off x="8333744" y="3048000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(8)</a:t>
              </a:r>
              <a:endParaRPr lang="en-US" dirty="0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163369" y="4497862"/>
            <a:ext cx="1243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Can derive:</a:t>
            </a:r>
            <a:endParaRPr lang="en-US" dirty="0"/>
          </a:p>
        </p:txBody>
      </p:sp>
      <p:grpSp>
        <p:nvGrpSpPr>
          <p:cNvPr id="49" name="Group 48"/>
          <p:cNvGrpSpPr/>
          <p:nvPr/>
        </p:nvGrpSpPr>
        <p:grpSpPr>
          <a:xfrm>
            <a:off x="2705518" y="4867193"/>
            <a:ext cx="5864461" cy="714683"/>
            <a:chOff x="2895600" y="381000"/>
            <a:chExt cx="5864461" cy="714683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0" name="TextBox 49"/>
                <p:cNvSpPr txBox="1"/>
                <p:nvPr/>
              </p:nvSpPr>
              <p:spPr>
                <a:xfrm>
                  <a:off x="2895600" y="381000"/>
                  <a:ext cx="2963888" cy="714683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 smtClean="0">
                                <a:latin typeface="Cambria Math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en-US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𝑈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𝑟</m:t>
                                </m:r>
                              </m:sub>
                            </m:sSub>
                          </m:num>
                          <m:den>
                            <m:r>
                              <a:rPr lang="en-US" i="1" smtClean="0">
                                <a:latin typeface="Cambria Math"/>
                              </a:rPr>
                              <m:t>𝜕</m:t>
                            </m:r>
                            <m:r>
                              <a:rPr lang="en-US" i="1" smtClean="0">
                                <a:latin typeface="Cambria Math"/>
                              </a:rPr>
                              <m:t>𝑥</m:t>
                            </m:r>
                          </m:den>
                        </m:f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𝜂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𝑟</m:t>
                            </m:r>
                          </m:sub>
                        </m:sSub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𝜌</m:t>
                                </m:r>
                              </m:den>
                            </m:f>
                            <m:r>
                              <a:rPr lang="en-US" b="0" i="1" smtClean="0">
                                <a:latin typeface="Cambria Math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𝜌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𝑜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d>
                              <m:d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𝑜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d>
                          </m:num>
                          <m:den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𝜌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50" name="TextBox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95600" y="381000"/>
                  <a:ext cx="2963888" cy="714683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1" name="TextBox 50"/>
            <p:cNvSpPr txBox="1"/>
            <p:nvPr/>
          </p:nvSpPr>
          <p:spPr>
            <a:xfrm>
              <a:off x="8200292" y="553675"/>
              <a:ext cx="5597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(11)</a:t>
              </a:r>
              <a:endParaRPr lang="en-US" dirty="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2717241" y="5687759"/>
            <a:ext cx="5879113" cy="714683"/>
            <a:chOff x="2880946" y="1143000"/>
            <a:chExt cx="5879113" cy="714683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3" name="TextBox 52"/>
                <p:cNvSpPr txBox="1"/>
                <p:nvPr/>
              </p:nvSpPr>
              <p:spPr>
                <a:xfrm>
                  <a:off x="2880946" y="1143000"/>
                  <a:ext cx="2955681" cy="714683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i="1" smtClean="0">
                                <a:latin typeface="Cambria Math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en-US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𝑈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𝑟</m:t>
                                </m:r>
                              </m:sub>
                            </m:sSub>
                          </m:num>
                          <m:den>
                            <m:r>
                              <a:rPr lang="en-US" i="1" smtClean="0">
                                <a:latin typeface="Cambria Math"/>
                              </a:rPr>
                              <m:t>𝜕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𝑦</m:t>
                            </m:r>
                          </m:den>
                        </m:f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𝜂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𝑟</m:t>
                            </m:r>
                          </m:sub>
                        </m:sSub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𝜌</m:t>
                                </m:r>
                              </m:den>
                            </m:f>
                            <m:r>
                              <a:rPr lang="en-US" b="0" i="1" smtClean="0">
                                <a:latin typeface="Cambria Math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𝜌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𝑜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d>
                              <m:d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𝑜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d>
                          </m:num>
                          <m:den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𝜌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53" name="TextBox 5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80946" y="1143000"/>
                  <a:ext cx="2955681" cy="714683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4" name="TextBox 53"/>
            <p:cNvSpPr txBox="1"/>
            <p:nvPr/>
          </p:nvSpPr>
          <p:spPr>
            <a:xfrm>
              <a:off x="8200290" y="1189576"/>
              <a:ext cx="5597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(13)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977266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136992" y="120134"/>
            <a:ext cx="3034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Which results with a gradient: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/>
              <p:cNvSpPr txBox="1"/>
              <p:nvPr/>
            </p:nvSpPr>
            <p:spPr>
              <a:xfrm>
                <a:off x="2090369" y="564007"/>
                <a:ext cx="2620717" cy="123418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latin typeface="Cambria Math"/>
                              <a:ea typeface="Cambria Math"/>
                            </a:rPr>
                            <m:t>∇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𝑞</m:t>
                          </m:r>
                        </m:sub>
                      </m:sSub>
                      <m:sSub>
                        <m:sSub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US" sz="1600" b="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sz="1600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𝜂</m:t>
                                        </m:r>
                                      </m:e>
                                      <m:sub>
                                        <m:r>
                                          <a:rPr lang="en-US" sz="1600" b="0" i="1" smtClean="0">
                                            <a:latin typeface="Cambria Math"/>
                                          </a:rPr>
                                          <m:t>𝑟</m:t>
                                        </m:r>
                                        <m:d>
                                          <m:dPr>
                                            <m:ctrlPr>
                                              <a:rPr lang="en-US" sz="1600" b="0" i="1" smtClean="0">
                                                <a:latin typeface="Cambria Math"/>
                                              </a:rPr>
                                            </m:ctrlPr>
                                          </m:d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sz="1600" b="0" i="1" smtClean="0">
                                                    <a:latin typeface="Cambria Math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600" b="0" i="1" smtClean="0">
                                                    <a:latin typeface="Cambria Math"/>
                                                  </a:rPr>
                                                  <m:t>𝑥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1600" b="0" i="1" smtClean="0">
                                                    <a:latin typeface="Cambria Math"/>
                                                  </a:rPr>
                                                  <m:t>𝑜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sz="1600" b="0" i="1" smtClean="0">
                                                <a:latin typeface="Cambria Math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600" b="0" i="1" smtClean="0">
                                                <a:latin typeface="Cambria Math"/>
                                              </a:rPr>
                                              <m:t>𝑥</m:t>
                                            </m:r>
                                          </m:e>
                                        </m:d>
                                      </m:sub>
                                    </m:sSub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600" b="0" i="1" smtClean="0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𝜌</m:t>
                                        </m:r>
                                      </m:e>
                                      <m:sup>
                                        <m:r>
                                          <a:rPr lang="en-US" sz="1600" b="0" i="1" smtClean="0">
                                            <a:latin typeface="Cambria Math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</m:den>
                                </m:f>
                                <m:d>
                                  <m:dPr>
                                    <m:ctrlPr>
                                      <a:rPr lang="en-US" sz="1600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sz="1600" b="0" i="1" smtClean="0">
                                            <a:latin typeface="Cambria Math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𝜌</m:t>
                                        </m:r>
                                      </m:den>
                                    </m:f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1600" b="0" i="1" smtClean="0">
                                            <a:latin typeface="Cambria Math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sSub>
                                          <m:sSubPr>
                                            <m:ctrlPr>
                                              <a:rPr lang="en-US" sz="1600" b="0" i="1" smtClean="0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600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  <m:t>𝜌</m:t>
                                            </m:r>
                                          </m:e>
                                          <m:sub>
                                            <m:r>
                                              <a:rPr lang="en-US" sz="1600" b="0" i="1" smtClean="0">
                                                <a:latin typeface="Cambria Math"/>
                                              </a:rPr>
                                              <m:t>𝑜</m:t>
                                            </m:r>
                                          </m:sub>
                                        </m:sSub>
                                      </m:den>
                                    </m:f>
                                  </m:e>
                                </m:d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en-US" sz="1600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sz="16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i="1">
                                            <a:latin typeface="Cambria Math"/>
                                            <a:ea typeface="Cambria Math"/>
                                          </a:rPr>
                                          <m:t>𝜂</m:t>
                                        </m:r>
                                      </m:e>
                                      <m:sub>
                                        <m:r>
                                          <a:rPr lang="en-US" sz="1600" i="1">
                                            <a:latin typeface="Cambria Math"/>
                                          </a:rPr>
                                          <m:t>𝑟</m:t>
                                        </m:r>
                                        <m:d>
                                          <m:dPr>
                                            <m:ctrlPr>
                                              <a:rPr lang="en-US" sz="1600" i="1">
                                                <a:latin typeface="Cambria Math"/>
                                              </a:rPr>
                                            </m:ctrlPr>
                                          </m:d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sz="1600" i="1" smtClean="0">
                                                    <a:latin typeface="Cambria Math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600" b="0" i="1" smtClean="0">
                                                    <a:latin typeface="Cambria Math"/>
                                                  </a:rPr>
                                                  <m:t>𝑦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1600" i="1">
                                                    <a:latin typeface="Cambria Math"/>
                                                  </a:rPr>
                                                  <m:t>𝑜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sz="1600" i="1">
                                                <a:latin typeface="Cambria Math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600" i="1">
                                                <a:latin typeface="Cambria Math"/>
                                              </a:rPr>
                                              <m:t>𝑥</m:t>
                                            </m:r>
                                          </m:e>
                                        </m:d>
                                      </m:sub>
                                    </m:sSub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600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>
                                            <a:latin typeface="Cambria Math"/>
                                            <a:ea typeface="Cambria Math"/>
                                          </a:rPr>
                                          <m:t>𝜌</m:t>
                                        </m:r>
                                      </m:e>
                                      <m:sup>
                                        <m:r>
                                          <a:rPr lang="en-US" sz="1600" i="1">
                                            <a:latin typeface="Cambria Math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</m:den>
                                </m:f>
                                <m:d>
                                  <m:dPr>
                                    <m:ctrlPr>
                                      <a:rPr lang="en-US" sz="1600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sz="1600" i="1">
                                            <a:latin typeface="Cambria Math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>
                                            <a:latin typeface="Cambria Math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600" i="1">
                                            <a:latin typeface="Cambria Math"/>
                                            <a:ea typeface="Cambria Math"/>
                                          </a:rPr>
                                          <m:t>𝜌</m:t>
                                        </m:r>
                                      </m:den>
                                    </m:f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1600" i="1">
                                            <a:latin typeface="Cambria Math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>
                                            <a:latin typeface="Cambria Math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sSub>
                                          <m:sSubPr>
                                            <m:ctrlPr>
                                              <a:rPr lang="en-US" sz="1600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600" i="1">
                                                <a:latin typeface="Cambria Math"/>
                                                <a:ea typeface="Cambria Math"/>
                                              </a:rPr>
                                              <m:t>𝜌</m:t>
                                            </m:r>
                                          </m:e>
                                          <m:sub>
                                            <m:r>
                                              <a:rPr lang="en-US" sz="1600" i="1">
                                                <a:latin typeface="Cambria Math"/>
                                              </a:rPr>
                                              <m:t>𝑜</m:t>
                                            </m:r>
                                          </m:sub>
                                        </m:sSub>
                                      </m:den>
                                    </m:f>
                                  </m:e>
                                </m:d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0369" y="564007"/>
                <a:ext cx="2620717" cy="123418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/>
              <p:cNvSpPr txBox="1"/>
              <p:nvPr/>
            </p:nvSpPr>
            <p:spPr>
              <a:xfrm>
                <a:off x="5126423" y="996433"/>
                <a:ext cx="14292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when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𝜌</m:t>
                    </m:r>
                    <m:r>
                      <a:rPr lang="en-US" i="1" smtClean="0">
                        <a:latin typeface="Cambria Math"/>
                        <a:ea typeface="Cambria Math"/>
                      </a:rPr>
                      <m:t>≤</m:t>
                    </m:r>
                    <m:sSub>
                      <m:sSubPr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𝑜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6423" y="996433"/>
                <a:ext cx="1429237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3846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Rectangle 43"/>
              <p:cNvSpPr/>
              <p:nvPr/>
            </p:nvSpPr>
            <p:spPr>
              <a:xfrm>
                <a:off x="2895600" y="1843853"/>
                <a:ext cx="1172179" cy="50295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  <a:ea typeface="Cambria Math"/>
                            </a:rPr>
                            <m:t>𝛻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𝑞</m:t>
                          </m:r>
                        </m:sub>
                      </m:sSub>
                      <m:sSub>
                        <m:sSubPr>
                          <m:ctrlPr>
                            <a:rPr lang="en-US" sz="16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𝑟</m:t>
                          </m:r>
                        </m:sub>
                      </m:sSub>
                      <m:r>
                        <a:rPr lang="en-US" sz="16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1843853"/>
                <a:ext cx="1172179" cy="502958"/>
              </a:xfrm>
              <a:prstGeom prst="rect">
                <a:avLst/>
              </a:prstGeom>
              <a:blipFill rotWithShape="1">
                <a:blip r:embed="rId4"/>
                <a:stretch>
                  <a:fillRect b="-241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Box 46"/>
              <p:cNvSpPr txBox="1"/>
              <p:nvPr/>
            </p:nvSpPr>
            <p:spPr>
              <a:xfrm>
                <a:off x="5114700" y="1910666"/>
                <a:ext cx="14292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when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𝜌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&gt;</m:t>
                    </m:r>
                    <m:sSub>
                      <m:sSubPr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𝑜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4700" y="1910666"/>
                <a:ext cx="1429237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3419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8153400" y="1288124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(14)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90854" y="2472771"/>
            <a:ext cx="2609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Updating Robot Positions</a:t>
            </a:r>
            <a:endParaRPr lang="en-US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111979" y="2869026"/>
                <a:ext cx="75438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Given a sampling time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/>
                        <a:ea typeface="Cambria Math"/>
                      </a:rPr>
                      <m:t>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𝑇</m:t>
                    </m:r>
                  </m:oMath>
                </a14:m>
                <a:r>
                  <a:rPr lang="en-US" dirty="0" smtClean="0"/>
                  <a:t> and (3), the derivative can be written as a difference equation for sample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𝑖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79" y="2869026"/>
                <a:ext cx="7543800" cy="646331"/>
              </a:xfrm>
              <a:prstGeom prst="rect">
                <a:avLst/>
              </a:prstGeom>
              <a:blipFill rotWithShape="1">
                <a:blip r:embed="rId6"/>
                <a:stretch>
                  <a:fillRect l="-646" t="-4717" r="-485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6" name="Group 25"/>
          <p:cNvGrpSpPr/>
          <p:nvPr/>
        </p:nvGrpSpPr>
        <p:grpSpPr>
          <a:xfrm>
            <a:off x="111979" y="3598329"/>
            <a:ext cx="7915625" cy="401456"/>
            <a:chOff x="118450" y="1528116"/>
            <a:chExt cx="7915625" cy="401456"/>
          </a:xfrm>
        </p:grpSpPr>
        <p:grpSp>
          <p:nvGrpSpPr>
            <p:cNvPr id="27" name="Group 26"/>
            <p:cNvGrpSpPr/>
            <p:nvPr/>
          </p:nvGrpSpPr>
          <p:grpSpPr>
            <a:xfrm>
              <a:off x="2729573" y="1528116"/>
              <a:ext cx="5304502" cy="401456"/>
              <a:chOff x="3518681" y="2974063"/>
              <a:chExt cx="5304502" cy="401456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8380433" y="2974063"/>
                <a:ext cx="4427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(3)</a:t>
                </a:r>
                <a:endParaRPr lang="en-US" dirty="0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5" name="TextBox 34"/>
                  <p:cNvSpPr txBox="1"/>
                  <p:nvPr/>
                </p:nvSpPr>
                <p:spPr>
                  <a:xfrm>
                    <a:off x="3518681" y="2984771"/>
                    <a:ext cx="2713307" cy="39074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̇"/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𝑞</m:t>
                              </m:r>
                            </m:e>
                          </m:acc>
                          <m:r>
                            <a:rPr lang="en-US" b="0" i="1" smtClean="0">
                              <a:latin typeface="Cambria Math"/>
                            </a:rPr>
                            <m:t>=−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𝑞</m:t>
                              </m:r>
                            </m:sub>
                          </m:sSub>
                          <m:d>
                            <m:dPr>
                              <m:begChr m:val="{"/>
                              <m:endChr m:val="}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𝑎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𝑞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𝑟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𝑞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</m:d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>
              <p:sp>
                <p:nvSpPr>
                  <p:cNvPr id="35" name="TextBox 3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518681" y="2984771"/>
                    <a:ext cx="2713307" cy="390748"/>
                  </a:xfrm>
                  <a:prstGeom prst="rect">
                    <a:avLst/>
                  </a:prstGeom>
                  <a:blipFill rotWithShape="1">
                    <a:blip r:embed="rId7"/>
                    <a:stretch>
                      <a:fillRect b="-781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28" name="TextBox 27"/>
            <p:cNvSpPr txBox="1"/>
            <p:nvPr/>
          </p:nvSpPr>
          <p:spPr>
            <a:xfrm>
              <a:off x="118450" y="1549532"/>
              <a:ext cx="8487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Recall: </a:t>
              </a:r>
              <a:endParaRPr lang="en-US" dirty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Box 35"/>
              <p:cNvSpPr txBox="1"/>
              <p:nvPr/>
            </p:nvSpPr>
            <p:spPr>
              <a:xfrm>
                <a:off x="2376854" y="4225371"/>
                <a:ext cx="3405804" cy="6286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𝑞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𝑞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[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−1]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i="1" smtClean="0">
                              <a:latin typeface="Cambria Math"/>
                              <a:ea typeface="Cambria Math"/>
                            </a:rPr>
                            <m:t>Δ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𝑇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∇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𝑞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6854" y="4225371"/>
                <a:ext cx="3405804" cy="62863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167054" y="4355022"/>
            <a:ext cx="527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So: 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126050" y="5031305"/>
            <a:ext cx="2272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Or, the update rule is: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/>
              <p:cNvSpPr txBox="1"/>
              <p:nvPr/>
            </p:nvSpPr>
            <p:spPr>
              <a:xfrm>
                <a:off x="2288368" y="5400637"/>
                <a:ext cx="3494290" cy="3907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𝑞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𝑞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−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𝑇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𝛻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𝑞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𝑎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𝑟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8368" y="5400637"/>
                <a:ext cx="3494290" cy="390748"/>
              </a:xfrm>
              <a:prstGeom prst="rect">
                <a:avLst/>
              </a:prstGeom>
              <a:blipFill rotWithShape="1">
                <a:blip r:embed="rId9"/>
                <a:stretch>
                  <a:fillRect b="-78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7115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/>
              <p:cNvSpPr txBox="1"/>
              <p:nvPr/>
            </p:nvSpPr>
            <p:spPr>
              <a:xfrm>
                <a:off x="126023" y="187902"/>
                <a:ext cx="72340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Update for robot’s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location using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components of both (6) and (14) yield:</a:t>
                </a:r>
                <a:endParaRPr lang="en-US" dirty="0"/>
              </a:p>
            </p:txBody>
          </p:sp>
        </mc:Choice>
        <mc:Fallback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023" y="187902"/>
                <a:ext cx="7234096" cy="369332"/>
              </a:xfrm>
              <a:prstGeom prst="rect">
                <a:avLst/>
              </a:prstGeom>
              <a:blipFill rotWithShape="1">
                <a:blip r:embed="rId2"/>
                <a:stretch>
                  <a:fillRect l="-759" t="-8333" r="-84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/>
              <p:cNvSpPr txBox="1"/>
              <p:nvPr/>
            </p:nvSpPr>
            <p:spPr>
              <a:xfrm>
                <a:off x="126023" y="685800"/>
                <a:ext cx="6452985" cy="904478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𝑥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sz="1600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600" b="0" i="1" smtClean="0">
                                        <a:latin typeface="Cambria Math"/>
                                      </a:rPr>
                                      <m:t>𝑖</m:t>
                                    </m:r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d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 b="0" i="1" smtClean="0">
                                    <a:latin typeface="Cambria Math"/>
                                    <a:ea typeface="Cambria Math"/>
                                  </a:rPr>
                                  <m:t>∆</m:t>
                                </m:r>
                                <m:r>
                                  <a:rPr lang="en-US" sz="1600" b="0" i="1" smtClean="0">
                                    <a:latin typeface="Cambria Math"/>
                                    <a:ea typeface="Cambria Math"/>
                                  </a:rPr>
                                  <m:t>𝑇</m:t>
                                </m:r>
                                <m:sSub>
                                  <m:sSubPr>
                                    <m:ctrlPr>
                                      <a:rPr lang="en-US" sz="16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0" i="1" smtClean="0">
                                        <a:latin typeface="Cambria Math"/>
                                        <a:ea typeface="Cambria Math"/>
                                      </a:rPr>
                                      <m:t>𝜂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/>
                                        <a:ea typeface="Cambria Math"/>
                                      </a:rPr>
                                      <m:t>𝑎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sz="16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600" b="0" i="1" smtClean="0">
                                        <a:latin typeface="Cambria Math"/>
                                        <a:ea typeface="Cambria Math"/>
                                      </a:rPr>
                                      <m:t>𝑥</m:t>
                                    </m:r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𝑖</m:t>
                                        </m:r>
                                        <m: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−1</m:t>
                                        </m:r>
                                      </m:e>
                                    </m:d>
                                    <m:r>
                                      <a:rPr lang="en-US" sz="1600" b="0" i="1" smtClean="0">
                                        <a:latin typeface="Cambria Math"/>
                                        <a:ea typeface="Cambria Math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</m:e>
                                </m:d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  <a:ea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16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sty m:val="p"/>
                                      </m:rPr>
                                      <a:rPr lang="el-GR" sz="1600" b="0" i="1" smtClean="0">
                                        <a:latin typeface="Cambria Math"/>
                                        <a:ea typeface="Cambria Math"/>
                                      </a:rPr>
                                      <m:t>Δ</m:t>
                                    </m:r>
                                    <m:r>
                                      <a:rPr lang="en-US" sz="1600" b="0" i="1" smtClean="0">
                                        <a:latin typeface="Cambria Math"/>
                                        <a:ea typeface="Cambria Math"/>
                                      </a:rPr>
                                      <m:t>𝑇</m:t>
                                    </m:r>
                                    <m:sSub>
                                      <m:sSubPr>
                                        <m:ctrlP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𝜂</m:t>
                                        </m:r>
                                      </m:e>
                                      <m:sub>
                                        <m: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𝑟</m:t>
                                        </m:r>
                                      </m:sub>
                                    </m:sSub>
                                    <m:d>
                                      <m:dPr>
                                        <m:ctrlP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sz="1600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600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  <m:t>𝑥</m:t>
                                            </m:r>
                                          </m:e>
                                          <m:sub>
                                            <m:r>
                                              <a:rPr lang="en-US" sz="1600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  <m:t>𝑜</m:t>
                                            </m:r>
                                          </m:sub>
                                        </m:sSub>
                                        <m: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𝑥</m:t>
                                        </m:r>
                                        <m: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[</m:t>
                                        </m:r>
                                        <m: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𝑖</m:t>
                                        </m:r>
                                        <m: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−1]</m:t>
                                        </m:r>
                                      </m:e>
                                    </m:d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𝜌</m:t>
                                        </m:r>
                                      </m:e>
                                      <m:sup>
                                        <m: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</m:den>
                                </m:f>
                                <m:d>
                                  <m:dPr>
                                    <m:begChr m:val="{"/>
                                    <m:endChr m:val="}"/>
                                    <m:ctrlPr>
                                      <a:rPr lang="en-US" sz="16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𝜌</m:t>
                                        </m:r>
                                      </m:den>
                                    </m:f>
                                    <m:r>
                                      <a:rPr lang="en-US" sz="1600" b="0" i="1" smtClean="0">
                                        <a:latin typeface="Cambria Math"/>
                                        <a:ea typeface="Cambria Math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sSub>
                                          <m:sSubPr>
                                            <m:ctrlPr>
                                              <a:rPr lang="en-US" sz="1600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600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  <m:t>𝜌</m:t>
                                            </m:r>
                                          </m:e>
                                          <m:sub>
                                            <m:r>
                                              <a:rPr lang="en-US" sz="1600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  <m:t>𝑜</m:t>
                                            </m:r>
                                          </m:sub>
                                        </m:sSub>
                                      </m:den>
                                    </m:f>
                                  </m:e>
                                </m:d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𝑥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sz="1600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𝑖</m:t>
                                    </m:r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d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m:rPr>
                                    <m:sty m:val="p"/>
                                  </m:rPr>
                                  <a:rPr lang="el-GR" sz="1600" b="0" i="1" smtClean="0">
                                    <a:latin typeface="Cambria Math"/>
                                    <a:ea typeface="Cambria Math"/>
                                  </a:rPr>
                                  <m:t>Δ</m:t>
                                </m:r>
                                <m:r>
                                  <a:rPr lang="en-US" sz="1600" b="0" i="1" smtClean="0">
                                    <a:latin typeface="Cambria Math"/>
                                    <a:ea typeface="Cambria Math"/>
                                  </a:rPr>
                                  <m:t>𝑇</m:t>
                                </m:r>
                                <m:sSub>
                                  <m:sSubPr>
                                    <m:ctrlPr>
                                      <a:rPr lang="en-US" sz="16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0" i="1" smtClean="0">
                                        <a:latin typeface="Cambria Math"/>
                                        <a:ea typeface="Cambria Math"/>
                                      </a:rPr>
                                      <m:t>𝜂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/>
                                        <a:ea typeface="Cambria Math"/>
                                      </a:rPr>
                                      <m:t>𝑎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sz="16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600" b="0" i="1" smtClean="0">
                                        <a:latin typeface="Cambria Math"/>
                                        <a:ea typeface="Cambria Math"/>
                                      </a:rPr>
                                      <m:t>𝑥</m:t>
                                    </m:r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𝑖</m:t>
                                        </m:r>
                                        <m: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−1</m:t>
                                        </m:r>
                                      </m:e>
                                    </m:d>
                                    <m:r>
                                      <a:rPr lang="en-US" sz="1600" b="0" i="1" smtClean="0">
                                        <a:latin typeface="Cambria Math"/>
                                        <a:ea typeface="Cambria Math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023" y="685800"/>
                <a:ext cx="6452985" cy="90447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/>
              <p:cNvSpPr txBox="1"/>
              <p:nvPr/>
            </p:nvSpPr>
            <p:spPr>
              <a:xfrm>
                <a:off x="6753004" y="783222"/>
                <a:ext cx="14292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when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𝜌</m:t>
                    </m:r>
                    <m:r>
                      <a:rPr lang="en-US" i="1" smtClean="0">
                        <a:latin typeface="Cambria Math"/>
                        <a:ea typeface="Cambria Math"/>
                      </a:rPr>
                      <m:t>≤</m:t>
                    </m:r>
                    <m:sSub>
                      <m:sSubPr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𝑜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3004" y="783222"/>
                <a:ext cx="1429237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3846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/>
              <p:cNvSpPr txBox="1"/>
              <p:nvPr/>
            </p:nvSpPr>
            <p:spPr>
              <a:xfrm>
                <a:off x="6753003" y="1223932"/>
                <a:ext cx="14292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when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𝜌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&gt;</m:t>
                    </m:r>
                    <m:sSub>
                      <m:sSubPr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𝑜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3003" y="1223932"/>
                <a:ext cx="1429237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3846" t="-833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8355623" y="1039266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(15)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Box 35"/>
              <p:cNvSpPr txBox="1"/>
              <p:nvPr/>
            </p:nvSpPr>
            <p:spPr>
              <a:xfrm>
                <a:off x="96715" y="1817550"/>
                <a:ext cx="15393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Likewise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</m:oMath>
                </a14:m>
                <a:r>
                  <a:rPr lang="en-US" dirty="0" smtClean="0"/>
                  <a:t>:</a:t>
                </a:r>
                <a:endParaRPr lang="en-US" dirty="0"/>
              </a:p>
            </p:txBody>
          </p:sp>
        </mc:Choice>
        <mc:Fallback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15" y="1817550"/>
                <a:ext cx="1539332" cy="369332"/>
              </a:xfrm>
              <a:prstGeom prst="rect">
                <a:avLst/>
              </a:prstGeom>
              <a:blipFill rotWithShape="1">
                <a:blip r:embed="rId6"/>
                <a:stretch>
                  <a:fillRect l="-3571" t="-8197" r="-2381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/>
              <p:cNvSpPr txBox="1"/>
              <p:nvPr/>
            </p:nvSpPr>
            <p:spPr>
              <a:xfrm>
                <a:off x="157988" y="2350950"/>
                <a:ext cx="6565708" cy="904478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𝑦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sz="1600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600" b="0" i="1" smtClean="0">
                                        <a:latin typeface="Cambria Math"/>
                                      </a:rPr>
                                      <m:t>𝑖</m:t>
                                    </m:r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d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600" b="0" i="1" smtClean="0">
                                    <a:latin typeface="Cambria Math"/>
                                    <a:ea typeface="Cambria Math"/>
                                  </a:rPr>
                                  <m:t>∆</m:t>
                                </m:r>
                                <m:r>
                                  <a:rPr lang="en-US" sz="1600" b="0" i="1" smtClean="0">
                                    <a:latin typeface="Cambria Math"/>
                                    <a:ea typeface="Cambria Math"/>
                                  </a:rPr>
                                  <m:t>𝑇</m:t>
                                </m:r>
                                <m:sSub>
                                  <m:sSubPr>
                                    <m:ctrlPr>
                                      <a:rPr lang="en-US" sz="16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0" i="1" smtClean="0">
                                        <a:latin typeface="Cambria Math"/>
                                        <a:ea typeface="Cambria Math"/>
                                      </a:rPr>
                                      <m:t>𝜂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/>
                                        <a:ea typeface="Cambria Math"/>
                                      </a:rPr>
                                      <m:t>𝑎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sz="16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600" b="0" i="1" smtClean="0">
                                        <a:latin typeface="Cambria Math"/>
                                        <a:ea typeface="Cambria Math"/>
                                      </a:rPr>
                                      <m:t>𝑦</m:t>
                                    </m:r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𝑖</m:t>
                                        </m:r>
                                        <m: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−1</m:t>
                                        </m:r>
                                      </m:e>
                                    </m:d>
                                    <m:r>
                                      <a:rPr lang="en-US" sz="1600" b="0" i="1" smtClean="0">
                                        <a:latin typeface="Cambria Math"/>
                                        <a:ea typeface="Cambria Math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</m:e>
                                </m:d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/>
                                    <a:ea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16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sty m:val="p"/>
                                      </m:rPr>
                                      <a:rPr lang="el-GR" sz="1600" b="0" i="1" smtClean="0">
                                        <a:latin typeface="Cambria Math"/>
                                        <a:ea typeface="Cambria Math"/>
                                      </a:rPr>
                                      <m:t>Δ</m:t>
                                    </m:r>
                                    <m:r>
                                      <a:rPr lang="en-US" sz="1600" b="0" i="1" smtClean="0">
                                        <a:latin typeface="Cambria Math"/>
                                        <a:ea typeface="Cambria Math"/>
                                      </a:rPr>
                                      <m:t>𝑇</m:t>
                                    </m:r>
                                    <m:sSub>
                                      <m:sSubPr>
                                        <m:ctrlP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𝜂</m:t>
                                        </m:r>
                                      </m:e>
                                      <m:sub>
                                        <m: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𝑟</m:t>
                                        </m:r>
                                      </m:sub>
                                    </m:sSub>
                                    <m:d>
                                      <m:dPr>
                                        <m:ctrlP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sz="1600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600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  <m:t>𝑦</m:t>
                                            </m:r>
                                          </m:e>
                                          <m:sub>
                                            <m:r>
                                              <a:rPr lang="en-US" sz="1600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  <m:t>𝑜</m:t>
                                            </m:r>
                                          </m:sub>
                                        </m:sSub>
                                        <m: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𝑦</m:t>
                                        </m:r>
                                        <m: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[</m:t>
                                        </m:r>
                                        <m: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𝑖</m:t>
                                        </m:r>
                                        <m: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−1]</m:t>
                                        </m:r>
                                      </m:e>
                                    </m:d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𝜌</m:t>
                                        </m:r>
                                      </m:e>
                                      <m:sup>
                                        <m: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</m:den>
                                </m:f>
                                <m:d>
                                  <m:dPr>
                                    <m:begChr m:val="{"/>
                                    <m:endChr m:val="}"/>
                                    <m:ctrlPr>
                                      <a:rPr lang="en-US" sz="16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𝜌</m:t>
                                        </m:r>
                                      </m:den>
                                    </m:f>
                                    <m:r>
                                      <a:rPr lang="en-US" sz="1600" b="0" i="1" smtClean="0">
                                        <a:latin typeface="Cambria Math"/>
                                        <a:ea typeface="Cambria Math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sSub>
                                          <m:sSubPr>
                                            <m:ctrlPr>
                                              <a:rPr lang="en-US" sz="1600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600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  <m:t>𝜌</m:t>
                                            </m:r>
                                          </m:e>
                                          <m:sub>
                                            <m:r>
                                              <a:rPr lang="en-US" sz="1600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  <m:t>𝑜</m:t>
                                            </m:r>
                                          </m:sub>
                                        </m:sSub>
                                      </m:den>
                                    </m:f>
                                  </m:e>
                                </m:d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𝑦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sz="1600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𝑖</m:t>
                                    </m:r>
                                    <m:r>
                                      <a:rPr lang="en-US" sz="1600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d>
                                <m:r>
                                  <a:rPr lang="en-US" sz="16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m:rPr>
                                    <m:sty m:val="p"/>
                                  </m:rPr>
                                  <a:rPr lang="el-GR" sz="1600" b="0" i="1" smtClean="0">
                                    <a:latin typeface="Cambria Math"/>
                                    <a:ea typeface="Cambria Math"/>
                                  </a:rPr>
                                  <m:t>Δ</m:t>
                                </m:r>
                                <m:r>
                                  <a:rPr lang="en-US" sz="1600" b="0" i="1" smtClean="0">
                                    <a:latin typeface="Cambria Math"/>
                                    <a:ea typeface="Cambria Math"/>
                                  </a:rPr>
                                  <m:t>𝑇</m:t>
                                </m:r>
                                <m:sSub>
                                  <m:sSubPr>
                                    <m:ctrlPr>
                                      <a:rPr lang="en-US" sz="16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0" i="1" smtClean="0">
                                        <a:latin typeface="Cambria Math"/>
                                        <a:ea typeface="Cambria Math"/>
                                      </a:rPr>
                                      <m:t>𝜂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/>
                                        <a:ea typeface="Cambria Math"/>
                                      </a:rPr>
                                      <m:t>𝑎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sz="16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600" b="0" i="1" smtClean="0">
                                        <a:latin typeface="Cambria Math"/>
                                        <a:ea typeface="Cambria Math"/>
                                      </a:rPr>
                                      <m:t>𝑦</m:t>
                                    </m:r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𝑖</m:t>
                                        </m:r>
                                        <m: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−1</m:t>
                                        </m:r>
                                      </m:e>
                                    </m:d>
                                    <m:r>
                                      <a:rPr lang="en-US" sz="1600" b="0" i="1" smtClean="0">
                                        <a:latin typeface="Cambria Math"/>
                                        <a:ea typeface="Cambria Math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sz="16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988" y="2350950"/>
                <a:ext cx="6565708" cy="90447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/>
              <p:cNvSpPr txBox="1"/>
              <p:nvPr/>
            </p:nvSpPr>
            <p:spPr>
              <a:xfrm>
                <a:off x="6802316" y="2464494"/>
                <a:ext cx="14292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when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𝜌</m:t>
                    </m:r>
                    <m:r>
                      <a:rPr lang="en-US" i="1" smtClean="0">
                        <a:latin typeface="Cambria Math"/>
                        <a:ea typeface="Cambria Math"/>
                      </a:rPr>
                      <m:t>≤</m:t>
                    </m:r>
                    <m:sSub>
                      <m:sSubPr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𝑜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2316" y="2464494"/>
                <a:ext cx="1429237" cy="369332"/>
              </a:xfrm>
              <a:prstGeom prst="rect">
                <a:avLst/>
              </a:prstGeom>
              <a:blipFill rotWithShape="1">
                <a:blip r:embed="rId8"/>
                <a:stretch>
                  <a:fillRect l="-3846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/>
              <p:cNvSpPr txBox="1"/>
              <p:nvPr/>
            </p:nvSpPr>
            <p:spPr>
              <a:xfrm>
                <a:off x="6802315" y="2905204"/>
                <a:ext cx="14292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when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𝜌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&gt;</m:t>
                    </m:r>
                    <m:sSub>
                      <m:sSubPr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𝑜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2315" y="2905204"/>
                <a:ext cx="1429237" cy="369332"/>
              </a:xfrm>
              <a:prstGeom prst="rect">
                <a:avLst/>
              </a:prstGeom>
              <a:blipFill rotWithShape="1">
                <a:blip r:embed="rId9"/>
                <a:stretch>
                  <a:fillRect l="-3846" t="-833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8404935" y="2720538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54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52400" y="304800"/>
                <a:ext cx="8001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FF0000"/>
                    </a:solidFill>
                  </a:rPr>
                  <a:t>Problem: </a:t>
                </a:r>
                <a:r>
                  <a:rPr lang="en-US" dirty="0" smtClean="0"/>
                  <a:t>Given the robot’s start and goal locations are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𝑠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𝑠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0,0</m:t>
                        </m:r>
                      </m:e>
                    </m:d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  <m:r>
                          <a:rPr lang="en-US" i="1">
                            <a:latin typeface="Cambria Math"/>
                          </a:rPr>
                          <m:t>0,</m:t>
                        </m:r>
                        <m:r>
                          <a:rPr lang="en-US" b="0" i="1" smtClean="0">
                            <a:latin typeface="Cambria Math"/>
                          </a:rPr>
                          <m:t>7</m:t>
                        </m:r>
                      </m:e>
                    </m:d>
                  </m:oMath>
                </a14:m>
                <a:r>
                  <a:rPr lang="en-US" dirty="0" smtClean="0"/>
                  <a:t> respectively, plan a path using a potential field that avoids an obstacle located at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𝑜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𝑜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</m:e>
                    </m:d>
                  </m:oMath>
                </a14:m>
                <a:r>
                  <a:rPr lang="en-US" dirty="0" smtClean="0"/>
                  <a:t>.  Let the maximum range for the repulsive field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𝑜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=2</m:t>
                    </m:r>
                  </m:oMath>
                </a14:m>
                <a:r>
                  <a:rPr lang="en-US" dirty="0" smtClean="0"/>
                  <a:t> and the attractive and repulsive field constants be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𝜂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=2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𝜂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𝑟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</m:oMath>
                </a14:m>
                <a:r>
                  <a:rPr lang="en-US" dirty="0" smtClean="0"/>
                  <a:t>1</a:t>
                </a:r>
                <a:r>
                  <a:rPr lang="en-US" dirty="0"/>
                  <a:t> </a:t>
                </a:r>
                <a:r>
                  <a:rPr lang="en-US" dirty="0" smtClean="0"/>
                  <a:t>, and sampling time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/>
                        <a:ea typeface="Cambria Math"/>
                      </a:rPr>
                      <m:t>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𝑇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=0.1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04800"/>
                <a:ext cx="8001000" cy="1477328"/>
              </a:xfrm>
              <a:prstGeom prst="rect">
                <a:avLst/>
              </a:prstGeom>
              <a:blipFill rotWithShape="1">
                <a:blip r:embed="rId2"/>
                <a:stretch>
                  <a:fillRect l="-609" t="-2066" b="-57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178777" y="1872734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Solution: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78777" y="2286000"/>
            <a:ext cx="876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Let’s take 100 iterations to compute the path.  Set up a for-loop that calculates equations (5), (8), (11), (13), (15) and (16).  First, declare/initialize suitable variables: 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70998" y="3657600"/>
            <a:ext cx="8319087" cy="2708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clear // clear all memory</a:t>
            </a:r>
          </a:p>
          <a:p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// Variables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iterations = 100; // total number of iterations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T = 0.1; // sampling time [sec]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xTarget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= 10;  // Target location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yTarget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= 7;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xObstacle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= 5; //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Obstable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location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yObstacle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= 4;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rho0 = 2; // repulsive field maximum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nRepulse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= 1; // repulsive field constant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nAttract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= 2; // attractive field constant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t(1) = 0;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rhoTarget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(1) = 0;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x(1) = 0;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y(1) = 0;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rho(1) = 0</a:t>
            </a:r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38760" y="3168134"/>
            <a:ext cx="4794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SciLab, create program named potField1_0.sce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155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181707" y="4258435"/>
            <a:ext cx="1725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Next plot results</a:t>
            </a:r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228600" y="304800"/>
            <a:ext cx="8305800" cy="3785652"/>
            <a:chOff x="228600" y="304800"/>
            <a:chExt cx="8305800" cy="3785652"/>
          </a:xfrm>
        </p:grpSpPr>
        <p:sp>
          <p:nvSpPr>
            <p:cNvPr id="2" name="TextBox 1"/>
            <p:cNvSpPr txBox="1"/>
            <p:nvPr/>
          </p:nvSpPr>
          <p:spPr>
            <a:xfrm>
              <a:off x="228600" y="304800"/>
              <a:ext cx="8305800" cy="378565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// Begin update</a:t>
              </a:r>
            </a:p>
            <a:p>
              <a:endParaRPr lang="en-US" sz="10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for i=2:iterations  // Run algorithm for 100 sample periods</a:t>
              </a:r>
            </a:p>
            <a:p>
              <a:r>
                <a:rPr 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t(i-1) = T*(i-1); // time in seconds</a:t>
              </a:r>
            </a:p>
            <a:p>
              <a:r>
                <a:rPr 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// Distance to target (</a:t>
              </a:r>
              <a:r>
                <a:rPr lang="en-US" sz="1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Eqn</a:t>
              </a:r>
              <a:r>
                <a:rPr 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5)</a:t>
              </a:r>
            </a:p>
            <a:p>
              <a:r>
                <a:rPr 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</a:t>
              </a:r>
              <a:r>
                <a:rPr lang="en-US" sz="1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rhoTarget</a:t>
              </a:r>
              <a:r>
                <a:rPr 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(i-1) = </a:t>
              </a:r>
              <a:r>
                <a:rPr lang="en-US" sz="1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sqrt</a:t>
              </a:r>
              <a:r>
                <a:rPr 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(((</a:t>
              </a:r>
              <a:r>
                <a:rPr lang="en-US" sz="1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yTarget</a:t>
              </a:r>
              <a:r>
                <a:rPr 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-y(i-1))^2) + ((</a:t>
              </a:r>
              <a:r>
                <a:rPr lang="en-US" sz="1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xTarget</a:t>
              </a:r>
              <a:r>
                <a:rPr 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-x(i-1))^2));</a:t>
              </a:r>
            </a:p>
            <a:p>
              <a:endParaRPr lang="en-US" sz="10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// Distance to an obstacle (</a:t>
              </a:r>
              <a:r>
                <a:rPr lang="en-US" sz="1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Eqn</a:t>
              </a:r>
              <a:r>
                <a:rPr 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8)</a:t>
              </a:r>
            </a:p>
            <a:p>
              <a:r>
                <a:rPr 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rho(i-1) = </a:t>
              </a:r>
              <a:r>
                <a:rPr lang="en-US" sz="1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sqrt</a:t>
              </a:r>
              <a:r>
                <a:rPr 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 ((</a:t>
              </a:r>
              <a:r>
                <a:rPr lang="en-US" sz="1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yObstacle</a:t>
              </a:r>
              <a:r>
                <a:rPr 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-y(i-1))^2) + ((</a:t>
              </a:r>
              <a:r>
                <a:rPr lang="en-US" sz="1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xObstacle</a:t>
              </a:r>
              <a:r>
                <a:rPr 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-x(i-1))^2) );</a:t>
              </a:r>
            </a:p>
            <a:p>
              <a:r>
                <a:rPr 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</a:p>
            <a:p>
              <a:r>
                <a:rPr 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// Calculate gradient (</a:t>
              </a:r>
              <a:r>
                <a:rPr lang="en-US" sz="1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Eqns</a:t>
              </a:r>
              <a:r>
                <a:rPr 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11 and 13)</a:t>
              </a:r>
            </a:p>
            <a:p>
              <a:r>
                <a:rPr 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if rho(i-1) &lt; rho0 then</a:t>
              </a:r>
            </a:p>
            <a:p>
              <a:r>
                <a:rPr 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0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    </a:t>
              </a:r>
              <a:r>
                <a:rPr lang="en-US" sz="1000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ur_x</a:t>
              </a:r>
              <a:r>
                <a:rPr lang="en-US" sz="10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= </a:t>
              </a:r>
              <a:r>
                <a:rPr lang="en-US" sz="1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nRepulse</a:t>
              </a:r>
              <a:r>
                <a:rPr 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*( (1/rho(i-1))-(1/rho0) ) * (</a:t>
              </a:r>
              <a:r>
                <a:rPr lang="en-US" sz="1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xObstacle</a:t>
              </a:r>
              <a:r>
                <a:rPr 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- x(i-1)) / rho(i-1)^3;</a:t>
              </a:r>
            </a:p>
            <a:p>
              <a:r>
                <a:rPr 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  </a:t>
              </a:r>
              <a:r>
                <a:rPr lang="en-US" sz="1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ur_y</a:t>
              </a:r>
              <a:r>
                <a:rPr 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= </a:t>
              </a:r>
              <a:r>
                <a:rPr lang="en-US" sz="1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nRepulse</a:t>
              </a:r>
              <a:r>
                <a:rPr 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*( (1/rho(i-1))-(1/rho0) ) * (</a:t>
              </a:r>
              <a:r>
                <a:rPr lang="en-US" sz="1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yObstacle</a:t>
              </a:r>
              <a:r>
                <a:rPr 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- y(i-1)) / rho(i-1)^3;</a:t>
              </a:r>
            </a:p>
            <a:p>
              <a:r>
                <a:rPr lang="en-US" sz="10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  else</a:t>
              </a:r>
              <a:endParaRPr lang="en-US" sz="10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  </a:t>
              </a:r>
              <a:r>
                <a:rPr lang="en-US" sz="1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ur_x</a:t>
              </a:r>
              <a:r>
                <a:rPr 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= 0;</a:t>
              </a:r>
            </a:p>
            <a:p>
              <a:r>
                <a:rPr 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  </a:t>
              </a:r>
              <a:r>
                <a:rPr lang="en-US" sz="1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ur_y</a:t>
              </a:r>
              <a:r>
                <a:rPr 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= 0;</a:t>
              </a:r>
            </a:p>
            <a:p>
              <a:r>
                <a:rPr 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end</a:t>
              </a:r>
            </a:p>
            <a:p>
              <a:endPara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// Calculate new robot position (</a:t>
              </a:r>
              <a:r>
                <a:rPr lang="en-US" sz="1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Eqns</a:t>
              </a:r>
              <a:r>
                <a:rPr 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15 and 16)</a:t>
              </a:r>
            </a:p>
            <a:p>
              <a:r>
                <a:rPr 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x(i) = x(i-1) - T*</a:t>
              </a:r>
              <a:r>
                <a:rPr lang="en-US" sz="1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nAttract</a:t>
              </a:r>
              <a:r>
                <a:rPr 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*(x(i-1)-</a:t>
              </a:r>
              <a:r>
                <a:rPr lang="en-US" sz="1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xTarget</a:t>
              </a:r>
              <a:r>
                <a:rPr 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 - T*</a:t>
              </a:r>
              <a:r>
                <a:rPr lang="en-US" sz="1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ur_x</a:t>
              </a:r>
              <a:r>
                <a:rPr 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r>
                <a:rPr 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y(i) = y(i-1) - T*</a:t>
              </a:r>
              <a:r>
                <a:rPr lang="en-US" sz="1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nAttract</a:t>
              </a:r>
              <a:r>
                <a:rPr 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*(y(i-1)-</a:t>
              </a:r>
              <a:r>
                <a:rPr lang="en-US" sz="1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yTarget</a:t>
              </a:r>
              <a:r>
                <a:rPr 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 - T*</a:t>
              </a:r>
              <a:r>
                <a:rPr lang="en-US" sz="1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ur_y</a:t>
              </a:r>
              <a:r>
                <a:rPr lang="en-US" sz="10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endPara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sz="10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end // end of </a:t>
              </a:r>
              <a:r>
                <a:rPr lang="en-US" sz="10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for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71500" y="1119554"/>
              <a:ext cx="5791200" cy="26161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Fill in this with equation 5</a:t>
              </a:r>
              <a:endParaRPr lang="en-US" sz="11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48054" y="1570892"/>
              <a:ext cx="5791200" cy="26161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Fill in this with equation 8</a:t>
              </a:r>
              <a:endParaRPr lang="en-US" sz="11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03384" y="2209800"/>
              <a:ext cx="6002215" cy="26161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Fill in this with equation 11 and 13</a:t>
              </a:r>
              <a:endParaRPr lang="en-US" sz="11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00454" y="2667000"/>
              <a:ext cx="5791200" cy="26161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Fill in this with equation 11 and 13</a:t>
              </a:r>
              <a:endParaRPr lang="en-US" sz="11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42192" y="3429000"/>
              <a:ext cx="5791200" cy="26161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Fill in this with equation 15 and 16</a:t>
              </a: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228600" y="4800600"/>
            <a:ext cx="8305800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clf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; // refresh plot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xlabel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("Robot x position"); // caption x-axis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ylabel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("Robot y position"); // caption y-axis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title("Potential Field example"); // title the plot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plot(x(1), y(1), "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"); // plot start position in blue circle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plot(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xTarget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yTarget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, "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og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"); // plot target position in green circle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plot(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xObstacle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yObstacle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, "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xr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"); // obstacles in red x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plot(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x,y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, "k"); // plot solution path in black solid line</a:t>
            </a:r>
          </a:p>
        </p:txBody>
      </p:sp>
    </p:spTree>
    <p:extLst>
      <p:ext uri="{BB962C8B-B14F-4D97-AF65-F5344CB8AC3E}">
        <p14:creationId xmlns:p14="http://schemas.microsoft.com/office/powerpoint/2010/main" val="910036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</TotalTime>
  <Words>1697</Words>
  <Application>Microsoft Office PowerPoint</Application>
  <PresentationFormat>On-screen Show (4:3)</PresentationFormat>
  <Paragraphs>140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Drexel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57</cp:revision>
  <dcterms:created xsi:type="dcterms:W3CDTF">2016-10-24T22:09:52Z</dcterms:created>
  <dcterms:modified xsi:type="dcterms:W3CDTF">2016-11-21T23:00:00Z</dcterms:modified>
</cp:coreProperties>
</file>