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1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7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EB0BF-8F96-4009-8434-ADF4A5FF5F7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AE091-6225-47C6-8ECA-952D9FB6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10009-7A83-489B-9D41-E336FE1D223C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3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7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9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37CE6-D698-4438-A856-D48731422E2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F3C0-8A5F-4EF4-9364-08B29909A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8"/>
          <p:cNvGrpSpPr>
            <a:grpSpLocks/>
          </p:cNvGrpSpPr>
          <p:nvPr/>
        </p:nvGrpSpPr>
        <p:grpSpPr bwMode="auto">
          <a:xfrm>
            <a:off x="800100" y="2324100"/>
            <a:ext cx="7391400" cy="685799"/>
            <a:chOff x="624" y="1344"/>
            <a:chExt cx="4656" cy="864"/>
          </a:xfrm>
        </p:grpSpPr>
        <p:sp>
          <p:nvSpPr>
            <p:cNvPr id="2052" name="Rectangle 7"/>
            <p:cNvSpPr>
              <a:spLocks noChangeArrowheads="1"/>
            </p:cNvSpPr>
            <p:nvPr/>
          </p:nvSpPr>
          <p:spPr bwMode="auto">
            <a:xfrm>
              <a:off x="624" y="1344"/>
              <a:ext cx="4656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053" name="Text Box 4"/>
            <p:cNvSpPr txBox="1">
              <a:spLocks noChangeArrowheads="1"/>
            </p:cNvSpPr>
            <p:nvPr/>
          </p:nvSpPr>
          <p:spPr bwMode="auto">
            <a:xfrm>
              <a:off x="672" y="1440"/>
              <a:ext cx="4512" cy="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 smtClean="0"/>
                <a:t>Week 13 Summary</a:t>
              </a:r>
              <a:endParaRPr lang="en-US" altLang="en-US" sz="2800" dirty="0" smtClean="0"/>
            </a:p>
          </p:txBody>
        </p:sp>
      </p:grp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6865812" y="6550223"/>
            <a:ext cx="22781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cs typeface="Arial" charset="0"/>
              </a:rPr>
              <a:t>© </a:t>
            </a:r>
            <a:r>
              <a:rPr lang="en-US" altLang="en-US" sz="1400" dirty="0"/>
              <a:t>Copyright Paul </a:t>
            </a:r>
            <a:r>
              <a:rPr lang="en-US" altLang="en-US" sz="1400" dirty="0" smtClean="0"/>
              <a:t>Oh 2016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992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9800" y="-1"/>
            <a:ext cx="50048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66FF"/>
                </a:solidFill>
              </a:rPr>
              <a:t>Plan given a 1-course constraint </a:t>
            </a:r>
            <a:endParaRPr lang="en-US" altLang="en-US" sz="2400" b="1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0960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Constraint: Inefficient – fabrication and trouble-shooting of circuits and parts</a:t>
            </a:r>
          </a:p>
          <a:p>
            <a:r>
              <a:rPr lang="en-US" dirty="0" smtClean="0"/>
              <a:t>Overcome: LEGO provides </a:t>
            </a:r>
            <a:r>
              <a:rPr lang="en-US" dirty="0" smtClean="0">
                <a:solidFill>
                  <a:srgbClr val="FF0000"/>
                </a:solidFill>
              </a:rPr>
              <a:t>fabrication/interface freedom </a:t>
            </a:r>
            <a:r>
              <a:rPr lang="en-US" dirty="0" smtClean="0"/>
              <a:t>and standardization</a:t>
            </a:r>
          </a:p>
          <a:p>
            <a:endParaRPr lang="en-US" dirty="0"/>
          </a:p>
          <a:p>
            <a:r>
              <a:rPr lang="en-US" dirty="0" smtClean="0"/>
              <a:t>Constraint: Inefficient – programming and debugging</a:t>
            </a:r>
          </a:p>
          <a:p>
            <a:r>
              <a:rPr lang="en-US" dirty="0" smtClean="0"/>
              <a:t>Overcome: C or C-like environment; software </a:t>
            </a:r>
            <a:r>
              <a:rPr lang="en-US" dirty="0" smtClean="0"/>
              <a:t>libraries/repositories.  </a:t>
            </a:r>
            <a:r>
              <a:rPr lang="en-US" dirty="0" smtClean="0">
                <a:solidFill>
                  <a:srgbClr val="FF0000"/>
                </a:solidFill>
              </a:rPr>
              <a:t>Used NXC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Constraint: Unclear – Project Learning Outcomes</a:t>
            </a:r>
          </a:p>
          <a:p>
            <a:r>
              <a:rPr lang="en-US" dirty="0" smtClean="0"/>
              <a:t>Overcome: Initiation thru </a:t>
            </a:r>
            <a:r>
              <a:rPr lang="en-US" dirty="0" smtClean="0">
                <a:solidFill>
                  <a:srgbClr val="FF0000"/>
                </a:solidFill>
              </a:rPr>
              <a:t>turn-key labs</a:t>
            </a:r>
            <a:r>
              <a:rPr lang="en-US" dirty="0" smtClean="0"/>
              <a:t>; self-discovery thru team projects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765667"/>
              </p:ext>
            </p:extLst>
          </p:nvPr>
        </p:nvGraphicFramePr>
        <p:xfrm>
          <a:off x="428672" y="3124200"/>
          <a:ext cx="7772400" cy="303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0528"/>
                <a:gridCol w="3581447"/>
                <a:gridCol w="990553"/>
                <a:gridCol w="24098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Week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Focus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Project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Learning</a:t>
                      </a:r>
                      <a:r>
                        <a:rPr lang="en-US" b="1" baseline="0" dirty="0" smtClean="0"/>
                        <a:t> Outcome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</a:t>
                      </a:r>
                      <a:r>
                        <a:rPr lang="en-US" baseline="0" dirty="0" smtClean="0"/>
                        <a:t> Sensing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Design of digital</a:t>
                      </a:r>
                      <a:r>
                        <a:rPr lang="en-US" baseline="0" dirty="0" smtClean="0"/>
                        <a:t> hardware and software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 Actuation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 Communications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</a:t>
                      </a:r>
                      <a:r>
                        <a:rPr lang="en-US" baseline="0" dirty="0" smtClean="0"/>
                        <a:t> Control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Design and synthesis of controllers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 Computer Vision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Design and implementation</a:t>
                      </a:r>
                      <a:r>
                        <a:rPr lang="en-US" baseline="0" dirty="0" smtClean="0"/>
                        <a:t> of algorithms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Robot Path Planning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18983" y="6575965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 Paul Oh, 2016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7" y="46165"/>
            <a:ext cx="20564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Recall from Week 1: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75438" y="3531577"/>
            <a:ext cx="1827423" cy="246221"/>
            <a:chOff x="2775438" y="3531577"/>
            <a:chExt cx="1827423" cy="246221"/>
          </a:xfrm>
        </p:grpSpPr>
        <p:pic>
          <p:nvPicPr>
            <p:cNvPr id="1026" name="Picture 2" descr="Image result for checkmar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751" y="3593132"/>
              <a:ext cx="123110" cy="12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75438" y="3531577"/>
              <a:ext cx="17043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Binary, Voltage Dividers, ADC</a:t>
              </a:r>
              <a:endParaRPr lang="en-US" sz="1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42855" y="3921442"/>
            <a:ext cx="1869393" cy="246221"/>
            <a:chOff x="2842855" y="3921442"/>
            <a:chExt cx="1869393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842855" y="3921442"/>
              <a:ext cx="18277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Aliasing, Temp sensor, op-amps</a:t>
              </a:r>
              <a:endParaRPr lang="en-US" sz="1000" dirty="0"/>
            </a:p>
          </p:txBody>
        </p:sp>
        <p:pic>
          <p:nvPicPr>
            <p:cNvPr id="13" name="Picture 2" descr="Image result for checkmar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138" y="3982997"/>
              <a:ext cx="123110" cy="12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281773" y="4687750"/>
            <a:ext cx="2762330" cy="501269"/>
            <a:chOff x="1365738" y="4687750"/>
            <a:chExt cx="2762330" cy="501269"/>
          </a:xfrm>
        </p:grpSpPr>
        <p:sp>
          <p:nvSpPr>
            <p:cNvPr id="9" name="TextBox 8"/>
            <p:cNvSpPr txBox="1"/>
            <p:nvPr/>
          </p:nvSpPr>
          <p:spPr>
            <a:xfrm>
              <a:off x="2662938" y="4687750"/>
              <a:ext cx="1262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Robot Interfacing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59140" y="4912020"/>
              <a:ext cx="14689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Robot Kinematics, IK</a:t>
              </a:r>
              <a:endParaRPr lang="en-US" sz="12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365738" y="4955982"/>
              <a:ext cx="13637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565879" y="4320063"/>
            <a:ext cx="1084814" cy="246221"/>
            <a:chOff x="3565879" y="4320063"/>
            <a:chExt cx="1084814" cy="246221"/>
          </a:xfrm>
        </p:grpSpPr>
        <p:sp>
          <p:nvSpPr>
            <p:cNvPr id="15" name="TextBox 14"/>
            <p:cNvSpPr txBox="1"/>
            <p:nvPr/>
          </p:nvSpPr>
          <p:spPr>
            <a:xfrm>
              <a:off x="3565879" y="4320063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I2C Digital I/O</a:t>
              </a:r>
              <a:endParaRPr lang="en-US" sz="1000" dirty="0"/>
            </a:p>
          </p:txBody>
        </p:sp>
        <p:pic>
          <p:nvPicPr>
            <p:cNvPr id="21" name="Picture 2" descr="Image result for checkmar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83" y="4381618"/>
              <a:ext cx="123110" cy="12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977524" y="4619632"/>
            <a:ext cx="934113" cy="584775"/>
            <a:chOff x="3977524" y="4619632"/>
            <a:chExt cx="934113" cy="584775"/>
          </a:xfrm>
        </p:grpSpPr>
        <p:pic>
          <p:nvPicPr>
            <p:cNvPr id="10" name="Picture 2" descr="Image result for checkmar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465" y="4820424"/>
              <a:ext cx="123110" cy="12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977524" y="4619632"/>
              <a:ext cx="934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Relays, Transistors, H-bridge, 2-link manipulator</a:t>
              </a:r>
              <a:endParaRPr lang="en-US" sz="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552759" y="5237437"/>
            <a:ext cx="117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Potential Fields, AR Toolkit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2995255" y="4073842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Aliasing, Temp sensor, op-amps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1585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292" y="120134"/>
            <a:ext cx="383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2-Link Manipulator: How is this useful?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762000"/>
            <a:ext cx="5287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Junior year Summer project (mid-80s)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ADATS (Air Defense Anti-Tank System) Oerlikon Aerospace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Course (base) vs. Fine (turret) motion-control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High-speed travel with persistent target-lock</a:t>
            </a:r>
            <a:endParaRPr lang="en-US" sz="1600" dirty="0"/>
          </a:p>
        </p:txBody>
      </p:sp>
      <p:sp>
        <p:nvSpPr>
          <p:cNvPr id="6" name="AutoShape 4" descr="Image result for oerlikon aerosp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oerlikon aerospa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4800" y="685800"/>
            <a:ext cx="2057400" cy="1539621"/>
            <a:chOff x="304800" y="685800"/>
            <a:chExt cx="2057400" cy="1539621"/>
          </a:xfrm>
        </p:grpSpPr>
        <p:pic>
          <p:nvPicPr>
            <p:cNvPr id="2050" name="Picture 2" descr="Image result for oerlikon aerospace ada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85800"/>
              <a:ext cx="2057400" cy="1539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578" y="1899140"/>
              <a:ext cx="685800" cy="28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7" name="Picture 9" descr="Image result for gun boat korean nav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2" y="2438400"/>
            <a:ext cx="2557564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Image result for korean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6" y="3467345"/>
            <a:ext cx="659178" cy="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Image result for daewoo heavy indust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1" y="3535322"/>
            <a:ext cx="84173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7998" y="2458104"/>
            <a:ext cx="42427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MS project/thesis (early-90s)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Hi-speed Patrol Gun Boats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Course (base) vs. Fine (turret) motion-control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High-speed travel with persistent target-lock</a:t>
            </a:r>
            <a:endParaRPr lang="en-US" sz="1600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912631" y="4152729"/>
            <a:ext cx="7083425" cy="2152427"/>
            <a:chOff x="107950" y="1085850"/>
            <a:chExt cx="8959850" cy="3190875"/>
          </a:xfrm>
        </p:grpSpPr>
        <p:pic>
          <p:nvPicPr>
            <p:cNvPr id="16" name="Picture 4" descr="C:\00proposals\onr\trackingQuadGraphic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085850"/>
              <a:ext cx="4495800" cy="319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C:\00proposals\onr\neckQuadGraphic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192212"/>
              <a:ext cx="4495800" cy="300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04800" y="6400800"/>
            <a:ext cx="855105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Philosophy “Partitioned DOF”; fast (and stable) tracking with course/fine motion-control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hVisualServoing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304800"/>
            <a:ext cx="6629400" cy="4972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5473005"/>
            <a:ext cx="8534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Oh, P.Y., Stanciu, R., "Visual Servoing to Help Camera Operators Track Better," </a:t>
            </a:r>
            <a:r>
              <a:rPr lang="en-US" sz="1400" i="1" dirty="0" smtClean="0"/>
              <a:t>IEEE International Conference on Intelligent Robots and Systems</a:t>
            </a:r>
            <a:r>
              <a:rPr lang="en-US" sz="1400" dirty="0" smtClean="0"/>
              <a:t>, Beijing China, Oct. 2006 - Video Submission</a:t>
            </a:r>
          </a:p>
          <a:p>
            <a:endParaRPr lang="en-US" sz="1400" dirty="0" smtClean="0"/>
          </a:p>
          <a:p>
            <a:r>
              <a:rPr lang="en-US" sz="1400" dirty="0" smtClean="0"/>
              <a:t>Stanciu, R., Oh, P.Y., "Human-in-the-Loop Camera Control for a Mechatronic Broadcast Boom," </a:t>
            </a:r>
            <a:r>
              <a:rPr lang="en-US" sz="1400" i="1" dirty="0" smtClean="0"/>
              <a:t>IEEE Trans Mechatronics</a:t>
            </a:r>
            <a:r>
              <a:rPr lang="en-US" sz="1400" dirty="0" smtClean="0"/>
              <a:t>, V12, N1, pp. 41-52, Feb.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10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52400" y="300038"/>
            <a:ext cx="5216525" cy="5753100"/>
            <a:chOff x="2424" y="468"/>
            <a:chExt cx="3286" cy="3624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448" y="1680"/>
              <a:ext cx="1620" cy="1200"/>
              <a:chOff x="4224" y="1776"/>
              <a:chExt cx="1388" cy="1254"/>
            </a:xfrm>
          </p:grpSpPr>
          <p:pic>
            <p:nvPicPr>
              <p:cNvPr id="11" name="Picture 7" descr="Vid6MosaicL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776"/>
                <a:ext cx="1388" cy="1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 rot="840000">
                <a:off x="4878" y="2309"/>
                <a:ext cx="177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95" tIns="45699" rIns="91395" bIns="45699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solidFill>
                      <a:srgbClr val="FF6600"/>
                    </a:solidFill>
                  </a:rPr>
                  <a:t>33rd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solidFill>
                      <a:srgbClr val="FF6600"/>
                    </a:solidFill>
                  </a:rPr>
                  <a:t>St</a:t>
                </a:r>
              </a:p>
            </p:txBody>
          </p:sp>
        </p:grpSp>
        <p:pic>
          <p:nvPicPr>
            <p:cNvPr id="6" name="Picture 9" descr="sdK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468"/>
              <a:ext cx="16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boomAndPtuWithTex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80"/>
              <a:ext cx="163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cqarAtr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900"/>
              <a:ext cx="1632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istarNearW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1704"/>
              <a:ext cx="1618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airScoutHumv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928"/>
              <a:ext cx="1608" cy="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508869" y="543744"/>
            <a:ext cx="3452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Camera Boom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LEAP: Low-Elevation Aerial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3DR: rapid reconstruction from kite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Rapid (aerial) computer vision</a:t>
            </a:r>
            <a:endParaRPr lang="en-US" sz="1600" dirty="0"/>
          </a:p>
        </p:txBody>
      </p:sp>
      <p:sp>
        <p:nvSpPr>
          <p:cNvPr id="14" name="AutoShape 2" descr="Image result for hubo"/>
          <p:cNvSpPr>
            <a:spLocks noChangeAspect="1" noChangeArrowheads="1"/>
          </p:cNvSpPr>
          <p:nvPr/>
        </p:nvSpPr>
        <p:spPr bwMode="auto">
          <a:xfrm>
            <a:off x="155575" y="-2697163"/>
            <a:ext cx="4219575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509"/>
            <a:ext cx="2532605" cy="338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508869" y="4046538"/>
            <a:ext cx="3582519" cy="2371170"/>
            <a:chOff x="5508869" y="4046538"/>
            <a:chExt cx="3582519" cy="237117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858000" y="4160838"/>
              <a:ext cx="275702" cy="48736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019402" y="4533900"/>
              <a:ext cx="2286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6995851" y="4648200"/>
              <a:ext cx="137851" cy="609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881551" y="5108331"/>
              <a:ext cx="2286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7017991" y="5222631"/>
              <a:ext cx="297209" cy="26376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743700" y="4046538"/>
              <a:ext cx="2286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8869" y="6048376"/>
              <a:ext cx="3582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Leg: Just a 3-link Planar Manipulator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391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342</Words>
  <Application>Microsoft Office PowerPoint</Application>
  <PresentationFormat>On-screen Show (4:3)</PresentationFormat>
  <Paragraphs>64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Oh</dc:creator>
  <cp:lastModifiedBy>Paul Oh</cp:lastModifiedBy>
  <cp:revision>6</cp:revision>
  <dcterms:created xsi:type="dcterms:W3CDTF">2016-11-21T23:48:23Z</dcterms:created>
  <dcterms:modified xsi:type="dcterms:W3CDTF">2016-11-22T00:41:59Z</dcterms:modified>
</cp:coreProperties>
</file>