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75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977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435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831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015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284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35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800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621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767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517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8848-8E2B-4185-B030-62AA1A14F1C1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489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88848-8E2B-4185-B030-62AA1A14F1C1}" type="datetimeFigureOut">
              <a:rPr lang="en-US" smtClean="0"/>
              <a:t>11/7/2016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CC2AA-C8A6-435E-BFD1-1467B3D6F7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417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0.png"/><Relationship Id="rId4" Type="http://schemas.openxmlformats.org/officeDocument/2006/relationships/image" Target="../media/image6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1.png"/><Relationship Id="rId7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3" Type="http://schemas.openxmlformats.org/officeDocument/2006/relationships/image" Target="../media/image15.emf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6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12" Type="http://schemas.openxmlformats.org/officeDocument/2006/relationships/image" Target="../media/image3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5" Type="http://schemas.openxmlformats.org/officeDocument/2006/relationships/image" Target="../media/image38.png"/><Relationship Id="rId10" Type="http://schemas.openxmlformats.org/officeDocument/2006/relationships/image" Target="../media/image33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Relationship Id="rId14" Type="http://schemas.openxmlformats.org/officeDocument/2006/relationships/image" Target="../media/image3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7" Type="http://schemas.openxmlformats.org/officeDocument/2006/relationships/image" Target="../media/image43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2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10" Type="http://schemas.openxmlformats.org/officeDocument/2006/relationships/image" Target="../media/image52.png"/><Relationship Id="rId4" Type="http://schemas.openxmlformats.org/officeDocument/2006/relationships/image" Target="../media/image46.png"/><Relationship Id="rId9" Type="http://schemas.openxmlformats.org/officeDocument/2006/relationships/image" Target="../media/image5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7" Type="http://schemas.openxmlformats.org/officeDocument/2006/relationships/image" Target="../media/image58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5" Type="http://schemas.openxmlformats.org/officeDocument/2006/relationships/image" Target="../media/image56.png"/><Relationship Id="rId4" Type="http://schemas.openxmlformats.org/officeDocument/2006/relationships/image" Target="../media/image5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60.png"/><Relationship Id="rId7" Type="http://schemas.openxmlformats.org/officeDocument/2006/relationships/image" Target="../media/image27.png"/><Relationship Id="rId12" Type="http://schemas.openxmlformats.org/officeDocument/2006/relationships/image" Target="../media/image66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png"/><Relationship Id="rId11" Type="http://schemas.openxmlformats.org/officeDocument/2006/relationships/image" Target="../media/image65.png"/><Relationship Id="rId5" Type="http://schemas.openxmlformats.org/officeDocument/2006/relationships/image" Target="../media/image1.png"/><Relationship Id="rId10" Type="http://schemas.openxmlformats.org/officeDocument/2006/relationships/image" Target="../media/image64.png"/><Relationship Id="rId4" Type="http://schemas.openxmlformats.org/officeDocument/2006/relationships/image" Target="../media/image61.png"/><Relationship Id="rId9" Type="http://schemas.openxmlformats.org/officeDocument/2006/relationships/image" Target="../media/image6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8"/>
          <p:cNvGrpSpPr>
            <a:grpSpLocks/>
          </p:cNvGrpSpPr>
          <p:nvPr/>
        </p:nvGrpSpPr>
        <p:grpSpPr bwMode="auto">
          <a:xfrm>
            <a:off x="838200" y="1981200"/>
            <a:ext cx="7391400" cy="1930069"/>
            <a:chOff x="624" y="1344"/>
            <a:chExt cx="4656" cy="864"/>
          </a:xfrm>
        </p:grpSpPr>
        <p:sp>
          <p:nvSpPr>
            <p:cNvPr id="2052" name="Rectangle 7"/>
            <p:cNvSpPr>
              <a:spLocks noChangeArrowheads="1"/>
            </p:cNvSpPr>
            <p:nvPr/>
          </p:nvSpPr>
          <p:spPr bwMode="auto">
            <a:xfrm>
              <a:off x="624" y="1344"/>
              <a:ext cx="4656" cy="8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2053" name="Text Box 4"/>
            <p:cNvSpPr txBox="1">
              <a:spLocks noChangeArrowheads="1"/>
            </p:cNvSpPr>
            <p:nvPr/>
          </p:nvSpPr>
          <p:spPr bwMode="auto">
            <a:xfrm>
              <a:off x="672" y="1440"/>
              <a:ext cx="4512" cy="5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altLang="en-US" sz="2800" dirty="0" smtClean="0"/>
                <a:t>Robot Control – Part </a:t>
              </a:r>
              <a:r>
                <a:rPr lang="en-US" altLang="en-US" sz="2800" dirty="0" smtClean="0"/>
                <a:t>3</a:t>
              </a:r>
              <a:endParaRPr lang="en-US" altLang="en-US" sz="2800" dirty="0" smtClean="0"/>
            </a:p>
            <a:p>
              <a:pPr algn="ctr" eaLnBrk="1" hangingPunct="1">
                <a:spcBef>
                  <a:spcPct val="50000"/>
                </a:spcBef>
              </a:pPr>
              <a:r>
                <a:rPr lang="en-US" altLang="en-US" sz="2800" dirty="0" smtClean="0"/>
                <a:t>Inverse Kinematics and Jacobians</a:t>
              </a:r>
              <a:endParaRPr lang="en-US" altLang="en-US" dirty="0"/>
            </a:p>
          </p:txBody>
        </p:sp>
      </p:grpSp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6865812" y="6550223"/>
            <a:ext cx="22781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 2016</a:t>
            </a:r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104275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2514600" y="457200"/>
            <a:ext cx="3793731" cy="1657633"/>
            <a:chOff x="2514600" y="457200"/>
            <a:chExt cx="3793731" cy="1657633"/>
          </a:xfrm>
          <a:solidFill>
            <a:srgbClr val="FFFF00"/>
          </a:solidFill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" name="TextBox 3"/>
                <p:cNvSpPr txBox="1"/>
                <p:nvPr/>
              </p:nvSpPr>
              <p:spPr>
                <a:xfrm>
                  <a:off x="2514600" y="457200"/>
                  <a:ext cx="3793731" cy="1657633"/>
                </a:xfrm>
                <a:prstGeom prst="rect">
                  <a:avLst/>
                </a:prstGeom>
                <a:grpFill/>
                <a:ln>
                  <a:solidFill>
                    <a:schemeClr val="tx1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𝐽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0</m:t>
                            </m:r>
                          </m:sup>
                        </m:sSubSup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mPr>
                              <m:m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𝐽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𝑣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𝐽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𝜔</m:t>
                                      </m:r>
                                    </m:sub>
                                  </m:sSub>
                                </m:e>
                              </m:mr>
                            </m:m>
                          </m:e>
                        </m:d>
                        <m:r>
                          <a:rPr lang="en-US" b="0" i="1" smtClean="0">
                            <a:latin typeface="Cambria Math"/>
                          </a:rPr>
                          <m:t>=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2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mPr>
                              <m:m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𝑙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m:rPr>
                                      <m:brk m:alnAt="7"/>
                                    </m:rPr>
                                    <a:rPr lang="en-US" i="1"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𝑙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12</m:t>
                                      </m:r>
                                    </m:sub>
                                  </m:sSub>
                                </m:e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i="1"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𝑙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𝑠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12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𝑙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𝑙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12</m:t>
                                      </m:r>
                                    </m:sub>
                                  </m:sSub>
                                </m:e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𝑙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12</m:t>
                                      </m:r>
                                    </m:sub>
                                  </m:sSub>
                                </m:e>
                              </m:mr>
                              <m:m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0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e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e>
                              </m:mr>
                            </m:m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>
            <p:sp>
              <p:nvSpPr>
                <p:cNvPr id="4" name="Text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14600" y="457200"/>
                  <a:ext cx="3793731" cy="1657633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6" name="Straight Connector 5"/>
            <p:cNvCxnSpPr/>
            <p:nvPr/>
          </p:nvCxnSpPr>
          <p:spPr>
            <a:xfrm>
              <a:off x="3200400" y="1286016"/>
              <a:ext cx="228600" cy="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3962400" y="1300078"/>
              <a:ext cx="2133600" cy="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2011745" y="2566247"/>
                <a:ext cx="1327286" cy="7087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Sup>
                                  <m:sSubSup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sub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sup>
                                </m:sSubSup>
                              </m:e>
                            </m:mr>
                            <m:mr>
                              <m:e>
                                <m:sSubSup>
                                  <m:sSubSup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i="1" smtClean="0">
                                        <a:latin typeface="Cambria Math"/>
                                        <a:ea typeface="Cambria Math"/>
                                      </a:rPr>
                                      <m:t>𝜔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sub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sup>
                                </m:sSubSup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𝐽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p>
                      </m:sSubSup>
                      <m:acc>
                        <m:accPr>
                          <m:chr m:val="̇"/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latin typeface="Cambria Math"/>
                            </a:rPr>
                            <m:t>𝒒</m:t>
                          </m:r>
                        </m:e>
                      </m:acc>
                    </m:oMath>
                  </m:oMathPara>
                </a14:m>
                <a:endParaRPr lang="en-US" b="1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1745" y="2566247"/>
                <a:ext cx="1327286" cy="7087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4414623" y="2566247"/>
                <a:ext cx="4114800" cy="3832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12</m:t>
                              </m:r>
                            </m:sub>
                          </m:sSub>
                        </m:e>
                      </m:d>
                      <m:acc>
                        <m:accPr>
                          <m:chr m:val="̇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12</m:t>
                          </m:r>
                        </m:sub>
                      </m:sSub>
                      <m:acc>
                        <m:accPr>
                          <m:chr m:val="̇"/>
                          <m:ctrlPr>
                            <a:rPr lang="en-US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4623" y="2566247"/>
                <a:ext cx="4114800" cy="383246"/>
              </a:xfrm>
              <a:prstGeom prst="rect">
                <a:avLst/>
              </a:prstGeom>
              <a:blipFill rotWithShape="1">
                <a:blip r:embed="rId4"/>
                <a:stretch>
                  <a:fillRect b="-15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4688400" y="2996533"/>
                <a:ext cx="3414845" cy="383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12</m:t>
                              </m:r>
                            </m:sub>
                          </m:sSub>
                        </m:e>
                      </m:d>
                      <m:acc>
                        <m:accPr>
                          <m:chr m:val="̇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12</m:t>
                          </m:r>
                        </m:sub>
                      </m:sSub>
                      <m:acc>
                        <m:accPr>
                          <m:chr m:val="̇"/>
                          <m:ctrlPr>
                            <a:rPr lang="en-US" i="1" smtClean="0">
                              <a:latin typeface="Cambria Math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8400" y="2996533"/>
                <a:ext cx="3414845" cy="383246"/>
              </a:xfrm>
              <a:prstGeom prst="rect">
                <a:avLst/>
              </a:prstGeom>
              <a:blipFill rotWithShape="1">
                <a:blip r:embed="rId5"/>
                <a:stretch>
                  <a:fillRect b="-3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1061823" y="2672972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Since: 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723281" y="2764827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98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6865812" y="6550223"/>
            <a:ext cx="227818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dirty="0">
                <a:cs typeface="Arial" charset="0"/>
              </a:rPr>
              <a:t>© </a:t>
            </a:r>
            <a:r>
              <a:rPr lang="en-US" altLang="en-US" sz="1400" dirty="0"/>
              <a:t>Copyright Paul </a:t>
            </a:r>
            <a:r>
              <a:rPr lang="en-US" altLang="en-US" sz="1400" dirty="0" smtClean="0"/>
              <a:t>Oh 2016</a:t>
            </a:r>
            <a:endParaRPr lang="en-US" altLang="en-US" sz="14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14400" y="0"/>
            <a:ext cx="76962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rgbClr val="00B0F0"/>
                </a:solidFill>
              </a:rPr>
              <a:t>Inverse Kinematics</a:t>
            </a:r>
            <a:endParaRPr lang="en-US" sz="2800" b="1" dirty="0">
              <a:solidFill>
                <a:srgbClr val="00B0F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2577" y="563562"/>
            <a:ext cx="88128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Big Question: </a:t>
            </a:r>
            <a:r>
              <a:rPr lang="en-US" dirty="0"/>
              <a:t>I</a:t>
            </a:r>
            <a:r>
              <a:rPr lang="en-US" dirty="0" smtClean="0"/>
              <a:t>nverse </a:t>
            </a:r>
            <a:r>
              <a:rPr lang="en-US" dirty="0" smtClean="0"/>
              <a:t>kinematics (IK) asks w</a:t>
            </a:r>
            <a:r>
              <a:rPr lang="en-US" dirty="0" smtClean="0"/>
              <a:t>hat joint parameters are needed to place </a:t>
            </a:r>
            <a:r>
              <a:rPr lang="en-US" dirty="0" smtClean="0"/>
              <a:t>robot’s end-effector at desired </a:t>
            </a:r>
            <a:r>
              <a:rPr lang="en-US" dirty="0" smtClean="0"/>
              <a:t>point?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02577" y="1293943"/>
            <a:ext cx="4539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Recall from study of 2-link planar manipulator: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285322" y="1967298"/>
            <a:ext cx="3372787" cy="1590675"/>
            <a:chOff x="3004038" y="1828800"/>
            <a:chExt cx="3372787" cy="1590675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4038" y="1828800"/>
              <a:ext cx="3009900" cy="159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5651050" y="1905000"/>
                  <a:ext cx="725775" cy="30450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sz="1200" i="1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20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𝑝</m:t>
                                </m:r>
                              </m:sub>
                            </m:sSub>
                            <m:r>
                              <a:rPr lang="en-US" sz="1200" b="0" i="1" smtClean="0">
                                <a:latin typeface="Cambria Math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12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𝑝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n-US" sz="1200" dirty="0"/>
                </a:p>
              </p:txBody>
            </p:sp>
          </mc:Choice>
          <mc:Fallback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51050" y="1905000"/>
                  <a:ext cx="725775" cy="304507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4114799" y="2485637"/>
                  <a:ext cx="336567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latin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1200" dirty="0"/>
                </a:p>
              </p:txBody>
            </p:sp>
          </mc:Choice>
          <mc:Fallback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14799" y="2485637"/>
                  <a:ext cx="336567" cy="276999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5257800" y="1927022"/>
                  <a:ext cx="34015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latin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1200" dirty="0"/>
                </a:p>
              </p:txBody>
            </p:sp>
          </mc:Choice>
          <mc:Fallback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57800" y="1927022"/>
                  <a:ext cx="340158" cy="276999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Rectangle 20"/>
              <p:cNvSpPr/>
              <p:nvPr/>
            </p:nvSpPr>
            <p:spPr>
              <a:xfrm>
                <a:off x="3608626" y="1828800"/>
                <a:ext cx="5306774" cy="11364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eqArr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4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8626" y="1828800"/>
                <a:ext cx="5306774" cy="11364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3791892" y="2954111"/>
                <a:ext cx="512221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Tool transformation matrix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0 </m:t>
                        </m:r>
                      </m:sup>
                    </m:sSubSup>
                  </m:oMath>
                </a14:m>
                <a:r>
                  <a:rPr lang="en-US" dirty="0" smtClean="0"/>
                  <a:t>maps tool (end-effector) frame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 to base frame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1892" y="2954111"/>
                <a:ext cx="5122215" cy="646331"/>
              </a:xfrm>
              <a:prstGeom prst="rect">
                <a:avLst/>
              </a:prstGeom>
              <a:blipFill rotWithShape="1">
                <a:blip r:embed="rId7"/>
                <a:stretch>
                  <a:fillRect l="-952" t="-3774" b="-150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152400" y="3733800"/>
                <a:ext cx="7614905" cy="3907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FF0000"/>
                    </a:solidFill>
                  </a:rPr>
                  <a:t>Problem</a:t>
                </a:r>
                <a:r>
                  <a:rPr lang="en-US" dirty="0" smtClean="0"/>
                  <a:t> (was Homework Problem): Solve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 as a function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733800"/>
                <a:ext cx="7614905" cy="390748"/>
              </a:xfrm>
              <a:prstGeom prst="rect">
                <a:avLst/>
              </a:prstGeom>
              <a:blipFill rotWithShape="1">
                <a:blip r:embed="rId8"/>
                <a:stretch>
                  <a:fillRect l="-641" t="-6250" b="-18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163717" y="4172717"/>
            <a:ext cx="3042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Solution </a:t>
            </a:r>
            <a:r>
              <a:rPr lang="en-US" dirty="0" smtClean="0"/>
              <a:t>(Algebraic Approach):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163717" y="4627740"/>
                <a:ext cx="19878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Step 1: </a:t>
                </a:r>
                <a:r>
                  <a:rPr lang="en-US" dirty="0" smtClean="0"/>
                  <a:t>Solve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717" y="4627740"/>
                <a:ext cx="1987852" cy="369332"/>
              </a:xfrm>
              <a:prstGeom prst="rect">
                <a:avLst/>
              </a:prstGeom>
              <a:blipFill rotWithShape="1">
                <a:blip r:embed="rId9"/>
                <a:stretch>
                  <a:fillRect l="-2761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8389225" y="5620677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31479" y="5105400"/>
            <a:ext cx="6538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last column of Tool transformation matrix, and figure, see that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Box 29"/>
              <p:cNvSpPr txBox="1"/>
              <p:nvPr/>
            </p:nvSpPr>
            <p:spPr>
              <a:xfrm>
                <a:off x="2590800" y="5622652"/>
                <a:ext cx="3341556" cy="4006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𝑝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𝑝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</a:rPr>
                        <m:t>+2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5622652"/>
                <a:ext cx="3341556" cy="400622"/>
              </a:xfrm>
              <a:prstGeom prst="rect">
                <a:avLst/>
              </a:prstGeom>
              <a:blipFill rotWithShape="1">
                <a:blip r:embed="rId10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8696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21" grpId="0"/>
      <p:bldP spid="16" grpId="0"/>
      <p:bldP spid="17" grpId="0"/>
      <p:bldP spid="18" grpId="0"/>
      <p:bldP spid="20" grpId="0"/>
      <p:bldP spid="25" grpId="0"/>
      <p:bldP spid="26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28600"/>
            <a:ext cx="2785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Consequently from (1) have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895600" y="625797"/>
                <a:ext cx="3057697" cy="7048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𝑝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b="0" i="1" smtClean="0">
                                  <a:latin typeface="Cambria Math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𝑝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625797"/>
                <a:ext cx="3057697" cy="70487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228600" y="1447800"/>
            <a:ext cx="8289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Inverse cos is inaccurate with small angles.  Hence, re-express (2) using inverse tan: 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389225" y="793567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(2)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3810000" y="1940335"/>
                <a:ext cx="227607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𝑠𝑖𝑛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𝑐𝑜𝑠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1940335"/>
                <a:ext cx="2276072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3810000" y="2386263"/>
                <a:ext cx="2821542" cy="3796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𝑐𝑜𝑠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1/2</m:t>
                              </m:r>
                            </m:sup>
                          </m:sSup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2386263"/>
                <a:ext cx="2821542" cy="37965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8389225" y="2417802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85322" y="3748481"/>
            <a:ext cx="7496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Observe that (3) has two solutions representing elbow up/down configuration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850838" y="4343400"/>
                <a:ext cx="7117911" cy="986937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𝑎𝑡𝑎𝑛</m:t>
                      </m:r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en-US" i="1">
                                                  <a:latin typeface="Cambria Math"/>
                                                </a:rPr>
                                              </m:ctrlPr>
                                            </m:fPr>
                                            <m:num>
                                              <m:sSubSup>
                                                <m:sSubSupPr>
                                                  <m:ctrlP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𝑥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𝑝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  <m:r>
                                                <a:rPr lang="en-US" i="1">
                                                  <a:latin typeface="Cambria Math"/>
                                                </a:rPr>
                                                <m:t>+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𝑦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𝑝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  <m:r>
                                                <a:rPr lang="en-US" i="1">
                                                  <a:latin typeface="Cambria Math"/>
                                                </a:rPr>
                                                <m:t>−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𝑙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1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  <m:r>
                                                <a:rPr lang="en-US" i="1">
                                                  <a:latin typeface="Cambria Math"/>
                                                </a:rPr>
                                                <m:t>−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𝑙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2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</m:num>
                                            <m:den>
                                              <m:r>
                                                <a:rPr lang="en-US" i="1"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𝑙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1</m:t>
                                                  </m:r>
                                                </m:sub>
                                              </m:sSub>
                                              <m:sSub>
                                                <m:sSubPr>
                                                  <m:ctrlP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𝑙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i="1">
                                                      <a:latin typeface="Cambria Math"/>
                                                    </a:rPr>
                                                    <m:t>2</m:t>
                                                  </m:r>
                                                </m:sub>
                                              </m:sSub>
                                            </m:den>
                                          </m:f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1/2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,  </m:t>
                          </m:r>
                          <m:f>
                            <m:f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𝑝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i="1">
                                  <a:latin typeface="Cambria Math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𝑝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838" y="4343400"/>
                <a:ext cx="7117911" cy="98693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8380433" y="4724400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(4)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285322" y="1967298"/>
            <a:ext cx="3372787" cy="1590675"/>
            <a:chOff x="3004038" y="1828800"/>
            <a:chExt cx="3372787" cy="1590675"/>
          </a:xfrm>
        </p:grpSpPr>
        <p:pic>
          <p:nvPicPr>
            <p:cNvPr id="15" name="Picture 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4038" y="1828800"/>
              <a:ext cx="3009900" cy="159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5651050" y="1905000"/>
                  <a:ext cx="725775" cy="30450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sz="1200" i="1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20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𝑝</m:t>
                                </m:r>
                              </m:sub>
                            </m:sSub>
                            <m:r>
                              <a:rPr lang="en-US" sz="1200" b="0" i="1" smtClean="0">
                                <a:latin typeface="Cambria Math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12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𝑝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n-US" sz="1200" dirty="0"/>
                </a:p>
              </p:txBody>
            </p:sp>
          </mc:Choice>
          <mc:Fallback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51050" y="1905000"/>
                  <a:ext cx="725775" cy="304507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4114799" y="2485637"/>
                  <a:ext cx="336567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latin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1200" dirty="0"/>
                </a:p>
              </p:txBody>
            </p:sp>
          </mc:Choice>
          <mc:Fallback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14799" y="2485637"/>
                  <a:ext cx="336567" cy="276999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5257800" y="1927022"/>
                  <a:ext cx="34015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latin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1200" dirty="0"/>
                </a:p>
              </p:txBody>
            </p:sp>
          </mc:Choice>
          <mc:Fallback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57800" y="1927022"/>
                  <a:ext cx="340158" cy="276999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26068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 animBg="1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63717" y="228600"/>
                <a:ext cx="20630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Step 2: </a:t>
                </a:r>
                <a:r>
                  <a:rPr lang="en-US" dirty="0" smtClean="0"/>
                  <a:t>Solve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717" y="228600"/>
                <a:ext cx="2063001" cy="369332"/>
              </a:xfrm>
              <a:prstGeom prst="rect">
                <a:avLst/>
              </a:prstGeom>
              <a:blipFill rotWithShape="1">
                <a:blip r:embed="rId2"/>
                <a:stretch>
                  <a:fillRect l="-2663" t="-8333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717" y="762000"/>
            <a:ext cx="3821078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319954" y="458979"/>
            <a:ext cx="3539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Adding the variables in red, one has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4396154" y="916179"/>
                <a:ext cx="141442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func>
                        <m:func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200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sSub>
                            <m:sSubPr>
                              <m:ctrlPr>
                                <a:rPr lang="en-US" sz="1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func>
                    </m:oMath>
                  </m:oMathPara>
                </a14:m>
                <a:endParaRPr lang="en-US" sz="12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6154" y="916179"/>
                <a:ext cx="1414425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4396154" y="1212213"/>
                <a:ext cx="1098378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func>
                        <m:func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200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sSub>
                            <m:sSubPr>
                              <m:ctrlPr>
                                <a:rPr lang="en-US" sz="12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func>
                    </m:oMath>
                  </m:oMathPara>
                </a14:m>
                <a:endParaRPr lang="en-US" sz="1200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6154" y="1212213"/>
                <a:ext cx="1098378" cy="2769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4407311" y="1515303"/>
                <a:ext cx="1087221" cy="2979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20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𝑝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sz="1200" b="0" i="1" smtClean="0">
                          <a:latin typeface="Cambria Math"/>
                        </a:rPr>
                        <m:t>+</m:t>
                      </m:r>
                      <m:sSubSup>
                        <m:sSubSup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sz="1200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7311" y="1515303"/>
                <a:ext cx="1087221" cy="29790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4384431" y="1736933"/>
                <a:ext cx="1258550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  <a:ea typeface="Cambria Math"/>
                        </a:rPr>
                        <m:t>𝛾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1200" b="0" i="1" smtClean="0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sz="1200" b="0" i="0" smtClean="0">
                                  <a:latin typeface="Cambria Math"/>
                                  <a:ea typeface="Cambria Math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1200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n-US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200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n-US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US" sz="1200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4431" y="1736933"/>
                <a:ext cx="1258550" cy="50731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4390293" y="2206252"/>
                <a:ext cx="1078244" cy="2912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  <m:func>
                        <m:func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200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𝛾</m:t>
                          </m:r>
                        </m:e>
                      </m:func>
                    </m:oMath>
                  </m:oMathPara>
                </a14:m>
                <a:endParaRPr lang="en-US" sz="1200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0293" y="2206252"/>
                <a:ext cx="1078244" cy="29129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4395107" y="2532820"/>
                <a:ext cx="1035604" cy="2912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  <m:func>
                        <m:func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200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𝛾</m:t>
                          </m:r>
                        </m:e>
                      </m:func>
                    </m:oMath>
                  </m:oMathPara>
                </a14:m>
                <a:endParaRPr lang="en-US" sz="1200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5107" y="2532820"/>
                <a:ext cx="1035604" cy="291298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157855" y="3326478"/>
            <a:ext cx="2941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One can derive the following: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3276600" y="3326478"/>
                <a:ext cx="2731132" cy="3907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func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3326478"/>
                <a:ext cx="2731132" cy="390748"/>
              </a:xfrm>
              <a:prstGeom prst="rect">
                <a:avLst/>
              </a:prstGeom>
              <a:blipFill rotWithShape="1">
                <a:blip r:embed="rId10"/>
                <a:stretch>
                  <a:fillRect b="-3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8191500" y="3352800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(5)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3306689" y="3722132"/>
                <a:ext cx="2719526" cy="3907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func>
                        <m:func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func>
                            <m:func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func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6689" y="3722132"/>
                <a:ext cx="2719526" cy="390748"/>
              </a:xfrm>
              <a:prstGeom prst="rect">
                <a:avLst/>
              </a:prstGeom>
              <a:blipFill rotWithShape="1">
                <a:blip r:embed="rId11"/>
                <a:stretch>
                  <a:fillRect b="-3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8191500" y="3717337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(6)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181302" y="4205681"/>
                <a:ext cx="59706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Substituting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 one can rewrite (5) and (6) to yield:</a:t>
                </a:r>
                <a:endParaRPr lang="en-US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302" y="4205681"/>
                <a:ext cx="5970673" cy="369332"/>
              </a:xfrm>
              <a:prstGeom prst="rect">
                <a:avLst/>
              </a:prstGeom>
              <a:blipFill rotWithShape="1">
                <a:blip r:embed="rId12"/>
                <a:stretch>
                  <a:fillRect l="-919" t="-833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2763703" y="4724399"/>
                <a:ext cx="3756926" cy="410497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𝑎𝑡𝑎𝑛</m:t>
                      </m:r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𝑎𝑡𝑎𝑛</m:t>
                      </m:r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3703" y="4724399"/>
                <a:ext cx="3756926" cy="410497"/>
              </a:xfrm>
              <a:prstGeom prst="rect">
                <a:avLst/>
              </a:prstGeom>
              <a:blipFill rotWithShape="1">
                <a:blip r:embed="rId13"/>
                <a:stretch>
                  <a:fillRect b="-144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8191500" y="4724399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010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  <p:bldP spid="12" grpId="0"/>
      <p:bldP spid="13" grpId="0"/>
      <p:bldP spid="7" grpId="0"/>
      <p:bldP spid="14" grpId="0"/>
      <p:bldP spid="16" grpId="0"/>
      <p:bldP spid="15" grpId="0"/>
      <p:bldP spid="18" grpId="0"/>
      <p:bldP spid="17" grpId="0"/>
      <p:bldP spid="19" grpId="0" animBg="1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152400" y="152400"/>
            <a:ext cx="8542681" cy="2043351"/>
            <a:chOff x="152400" y="152400"/>
            <a:chExt cx="8542681" cy="2043351"/>
          </a:xfrm>
        </p:grpSpPr>
        <p:sp>
          <p:nvSpPr>
            <p:cNvPr id="4" name="TextBox 3"/>
            <p:cNvSpPr txBox="1"/>
            <p:nvPr/>
          </p:nvSpPr>
          <p:spPr>
            <a:xfrm>
              <a:off x="152400" y="152400"/>
              <a:ext cx="14606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Sanity Check:</a:t>
              </a:r>
              <a:endParaRPr lang="en-US" b="1" dirty="0"/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231903" y="605076"/>
              <a:ext cx="3372787" cy="1590675"/>
              <a:chOff x="3004038" y="1828800"/>
              <a:chExt cx="3372787" cy="1590675"/>
            </a:xfrm>
          </p:grpSpPr>
          <p:pic>
            <p:nvPicPr>
              <p:cNvPr id="6" name="Picture 3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04038" y="1828800"/>
                <a:ext cx="3009900" cy="15906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7" name="TextBox 6"/>
                  <p:cNvSpPr txBox="1"/>
                  <p:nvPr/>
                </p:nvSpPr>
                <p:spPr>
                  <a:xfrm>
                    <a:off x="5651050" y="1905000"/>
                    <a:ext cx="725775" cy="30450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d>
                            <m:dPr>
                              <m:ctrlPr>
                                <a:rPr lang="en-US" sz="120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20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𝑝</m:t>
                                  </m:r>
                                </m:sub>
                              </m:sSub>
                              <m:r>
                                <a:rPr lang="en-US" sz="1200" b="0" i="1" smtClean="0">
                                  <a:latin typeface="Cambria Math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n-US" sz="12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𝑝</m:t>
                                  </m:r>
                                </m:sub>
                              </m:sSub>
                            </m:e>
                          </m:d>
                        </m:oMath>
                      </m:oMathPara>
                    </a14:m>
                    <a:endParaRPr lang="en-US" sz="1200" dirty="0"/>
                  </a:p>
                </p:txBody>
              </p:sp>
            </mc:Choice>
            <mc:Fallback>
              <p:sp>
                <p:nvSpPr>
                  <p:cNvPr id="7" name="TextBox 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651050" y="1905000"/>
                    <a:ext cx="725775" cy="304507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8" name="TextBox 7"/>
                  <p:cNvSpPr txBox="1"/>
                  <p:nvPr/>
                </p:nvSpPr>
                <p:spPr>
                  <a:xfrm>
                    <a:off x="4114799" y="2485637"/>
                    <a:ext cx="336567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2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en-US" sz="1200" dirty="0"/>
                  </a:p>
                </p:txBody>
              </p:sp>
            </mc:Choice>
            <mc:Fallback>
              <p:sp>
                <p:nvSpPr>
                  <p:cNvPr id="8" name="TextBox 7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114799" y="2485637"/>
                    <a:ext cx="336567" cy="276999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9" name="TextBox 8"/>
                  <p:cNvSpPr txBox="1"/>
                  <p:nvPr/>
                </p:nvSpPr>
                <p:spPr>
                  <a:xfrm>
                    <a:off x="5257800" y="1927022"/>
                    <a:ext cx="340158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12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en-US" sz="1200" dirty="0"/>
                  </a:p>
                </p:txBody>
              </p:sp>
            </mc:Choice>
            <mc:Fallback>
              <p:sp>
                <p:nvSpPr>
                  <p:cNvPr id="9" name="TextBox 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257800" y="1927022"/>
                    <a:ext cx="340158" cy="276999"/>
                  </a:xfrm>
                  <a:prstGeom prst="rect">
                    <a:avLst/>
                  </a:prstGeom>
                  <a:blipFill rotWithShape="1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3886200" y="573070"/>
                  <a:ext cx="4808881" cy="688843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200" i="1" smtClean="0">
                                <a:latin typeface="Cambria Math"/>
                                <a:ea typeface="Cambria Math"/>
                              </a:rPr>
                              <m:t>𝜃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200" b="0" i="1" smtClean="0">
                            <a:latin typeface="Cambria Math"/>
                          </a:rPr>
                          <m:t>=</m:t>
                        </m:r>
                        <m:r>
                          <a:rPr lang="en-US" sz="1200" b="0" i="1" smtClean="0">
                            <a:latin typeface="Cambria Math"/>
                          </a:rPr>
                          <m:t>𝑎𝑡𝑎𝑛</m:t>
                        </m:r>
                        <m:r>
                          <a:rPr lang="en-US" sz="1200" b="0" i="1" smtClean="0">
                            <a:latin typeface="Cambria Math"/>
                          </a:rPr>
                          <m:t>2</m:t>
                        </m:r>
                        <m:d>
                          <m:dPr>
                            <m:ctrlPr>
                              <a:rPr lang="en-US" sz="120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200" b="0" i="1" smtClean="0">
                                <a:latin typeface="Cambria Math"/>
                                <a:ea typeface="Cambria Math"/>
                              </a:rPr>
                              <m:t>±</m:t>
                            </m:r>
                            <m:sSup>
                              <m:sSupPr>
                                <m:ctrlPr>
                                  <a:rPr lang="en-US" sz="1200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begChr m:val="{"/>
                                    <m:endChr m:val="}"/>
                                    <m:ctrlPr>
                                      <a:rPr lang="en-US" sz="1200" b="0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200" b="0" i="1" smtClean="0">
                                        <a:latin typeface="Cambria Math"/>
                                        <a:ea typeface="Cambria Math"/>
                                      </a:rPr>
                                      <m:t>1−</m:t>
                                    </m:r>
                                    <m:sSup>
                                      <m:sSupPr>
                                        <m:ctrlPr>
                                          <a:rPr lang="en-US" sz="1200" b="0" i="1" smtClean="0"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sSupPr>
                                      <m:e>
                                        <m:d>
                                          <m:dPr>
                                            <m:ctrlPr>
                                              <a:rPr lang="en-US" sz="1200" b="0" i="1" smtClean="0">
                                                <a:latin typeface="Cambria Math"/>
                                                <a:ea typeface="Cambria Math"/>
                                              </a:rPr>
                                            </m:ctrlPr>
                                          </m:dPr>
                                          <m:e>
                                            <m:f>
                                              <m:fPr>
                                                <m:ctrlPr>
                                                  <a:rPr lang="en-US" sz="1200" i="1">
                                                    <a:latin typeface="Cambria Math"/>
                                                  </a:rPr>
                                                </m:ctrlPr>
                                              </m:fPr>
                                              <m:num>
                                                <m:sSubSup>
                                                  <m:sSubSupPr>
                                                    <m:ctrlPr>
                                                      <a:rPr lang="en-US" sz="1200" i="1">
                                                        <a:latin typeface="Cambria Math"/>
                                                      </a:rPr>
                                                    </m:ctrlPr>
                                                  </m:sSubSupPr>
                                                  <m:e>
                                                    <m:r>
                                                      <a:rPr lang="en-US" sz="1200" i="1">
                                                        <a:latin typeface="Cambria Math"/>
                                                      </a:rPr>
                                                      <m:t>𝑥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en-US" sz="1200" i="1">
                                                        <a:latin typeface="Cambria Math"/>
                                                      </a:rPr>
                                                      <m:t>𝑝</m:t>
                                                    </m:r>
                                                  </m:sub>
                                                  <m:sup>
                                                    <m:r>
                                                      <a:rPr lang="en-US" sz="1200" i="1">
                                                        <a:latin typeface="Cambria Math"/>
                                                      </a:rPr>
                                                      <m:t>2</m:t>
                                                    </m:r>
                                                  </m:sup>
                                                </m:sSubSup>
                                                <m:r>
                                                  <a:rPr lang="en-US" sz="1200" i="1">
                                                    <a:latin typeface="Cambria Math"/>
                                                  </a:rPr>
                                                  <m:t>+</m:t>
                                                </m:r>
                                                <m:sSubSup>
                                                  <m:sSubSupPr>
                                                    <m:ctrlPr>
                                                      <a:rPr lang="en-US" sz="1200" i="1">
                                                        <a:latin typeface="Cambria Math"/>
                                                      </a:rPr>
                                                    </m:ctrlPr>
                                                  </m:sSubSupPr>
                                                  <m:e>
                                                    <m:r>
                                                      <a:rPr lang="en-US" sz="1200" i="1">
                                                        <a:latin typeface="Cambria Math"/>
                                                      </a:rPr>
                                                      <m:t>𝑦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en-US" sz="1200" i="1">
                                                        <a:latin typeface="Cambria Math"/>
                                                      </a:rPr>
                                                      <m:t>𝑝</m:t>
                                                    </m:r>
                                                  </m:sub>
                                                  <m:sup>
                                                    <m:r>
                                                      <a:rPr lang="en-US" sz="1200" i="1">
                                                        <a:latin typeface="Cambria Math"/>
                                                      </a:rPr>
                                                      <m:t>2</m:t>
                                                    </m:r>
                                                  </m:sup>
                                                </m:sSubSup>
                                                <m:r>
                                                  <a:rPr lang="en-US" sz="1200" i="1">
                                                    <a:latin typeface="Cambria Math"/>
                                                  </a:rPr>
                                                  <m:t>−</m:t>
                                                </m:r>
                                                <m:sSubSup>
                                                  <m:sSubSupPr>
                                                    <m:ctrlPr>
                                                      <a:rPr lang="en-US" sz="1200" i="1">
                                                        <a:latin typeface="Cambria Math"/>
                                                      </a:rPr>
                                                    </m:ctrlPr>
                                                  </m:sSubSupPr>
                                                  <m:e>
                                                    <m:r>
                                                      <a:rPr lang="en-US" sz="1200" i="1">
                                                        <a:latin typeface="Cambria Math"/>
                                                      </a:rPr>
                                                      <m:t>𝑙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en-US" sz="1200" i="1">
                                                        <a:latin typeface="Cambria Math"/>
                                                      </a:rPr>
                                                      <m:t>1</m:t>
                                                    </m:r>
                                                  </m:sub>
                                                  <m:sup>
                                                    <m:r>
                                                      <a:rPr lang="en-US" sz="1200" i="1">
                                                        <a:latin typeface="Cambria Math"/>
                                                      </a:rPr>
                                                      <m:t>2</m:t>
                                                    </m:r>
                                                  </m:sup>
                                                </m:sSubSup>
                                                <m:r>
                                                  <a:rPr lang="en-US" sz="1200" i="1">
                                                    <a:latin typeface="Cambria Math"/>
                                                  </a:rPr>
                                                  <m:t>−</m:t>
                                                </m:r>
                                                <m:sSubSup>
                                                  <m:sSubSupPr>
                                                    <m:ctrlPr>
                                                      <a:rPr lang="en-US" sz="1200" i="1">
                                                        <a:latin typeface="Cambria Math"/>
                                                      </a:rPr>
                                                    </m:ctrlPr>
                                                  </m:sSubSupPr>
                                                  <m:e>
                                                    <m:r>
                                                      <a:rPr lang="en-US" sz="1200" i="1">
                                                        <a:latin typeface="Cambria Math"/>
                                                      </a:rPr>
                                                      <m:t>𝑙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en-US" sz="1200" i="1">
                                                        <a:latin typeface="Cambria Math"/>
                                                      </a:rPr>
                                                      <m:t>2</m:t>
                                                    </m:r>
                                                  </m:sub>
                                                  <m:sup>
                                                    <m:r>
                                                      <a:rPr lang="en-US" sz="1200" i="1">
                                                        <a:latin typeface="Cambria Math"/>
                                                      </a:rPr>
                                                      <m:t>2</m:t>
                                                    </m:r>
                                                  </m:sup>
                                                </m:sSubSup>
                                              </m:num>
                                              <m:den>
                                                <m:r>
                                                  <a:rPr lang="en-US" sz="1200" i="1">
                                                    <a:latin typeface="Cambria Math"/>
                                                  </a:rPr>
                                                  <m:t>2</m:t>
                                                </m:r>
                                                <m:sSub>
                                                  <m:sSubPr>
                                                    <m:ctrlPr>
                                                      <a:rPr lang="en-US" sz="1200" i="1">
                                                        <a:latin typeface="Cambria Math"/>
                                                      </a:rPr>
                                                    </m:ctrlPr>
                                                  </m:sSubPr>
                                                  <m:e>
                                                    <m:r>
                                                      <a:rPr lang="en-US" sz="1200" i="1">
                                                        <a:latin typeface="Cambria Math"/>
                                                      </a:rPr>
                                                      <m:t>𝑙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en-US" sz="1200" i="1">
                                                        <a:latin typeface="Cambria Math"/>
                                                      </a:rPr>
                                                      <m:t>1</m:t>
                                                    </m:r>
                                                  </m:sub>
                                                </m:sSub>
                                                <m:sSub>
                                                  <m:sSubPr>
                                                    <m:ctrlPr>
                                                      <a:rPr lang="en-US" sz="1200" i="1">
                                                        <a:latin typeface="Cambria Math"/>
                                                      </a:rPr>
                                                    </m:ctrlPr>
                                                  </m:sSubPr>
                                                  <m:e>
                                                    <m:r>
                                                      <a:rPr lang="en-US" sz="1200" i="1">
                                                        <a:latin typeface="Cambria Math"/>
                                                      </a:rPr>
                                                      <m:t>𝑙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en-US" sz="1200" i="1">
                                                        <a:latin typeface="Cambria Math"/>
                                                      </a:rPr>
                                                      <m:t>2</m:t>
                                                    </m:r>
                                                  </m:sub>
                                                </m:sSub>
                                              </m:den>
                                            </m:f>
                                          </m:e>
                                        </m:d>
                                      </m:e>
                                      <m:sup>
                                        <m:r>
                                          <a:rPr lang="en-US" sz="1200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d>
                              </m:e>
                              <m:sup>
                                <m:r>
                                  <a:rPr lang="en-US" sz="1200" b="0" i="1" smtClean="0">
                                    <a:latin typeface="Cambria Math"/>
                                    <a:ea typeface="Cambria Math"/>
                                  </a:rPr>
                                  <m:t>1/2</m:t>
                                </m:r>
                              </m:sup>
                            </m:sSup>
                            <m:r>
                              <a:rPr lang="en-US" sz="1200" b="0" i="1" smtClean="0">
                                <a:latin typeface="Cambria Math"/>
                                <a:ea typeface="Cambria Math"/>
                              </a:rPr>
                              <m:t>,  </m:t>
                            </m:r>
                            <m:f>
                              <m:fPr>
                                <m:ctrlPr>
                                  <a:rPr lang="en-US" sz="12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sSubSup>
                                  <m:sSubSupPr>
                                    <m:ctrlPr>
                                      <a:rPr lang="en-US" sz="1200" i="1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𝑝</m:t>
                                    </m:r>
                                  </m:sub>
                                  <m:sup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bSup>
                                <m:r>
                                  <a:rPr lang="en-US" sz="1200" i="1">
                                    <a:latin typeface="Cambria Math"/>
                                  </a:rPr>
                                  <m:t>+</m:t>
                                </m:r>
                                <m:sSubSup>
                                  <m:sSubSupPr>
                                    <m:ctrlPr>
                                      <a:rPr lang="en-US" sz="1200" i="1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𝑝</m:t>
                                    </m:r>
                                  </m:sub>
                                  <m:sup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bSup>
                                <m:r>
                                  <a:rPr lang="en-US" sz="1200" i="1">
                                    <a:latin typeface="Cambria Math"/>
                                  </a:rPr>
                                  <m:t>−</m:t>
                                </m:r>
                                <m:sSubSup>
                                  <m:sSubSupPr>
                                    <m:ctrlPr>
                                      <a:rPr lang="en-US" sz="1200" i="1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𝑙</m:t>
                                    </m:r>
                                  </m:e>
                                  <m:sub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  <m:sup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bSup>
                                <m:r>
                                  <a:rPr lang="en-US" sz="1200" i="1">
                                    <a:latin typeface="Cambria Math"/>
                                  </a:rPr>
                                  <m:t>−</m:t>
                                </m:r>
                                <m:sSubSup>
                                  <m:sSubSupPr>
                                    <m:ctrlPr>
                                      <a:rPr lang="en-US" sz="1200" i="1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𝑙</m:t>
                                    </m:r>
                                  </m:e>
                                  <m:sub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bSup>
                              </m:num>
                              <m:den>
                                <m:r>
                                  <a:rPr lang="en-US" sz="1200" i="1">
                                    <a:latin typeface="Cambria Math"/>
                                  </a:rPr>
                                  <m:t>2</m:t>
                                </m:r>
                                <m:sSub>
                                  <m:sSubPr>
                                    <m:ctrlPr>
                                      <a:rPr lang="en-US" sz="12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𝑙</m:t>
                                    </m:r>
                                  </m:e>
                                  <m:sub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sz="12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𝑙</m:t>
                                    </m:r>
                                  </m:e>
                                  <m:sub>
                                    <m:r>
                                      <a:rPr lang="en-US" sz="1200" i="1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oMath>
                    </m:oMathPara>
                  </a14:m>
                  <a:endParaRPr lang="en-US" sz="1200" dirty="0"/>
                </a:p>
              </p:txBody>
            </p:sp>
          </mc:Choice>
          <mc:Fallback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86200" y="573070"/>
                  <a:ext cx="4808881" cy="688843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5105400" y="1386658"/>
                  <a:ext cx="2564163" cy="304507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200" i="1" smtClean="0">
                                <a:latin typeface="Cambria Math"/>
                                <a:ea typeface="Cambria Math"/>
                              </a:rPr>
                              <m:t>𝜃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200" b="0" i="1" smtClean="0">
                            <a:latin typeface="Cambria Math"/>
                          </a:rPr>
                          <m:t>=</m:t>
                        </m:r>
                        <m:r>
                          <a:rPr lang="en-US" sz="1200" b="0" i="1" smtClean="0">
                            <a:latin typeface="Cambria Math"/>
                          </a:rPr>
                          <m:t>𝑎𝑡𝑎𝑛</m:t>
                        </m:r>
                        <m:r>
                          <a:rPr lang="en-US" sz="1200" b="0" i="1" smtClean="0">
                            <a:latin typeface="Cambria Math"/>
                          </a:rPr>
                          <m:t>2</m:t>
                        </m:r>
                        <m:d>
                          <m:dPr>
                            <m:ctrlPr>
                              <a:rPr lang="en-US" sz="1200" b="0" i="1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2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𝑝</m:t>
                                </m:r>
                              </m:sub>
                            </m:sSub>
                            <m:r>
                              <a:rPr lang="en-US" sz="1200" b="0" i="1" smtClean="0">
                                <a:latin typeface="Cambria Math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12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𝑝</m:t>
                                </m:r>
                              </m:sub>
                            </m:sSub>
                          </m:e>
                        </m:d>
                        <m:r>
                          <a:rPr lang="en-US" sz="12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1200" b="0" i="1" smtClean="0">
                            <a:latin typeface="Cambria Math"/>
                          </a:rPr>
                          <m:t>𝑎𝑡𝑎𝑛</m:t>
                        </m:r>
                        <m:r>
                          <a:rPr lang="en-US" sz="1200" b="0" i="1" smtClean="0">
                            <a:latin typeface="Cambria Math"/>
                          </a:rPr>
                          <m:t>2</m:t>
                        </m:r>
                        <m:d>
                          <m:dPr>
                            <m:ctrlPr>
                              <a:rPr lang="en-US" sz="1200" b="0" i="1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2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1200" b="0" i="1" smtClean="0">
                                <a:latin typeface="Cambria Math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12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n-US" sz="1200" dirty="0"/>
                </a:p>
              </p:txBody>
            </p:sp>
          </mc:Choice>
          <mc:Fallback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05400" y="1386658"/>
                  <a:ext cx="2564163" cy="304507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161192" y="2385551"/>
                <a:ext cx="3887474" cy="4104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0070C0"/>
                    </a:solidFill>
                  </a:rPr>
                  <a:t>Case 1: </a:t>
                </a:r>
                <a:r>
                  <a:rPr lang="en-US" dirty="0" smtClean="0"/>
                  <a:t>If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,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𝑝</m:t>
                            </m:r>
                          </m:sub>
                        </m:sSub>
                      </m:e>
                    </m:d>
                    <m:r>
                      <a:rPr lang="en-US" i="1" smtClean="0">
                        <a:latin typeface="Cambria Math"/>
                        <a:ea typeface="Cambria Math"/>
                      </a:rPr>
                      <m:t>≜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,0</m:t>
                        </m:r>
                      </m:e>
                    </m:d>
                  </m:oMath>
                </a14:m>
                <a:r>
                  <a:rPr lang="en-US" dirty="0" smtClean="0"/>
                  <a:t> then? </a:t>
                </a:r>
                <a:endParaRPr lang="en-US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192" y="2385551"/>
                <a:ext cx="3887474" cy="410497"/>
              </a:xfrm>
              <a:prstGeom prst="rect">
                <a:avLst/>
              </a:prstGeom>
              <a:blipFill rotWithShape="1">
                <a:blip r:embed="rId8"/>
                <a:stretch>
                  <a:fillRect l="-1254" t="-1471" r="-470" b="-17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3894992" y="2426716"/>
                <a:ext cx="14212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4992" y="2426716"/>
                <a:ext cx="1421287" cy="36933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152400" y="2971800"/>
                <a:ext cx="4485587" cy="3907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𝑙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𝑙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en-US" dirty="0" smtClean="0"/>
                  <a:t> then (4) yields: </a:t>
                </a:r>
                <a:endParaRPr lang="en-US" dirty="0"/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2971800"/>
                <a:ext cx="4485587" cy="390748"/>
              </a:xfrm>
              <a:prstGeom prst="rect">
                <a:avLst/>
              </a:prstGeom>
              <a:blipFill rotWithShape="1">
                <a:blip r:embed="rId10"/>
                <a:stretch>
                  <a:fillRect l="-1087" t="-6250" r="-136" b="-18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457200" y="3505200"/>
                <a:ext cx="7824001" cy="9840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𝑎𝑡𝑎𝑛</m:t>
                      </m:r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1−</m:t>
                                      </m:r>
                                      <m:d>
                                        <m:dPr>
                                          <m:ctrlP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en-US" b="0" i="1" smtClean="0">
                                                  <a:latin typeface="Cambria Math"/>
                                                  <a:ea typeface="Cambria Math"/>
                                                </a:rPr>
                                              </m:ctrlPr>
                                            </m:fPr>
                                            <m:num>
                                              <m:sSup>
                                                <m:sSupPr>
                                                  <m:ctrlP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d>
                                                    <m:dPr>
                                                      <m:ctrlPr>
                                                        <a:rPr lang="en-US" b="0" i="1" smtClean="0">
                                                          <a:latin typeface="Cambria Math"/>
                                                          <a:ea typeface="Cambria Math"/>
                                                        </a:rPr>
                                                      </m:ctrlPr>
                                                    </m:dPr>
                                                    <m:e>
                                                      <m:sSub>
                                                        <m:sSubPr>
                                                          <m:ctrlPr>
                                                            <a:rPr lang="en-US" b="0" i="1" smtClean="0">
                                                              <a:latin typeface="Cambria Math"/>
                                                              <a:ea typeface="Cambria Math"/>
                                                            </a:rPr>
                                                          </m:ctrlPr>
                                                        </m:sSubPr>
                                                        <m:e>
                                                          <m:r>
                                                            <a:rPr lang="en-US" b="0" i="1" smtClean="0">
                                                              <a:latin typeface="Cambria Math"/>
                                                              <a:ea typeface="Cambria Math"/>
                                                            </a:rPr>
                                                            <m:t>𝑙</m:t>
                                                          </m:r>
                                                        </m:e>
                                                        <m:sub>
                                                          <m:r>
                                                            <a:rPr lang="en-US" b="0" i="1" smtClean="0">
                                                              <a:latin typeface="Cambria Math"/>
                                                              <a:ea typeface="Cambria Math"/>
                                                            </a:rPr>
                                                            <m:t>1</m:t>
                                                          </m:r>
                                                        </m:sub>
                                                      </m:sSub>
                                                      <m:r>
                                                        <a:rPr lang="en-US" b="0" i="1" smtClean="0">
                                                          <a:latin typeface="Cambria Math"/>
                                                          <a:ea typeface="Cambria Math"/>
                                                        </a:rPr>
                                                        <m:t>+</m:t>
                                                      </m:r>
                                                      <m:sSub>
                                                        <m:sSubPr>
                                                          <m:ctrlPr>
                                                            <a:rPr lang="en-US" b="0" i="1" smtClean="0">
                                                              <a:latin typeface="Cambria Math"/>
                                                              <a:ea typeface="Cambria Math"/>
                                                            </a:rPr>
                                                          </m:ctrlPr>
                                                        </m:sSubPr>
                                                        <m:e>
                                                          <m:r>
                                                            <a:rPr lang="en-US" b="0" i="1" smtClean="0">
                                                              <a:latin typeface="Cambria Math"/>
                                                              <a:ea typeface="Cambria Math"/>
                                                            </a:rPr>
                                                            <m:t>𝑙</m:t>
                                                          </m:r>
                                                        </m:e>
                                                        <m:sub>
                                                          <m:r>
                                                            <a:rPr lang="en-US" b="0" i="1" smtClean="0">
                                                              <a:latin typeface="Cambria Math"/>
                                                              <a:ea typeface="Cambria Math"/>
                                                            </a:rPr>
                                                            <m:t>2</m:t>
                                                          </m:r>
                                                        </m:sub>
                                                      </m:sSub>
                                                    </m:e>
                                                  </m:d>
                                                </m:e>
                                                <m:sup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  <a:ea typeface="Cambria Math"/>
                                                </a:rPr>
                                                <m:t>+0−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  <m:t>𝑙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  <m:t>1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  <a:ea typeface="Cambria Math"/>
                                                </a:rPr>
                                                <m:t>−</m:t>
                                              </m:r>
                                              <m:sSubSup>
                                                <m:sSubSupPr>
                                                  <m:ctrlP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  <m:t>𝑙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  <m:t>2</m:t>
                                                  </m:r>
                                                </m:sub>
                                                <m:sup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bSup>
                                            </m:num>
                                            <m:den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  <a:ea typeface="Cambria Math"/>
                                                </a:rPr>
                                                <m:t>2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  <m:t>𝑙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  <m:t>1</m:t>
                                                  </m:r>
                                                </m:sub>
                                              </m:sSub>
                                              <m:sSub>
                                                <m:sSubPr>
                                                  <m:ctrlP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  <m:t>𝑙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  <m:t>2</m:t>
                                                  </m:r>
                                                </m:sub>
                                              </m:sSub>
                                            </m:den>
                                          </m:f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1/2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f>
                            <m:fPr>
                              <m:ctrlPr>
                                <a:rPr lang="en-US" i="1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  <a:ea typeface="Cambria Math"/>
                                            </a:rPr>
                                            <m:t>𝑙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  <a:ea typeface="Cambria Math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+</m:t>
                                      </m:r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/>
                                              <a:ea typeface="Cambria Math"/>
                                            </a:rPr>
                                            <m:t>𝑙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/>
                                              <a:ea typeface="Cambria Math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+0−</m:t>
                              </m:r>
                              <m:sSubSup>
                                <m:sSubSup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bSup>
                            </m:num>
                            <m:den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05200"/>
                <a:ext cx="7824001" cy="98405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457199" y="4489252"/>
                <a:ext cx="6102375" cy="9840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𝑎𝑡𝑎𝑛</m:t>
                      </m:r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1−</m:t>
                                      </m:r>
                                      <m:d>
                                        <m:dPr>
                                          <m:ctrlP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en-US" b="0" i="1" smtClean="0">
                                                  <a:latin typeface="Cambria Math"/>
                                                  <a:ea typeface="Cambria Math"/>
                                                </a:rPr>
                                              </m:ctrlPr>
                                            </m:fPr>
                                            <m:num>
                                              <m:d>
                                                <m:dPr>
                                                  <m:ctrlPr>
                                                    <a:rPr lang="en-US" i="1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</m:ctrlPr>
                                                </m:dPr>
                                                <m:e>
                                                  <m:sSub>
                                                    <m:sSubPr>
                                                      <m:ctrlPr>
                                                        <a:rPr lang="en-US" i="1">
                                                          <a:latin typeface="Cambria Math"/>
                                                          <a:ea typeface="Cambria Math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en-US" i="1">
                                                          <a:latin typeface="Cambria Math"/>
                                                          <a:ea typeface="Cambria Math"/>
                                                        </a:rPr>
                                                        <m:t>2</m:t>
                                                      </m:r>
                                                      <m:r>
                                                        <a:rPr lang="en-US" i="1">
                                                          <a:latin typeface="Cambria Math"/>
                                                          <a:ea typeface="Cambria Math"/>
                                                        </a:rPr>
                                                        <m:t>𝑙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US" i="1">
                                                          <a:latin typeface="Cambria Math"/>
                                                          <a:ea typeface="Cambria Math"/>
                                                        </a:rPr>
                                                        <m:t>1</m:t>
                                                      </m:r>
                                                    </m:sub>
                                                  </m:sSub>
                                                  <m:sSub>
                                                    <m:sSubPr>
                                                      <m:ctrlPr>
                                                        <a:rPr lang="en-US" i="1">
                                                          <a:latin typeface="Cambria Math"/>
                                                          <a:ea typeface="Cambria Math"/>
                                                        </a:rPr>
                                                      </m:ctrlPr>
                                                    </m:sSubPr>
                                                    <m:e>
                                                      <m:r>
                                                        <a:rPr lang="en-US" i="1">
                                                          <a:latin typeface="Cambria Math"/>
                                                          <a:ea typeface="Cambria Math"/>
                                                        </a:rPr>
                                                        <m:t>𝑙</m:t>
                                                      </m:r>
                                                    </m:e>
                                                    <m:sub>
                                                      <m:r>
                                                        <a:rPr lang="en-US" i="1">
                                                          <a:latin typeface="Cambria Math"/>
                                                          <a:ea typeface="Cambria Math"/>
                                                        </a:rPr>
                                                        <m:t>2</m:t>
                                                      </m:r>
                                                    </m:sub>
                                                  </m:sSub>
                                                </m:e>
                                              </m:d>
                                            </m:num>
                                            <m:den>
                                              <m:r>
                                                <a:rPr lang="en-US" b="0" i="1" smtClean="0">
                                                  <a:latin typeface="Cambria Math"/>
                                                  <a:ea typeface="Cambria Math"/>
                                                </a:rPr>
                                                <m:t>2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  <m:t>𝑙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  <m:t>1</m:t>
                                                  </m:r>
                                                </m:sub>
                                              </m:sSub>
                                              <m:sSub>
                                                <m:sSubPr>
                                                  <m:ctrlP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  <m:t>𝑙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b="0" i="1" smtClean="0">
                                                      <a:latin typeface="Cambria Math"/>
                                                      <a:ea typeface="Cambria Math"/>
                                                    </a:rPr>
                                                    <m:t>2</m:t>
                                                  </m:r>
                                                </m:sub>
                                              </m:sSub>
                                            </m:den>
                                          </m:f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1/2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f>
                            <m:fPr>
                              <m:ctrlPr>
                                <a:rPr lang="en-US" i="1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𝑙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𝑙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𝑎𝑡𝑎𝑛</m:t>
                      </m:r>
                      <m:r>
                        <a:rPr lang="en-US" b="0" i="1" smtClean="0">
                          <a:latin typeface="Cambria Math"/>
                        </a:rPr>
                        <m:t>2(0, 1)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" y="4489252"/>
                <a:ext cx="6102375" cy="98405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6629400" y="4796612"/>
                <a:ext cx="1136080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or,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=0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4796612"/>
                <a:ext cx="1136080" cy="369332"/>
              </a:xfrm>
              <a:prstGeom prst="rect">
                <a:avLst/>
              </a:prstGeom>
              <a:blipFill rotWithShape="1">
                <a:blip r:embed="rId13"/>
                <a:stretch>
                  <a:fillRect l="-4255" t="-6452" b="-24194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90788" y="5473304"/>
            <a:ext cx="2014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Also, have from (5):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/>
              <p:cNvSpPr txBox="1"/>
              <p:nvPr/>
            </p:nvSpPr>
            <p:spPr>
              <a:xfrm>
                <a:off x="416167" y="6077134"/>
                <a:ext cx="432887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𝑎𝑡𝑎𝑛</m:t>
                      </m:r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0, 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𝑎𝑡𝑎𝑛</m:t>
                      </m:r>
                      <m:r>
                        <a:rPr lang="en-US" b="0" i="1" smtClean="0">
                          <a:latin typeface="Cambria Math"/>
                        </a:rPr>
                        <m:t>2(0, 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167" y="6077134"/>
                <a:ext cx="4328877" cy="369332"/>
              </a:xfrm>
              <a:prstGeom prst="rect">
                <a:avLst/>
              </a:prstGeom>
              <a:blipFill rotWithShape="1">
                <a:blip r:embed="rId1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5486400" y="6077134"/>
                <a:ext cx="1543308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Hence,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=0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6077134"/>
                <a:ext cx="1543308" cy="369332"/>
              </a:xfrm>
              <a:prstGeom prst="rect">
                <a:avLst/>
              </a:prstGeom>
              <a:blipFill rotWithShape="1">
                <a:blip r:embed="rId15"/>
                <a:stretch>
                  <a:fillRect l="-2745" t="-6452" b="-24194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7266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1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73348822"/>
                  </p:ext>
                </p:extLst>
              </p:nvPr>
            </p:nvGraphicFramePr>
            <p:xfrm>
              <a:off x="914400" y="1066800"/>
              <a:ext cx="7543800" cy="39624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08760"/>
                    <a:gridCol w="1508760"/>
                    <a:gridCol w="1508760"/>
                    <a:gridCol w="1508760"/>
                    <a:gridCol w="1508760"/>
                  </a:tblGrid>
                  <a:tr h="116205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Sketch</a:t>
                          </a:r>
                          <a:endParaRPr lang="en-US" dirty="0"/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𝑝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𝑝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smtClean="0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 smtClean="0">
                                        <a:latin typeface="Cambria Math"/>
                                        <a:ea typeface="Cambria Math"/>
                                      </a:rPr>
                                      <m:t>𝜃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</a:tr>
                  <a:tr h="1162050"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𝑙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𝑙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/>
                    </a:tc>
                  </a:tr>
                  <a:tr h="1638300"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𝑙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𝑙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273348822"/>
                  </p:ext>
                </p:extLst>
              </p:nvPr>
            </p:nvGraphicFramePr>
            <p:xfrm>
              <a:off x="914400" y="1066800"/>
              <a:ext cx="7543800" cy="39624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508760"/>
                    <a:gridCol w="1508760"/>
                    <a:gridCol w="1508760"/>
                    <a:gridCol w="1508760"/>
                    <a:gridCol w="1508760"/>
                  </a:tblGrid>
                  <a:tr h="116205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Sketch</a:t>
                          </a:r>
                          <a:endParaRPr lang="en-US" dirty="0"/>
                        </a:p>
                      </a:txBody>
                      <a:tcPr anchor="ctr"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100405" r="-300810" b="-2403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199597" r="-199597" b="-2403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300810" r="-100405" b="-2403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399194" b="-240314"/>
                          </a:stretch>
                        </a:blipFill>
                      </a:tcPr>
                    </a:tc>
                  </a:tr>
                  <a:tr h="1162050"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100405" t="-100526" r="-300810" b="-1415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199597" t="-100526" r="-199597" b="-1415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/>
                    </a:tc>
                  </a:tr>
                  <a:tr h="1638300"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0</a:t>
                          </a:r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 rotWithShape="1">
                          <a:blip r:embed="rId2"/>
                          <a:stretch>
                            <a:fillRect l="-199597" t="-141636" r="-1995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 anchor="ctr"/>
                    </a:tc>
                  </a:tr>
                </a:tbl>
              </a:graphicData>
            </a:graphic>
          </p:graphicFrame>
        </mc:Fallback>
      </mc:AlternateContent>
      <p:cxnSp>
        <p:nvCxnSpPr>
          <p:cNvPr id="9" name="Straight Arrow Connector 8"/>
          <p:cNvCxnSpPr/>
          <p:nvPr/>
        </p:nvCxnSpPr>
        <p:spPr>
          <a:xfrm>
            <a:off x="1143000" y="3048000"/>
            <a:ext cx="1143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1143000" y="2362200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143000" y="3021623"/>
            <a:ext cx="685800" cy="45719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16200000">
            <a:off x="1624597" y="2840277"/>
            <a:ext cx="408409" cy="4571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/>
              <p:cNvSpPr/>
              <p:nvPr/>
            </p:nvSpPr>
            <p:spPr>
              <a:xfrm>
                <a:off x="1317616" y="3035717"/>
                <a:ext cx="336567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1200" dirty="0"/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7616" y="3035717"/>
                <a:ext cx="336567" cy="27699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/>
              <p:cNvSpPr/>
              <p:nvPr/>
            </p:nvSpPr>
            <p:spPr>
              <a:xfrm>
                <a:off x="1854592" y="2520434"/>
                <a:ext cx="340158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i="1">
                              <a:latin typeface="Cambria Math"/>
                            </a:rPr>
                            <m:t>𝑙</m:t>
                          </m:r>
                        </m:e>
                        <m:sub>
                          <m:r>
                            <a:rPr lang="en-US" sz="12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200" dirty="0"/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4592" y="2520434"/>
                <a:ext cx="340158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Group 23"/>
          <p:cNvGrpSpPr/>
          <p:nvPr/>
        </p:nvGrpSpPr>
        <p:grpSpPr>
          <a:xfrm>
            <a:off x="801894" y="3483977"/>
            <a:ext cx="1468316" cy="1129604"/>
            <a:chOff x="801894" y="3483977"/>
            <a:chExt cx="1468316" cy="1129604"/>
          </a:xfrm>
        </p:grpSpPr>
        <p:cxnSp>
          <p:nvCxnSpPr>
            <p:cNvPr id="17" name="Straight Arrow Connector 16"/>
            <p:cNvCxnSpPr/>
            <p:nvPr/>
          </p:nvCxnSpPr>
          <p:spPr>
            <a:xfrm>
              <a:off x="1127210" y="4613581"/>
              <a:ext cx="1143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V="1">
              <a:off x="1127210" y="3927781"/>
              <a:ext cx="0" cy="6858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>
            <a:xfrm>
              <a:off x="801894" y="4229373"/>
              <a:ext cx="685800" cy="45719"/>
            </a:xfrm>
            <a:prstGeom prst="rect">
              <a:avLst/>
            </a:prstGeom>
            <a:solidFill>
              <a:schemeClr val="tx1"/>
            </a:solidFill>
            <a:ln w="3175">
              <a:solidFill>
                <a:schemeClr val="tx1"/>
              </a:solidFill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 rot="16200000">
              <a:off x="938134" y="3665322"/>
              <a:ext cx="408409" cy="45719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1" name="Rectangle 20"/>
                <p:cNvSpPr/>
                <p:nvPr/>
              </p:nvSpPr>
              <p:spPr>
                <a:xfrm>
                  <a:off x="1133544" y="4136592"/>
                  <a:ext cx="336567" cy="27699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sz="1200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1200" dirty="0"/>
                </a:p>
              </p:txBody>
            </p:sp>
          </mc:Choice>
          <mc:Fallback>
            <p:sp>
              <p:nvSpPr>
                <p:cNvPr id="21" name="Rectangle 2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33544" y="4136592"/>
                  <a:ext cx="336567" cy="276999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" name="Rectangle 21"/>
                <p:cNvSpPr/>
                <p:nvPr/>
              </p:nvSpPr>
              <p:spPr>
                <a:xfrm>
                  <a:off x="1127210" y="3569722"/>
                  <a:ext cx="340158" cy="27699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200" i="1">
                                <a:latin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sz="1200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1200" dirty="0"/>
                </a:p>
              </p:txBody>
            </p:sp>
          </mc:Choice>
          <mc:Fallback>
            <p:sp>
              <p:nvSpPr>
                <p:cNvPr id="22" name="Rectangle 2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27210" y="3569722"/>
                  <a:ext cx="340158" cy="276999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381000" y="381000"/>
                <a:ext cx="627716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Other configurations can be shown, yielding required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𝜃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81000"/>
                <a:ext cx="6277168" cy="369332"/>
              </a:xfrm>
              <a:prstGeom prst="rect">
                <a:avLst/>
              </a:prstGeom>
              <a:blipFill rotWithShape="1">
                <a:blip r:embed="rId7"/>
                <a:stretch>
                  <a:fillRect l="-875" t="-8333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5638800" y="2612767"/>
            <a:ext cx="2375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	            90 deg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662246" y="3951926"/>
            <a:ext cx="2148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90 deg		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545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14400" y="0"/>
            <a:ext cx="76962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rgbClr val="00B0F0"/>
                </a:solidFill>
              </a:rPr>
              <a:t>Jacobians</a:t>
            </a:r>
            <a:endParaRPr lang="en-US" sz="2800" b="1" dirty="0">
              <a:solidFill>
                <a:srgbClr val="00B0F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563562"/>
            <a:ext cx="6100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Definition: map differential changes from one space to another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195404" y="2155427"/>
                <a:ext cx="79248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Consider general tool transformation matrix for an n-link manipulator with joint variables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 smtClean="0">
                        <a:latin typeface="Cambria Math"/>
                        <a:ea typeface="Cambria Math"/>
                      </a:rPr>
                      <m:t>⋯</m:t>
                    </m:r>
                    <m:sSub>
                      <m:sSubPr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𝑛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404" y="2155427"/>
                <a:ext cx="7924800" cy="646331"/>
              </a:xfrm>
              <a:prstGeom prst="rect">
                <a:avLst/>
              </a:prstGeom>
              <a:blipFill rotWithShape="1">
                <a:blip r:embed="rId2"/>
                <a:stretch>
                  <a:fillRect l="-615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498787" y="2999374"/>
                <a:ext cx="2770567" cy="6189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p>
                      </m:sSubSup>
                      <m:d>
                        <m:dPr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latin typeface="Cambria Math"/>
                            </a:rPr>
                            <m:t>𝒒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Sup>
                                  <m:sSubSup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𝑅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sub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sup>
                                </m:sSubSup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1" i="1" smtClean="0">
                                        <a:latin typeface="Cambria Math"/>
                                      </a:rPr>
                                      <m:t>𝒒</m:t>
                                    </m:r>
                                  </m:e>
                                </m:d>
                              </m:e>
                              <m:e>
                                <m:sSubSup>
                                  <m:sSubSup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𝑜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sub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sup>
                                </m:sSubSup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1" i="1" smtClean="0">
                                        <a:latin typeface="Cambria Math"/>
                                      </a:rPr>
                                      <m:t>𝒒</m:t>
                                    </m:r>
                                  </m:e>
                                </m:d>
                              </m:e>
                            </m:mr>
                            <m:mr>
                              <m:e>
                                <m:r>
                                  <a:rPr lang="en-US" b="1" i="1" smtClean="0">
                                    <a:latin typeface="Cambria Math"/>
                                  </a:rPr>
                                  <m:t>𝟎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787" y="2999374"/>
                <a:ext cx="2770567" cy="61895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2109113" y="962201"/>
                <a:ext cx="5306774" cy="11364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eqArr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4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9113" y="962201"/>
                <a:ext cx="5306774" cy="11364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228600" y="1337601"/>
            <a:ext cx="1688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Recall for 2-link: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3444089" y="2708685"/>
                <a:ext cx="3759684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where</a:t>
                </a:r>
              </a:p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/>
                      </a:rPr>
                      <m:t>𝒒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/>
                              </a:rPr>
                              <m:t>, 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⋯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𝑞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𝑛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𝑇</m:t>
                        </m:r>
                      </m:sup>
                    </m:sSup>
                  </m:oMath>
                </a14:m>
                <a:r>
                  <a:rPr lang="en-US" dirty="0" smtClean="0"/>
                  <a:t> : joint variable vector</a:t>
                </a: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</a:rPr>
                          <m:t>𝑜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p>
                    </m:sSubSup>
                  </m:oMath>
                </a14:m>
                <a:r>
                  <a:rPr lang="en-US" dirty="0" smtClean="0"/>
                  <a:t>: end-effector position</a:t>
                </a:r>
              </a:p>
              <a:p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p>
                    </m:sSubSup>
                  </m:oMath>
                </a14:m>
                <a:r>
                  <a:rPr lang="en-US" dirty="0" smtClean="0"/>
                  <a:t>: end-effector orientation</a:t>
                </a:r>
                <a:endParaRPr lang="en-US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4089" y="2708685"/>
                <a:ext cx="3759684" cy="1200329"/>
              </a:xfrm>
              <a:prstGeom prst="rect">
                <a:avLst/>
              </a:prstGeom>
              <a:blipFill rotWithShape="1">
                <a:blip r:embed="rId5"/>
                <a:stretch>
                  <a:fillRect l="-1459" t="-2538" r="-648" b="-71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128257" y="4017441"/>
            <a:ext cx="84741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Objective: </a:t>
            </a:r>
            <a:r>
              <a:rPr lang="en-US" dirty="0" smtClean="0"/>
              <a:t>Relate linear and angular velocities of end-effector to vector of joint velocities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95404" y="4474641"/>
            <a:ext cx="2146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Define the following: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2281230" y="4887907"/>
                <a:ext cx="1976247" cy="4187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𝑆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𝑛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sup>
                          </m:sSubSup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̇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sSubSup>
                            <m:sSub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𝑛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sup>
                          </m:sSubSup>
                        </m:e>
                      </m:acc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𝑛</m:t>
                                  </m:r>
                                </m:sub>
                                <m:sup>
                                  <m:r>
                                    <a:rPr lang="en-US" i="1">
                                      <a:latin typeface="Cambria Math"/>
                                    </a:rPr>
                                    <m:t>0</m:t>
                                  </m:r>
                                </m:sup>
                              </m:sSubSup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1230" y="4887907"/>
                <a:ext cx="1976247" cy="41870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4722514" y="4917680"/>
                <a:ext cx="40043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End-effector’s angular velocity vector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𝜔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p>
                    </m:sSubSup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2514" y="4917680"/>
                <a:ext cx="4004366" cy="369332"/>
              </a:xfrm>
              <a:prstGeom prst="rect">
                <a:avLst/>
              </a:prstGeom>
              <a:blipFill rotWithShape="1">
                <a:blip r:embed="rId7"/>
                <a:stretch>
                  <a:fillRect l="-1370" t="-833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2757932" y="5345107"/>
                <a:ext cx="1022844" cy="4187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̇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accPr>
                        <m:e>
                          <m:sSubSup>
                            <m:sSub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𝑜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𝑛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sup>
                          </m:sSubSup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7932" y="5345107"/>
                <a:ext cx="1022844" cy="41870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4722514" y="5345107"/>
            <a:ext cx="3499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End-effector’s linear velocity vector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38500" y="6015449"/>
            <a:ext cx="751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Want: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1241716" y="5882324"/>
                <a:ext cx="1327286" cy="7087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Sup>
                                  <m:sSubSup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sub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sup>
                                </m:sSubSup>
                              </m:e>
                            </m:mr>
                            <m:mr>
                              <m:e>
                                <m:sSubSup>
                                  <m:sSubSupPr>
                                    <m:ctrlPr>
                                      <a:rPr lang="en-US" i="1" smtClean="0">
                                        <a:latin typeface="Cambria Math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i="1" smtClean="0">
                                        <a:latin typeface="Cambria Math"/>
                                        <a:ea typeface="Cambria Math"/>
                                      </a:rPr>
                                      <m:t>𝜔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sub>
                                  <m:sup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sup>
                                </m:sSubSup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𝐽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p>
                      </m:sSubSup>
                      <m:acc>
                        <m:accPr>
                          <m:chr m:val="̇"/>
                          <m:ctrlPr>
                            <a:rPr lang="en-US" b="1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latin typeface="Cambria Math"/>
                            </a:rPr>
                            <m:t>𝒒</m:t>
                          </m:r>
                        </m:e>
                      </m:acc>
                    </m:oMath>
                  </m:oMathPara>
                </a14:m>
                <a:endParaRPr lang="en-US" b="1" dirty="0"/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1716" y="5882324"/>
                <a:ext cx="1327286" cy="70872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2749633" y="6052018"/>
            <a:ext cx="832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where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3944669" y="5935159"/>
                <a:ext cx="1167051" cy="60305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𝐽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𝐽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𝑣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𝐽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𝜔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669" y="5935159"/>
                <a:ext cx="1167051" cy="60305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5346018" y="6064493"/>
            <a:ext cx="3421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 called the </a:t>
            </a:r>
            <a:r>
              <a:rPr lang="en-US" b="1" dirty="0" smtClean="0">
                <a:solidFill>
                  <a:srgbClr val="0070C0"/>
                </a:solidFill>
              </a:rPr>
              <a:t>Manipulator Jacobian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155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272534"/>
            <a:ext cx="4550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Angular Velocity: </a:t>
            </a:r>
            <a:r>
              <a:rPr lang="en-US" dirty="0" smtClean="0"/>
              <a:t>Can be shown that generally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848181" y="762000"/>
                <a:ext cx="26877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𝐽</m:t>
                          </m:r>
                        </m:e>
                        <m:sub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𝜌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𝜌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−1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8181" y="762000"/>
                <a:ext cx="2687787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04799" y="1398757"/>
            <a:ext cx="1371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Where have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2824735" y="1260258"/>
                <a:ext cx="258013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=1</m:t>
                    </m:r>
                  </m:oMath>
                </a14:m>
                <a:r>
                  <a:rPr lang="en-US" dirty="0" smtClean="0"/>
                  <a:t> if joint is revolute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𝜌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en-US" dirty="0" smtClean="0"/>
                  <a:t> if joint is prismatic</a:t>
                </a:r>
                <a:endParaRPr lang="en-US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4735" y="1260258"/>
                <a:ext cx="2580130" cy="646331"/>
              </a:xfrm>
              <a:prstGeom prst="rect">
                <a:avLst/>
              </a:prstGeom>
              <a:blipFill rotWithShape="1">
                <a:blip r:embed="rId3"/>
                <a:stretch>
                  <a:fillRect t="-4717" r="-1651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272561" y="2072054"/>
            <a:ext cx="3552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Linear Velocity:</a:t>
            </a:r>
            <a:r>
              <a:rPr lang="en-US" dirty="0" smtClean="0"/>
              <a:t> Just take derivatives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3087427" y="2524145"/>
                <a:ext cx="1727268" cy="8953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i="1" smtClean="0">
                              <a:latin typeface="Cambria Math"/>
                            </a:rPr>
                          </m:ctrlPr>
                        </m:accPr>
                        <m:e>
                          <m:sSubSup>
                            <m:sSubSup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𝑜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𝑛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sup>
                          </m:sSubSup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nary>
                            <m:naryPr>
                              <m:chr m:val="∑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𝑛</m:t>
                              </m:r>
                            </m:sup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𝜕</m:t>
                                  </m:r>
                                  <m:sSubSup>
                                    <m:sSubSup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𝑜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𝑛</m:t>
                                      </m:r>
                                    </m:sub>
                                    <m:sup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0</m:t>
                                      </m:r>
                                    </m:sup>
                                  </m:sSubSup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𝜕</m:t>
                                  </m:r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𝑞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den>
                              </m:f>
                              <m:acc>
                                <m:accPr>
                                  <m:chr m:val="̇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𝑞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acc>
                            </m:e>
                          </m:nary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7427" y="2524145"/>
                <a:ext cx="1727268" cy="89531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304799" y="3581400"/>
                <a:ext cx="328218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Column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𝑖</m:t>
                    </m:r>
                  </m:oMath>
                </a14:m>
                <a:r>
                  <a:rPr lang="en-US" dirty="0" smtClean="0"/>
                  <a:t>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𝐽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𝑣</m:t>
                        </m:r>
                      </m:sub>
                    </m:sSub>
                  </m:oMath>
                </a14:m>
                <a:r>
                  <a:rPr lang="en-US" dirty="0" smtClean="0"/>
                  <a:t> would be given by</a:t>
                </a:r>
                <a:endParaRPr lang="en-US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" y="3581400"/>
                <a:ext cx="3282181" cy="369332"/>
              </a:xfrm>
              <a:prstGeom prst="rect">
                <a:avLst/>
              </a:prstGeom>
              <a:blipFill rotWithShape="1">
                <a:blip r:embed="rId5"/>
                <a:stretch>
                  <a:fillRect l="-1487" t="-8333" r="-743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2048849" y="4097621"/>
                <a:ext cx="1148135" cy="694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𝐽</m:t>
                          </m:r>
                        </m:e>
                        <m:sub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𝜕</m:t>
                          </m:r>
                          <m:sSubSup>
                            <m:sSub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𝑜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𝑛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sup>
                          </m:sSubSup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8849" y="4097621"/>
                <a:ext cx="1148135" cy="69499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3725014" y="4256721"/>
            <a:ext cx="7795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where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4648200" y="4256721"/>
                <a:ext cx="20588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𝐽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𝑣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𝐽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𝑣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sub>
                                </m:sSub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𝐽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𝑣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4256721"/>
                <a:ext cx="2058897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003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196334"/>
            <a:ext cx="5955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Sanity Check: </a:t>
            </a:r>
            <a:r>
              <a:rPr lang="en-US" dirty="0" smtClean="0"/>
              <a:t>Calculate Jacobian for 2-link planar manipulator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57908" y="762000"/>
                <a:ext cx="1167051" cy="60305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𝐽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𝐽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𝑣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𝐽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𝜔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908" y="762000"/>
                <a:ext cx="1167051" cy="60305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1524000" y="878859"/>
            <a:ext cx="1667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Hence, we have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3206466" y="640043"/>
                <a:ext cx="3492559" cy="846963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𝐽</m:t>
                          </m:r>
                        </m:e>
                        <m:sub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𝜌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  <a:ea typeface="Cambria Math"/>
                                      </a:rPr>
                                      <m:t>𝜌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6466" y="640043"/>
                <a:ext cx="3492559" cy="84696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1781908" y="1469560"/>
                <a:ext cx="3661195" cy="7087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𝐽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𝑣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𝐽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𝑣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sub>
                                </m:sSub>
                              </m:e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…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𝐽</m:t>
                                    </m:r>
                                  </m:e>
                                  <m:sub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𝑣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𝑛</m:t>
                                        </m:r>
                                      </m:sub>
                                    </m:sSub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latin typeface="Cambria Math"/>
                                      </a:rPr>
                                      <m:t>𝜕</m:t>
                                    </m:r>
                                    <m:sSubSup>
                                      <m:sSubSup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𝑜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  <m:sup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0</m:t>
                                        </m:r>
                                      </m:sup>
                                    </m:sSubSup>
                                  </m:num>
                                  <m:den>
                                    <m:r>
                                      <a:rPr lang="en-US" i="1">
                                        <a:latin typeface="Cambria Math"/>
                                      </a:rPr>
                                      <m:t>𝜕</m:t>
                                    </m:r>
                                    <m:sSub>
                                      <m:sSubPr>
                                        <m:ctrlPr>
                                          <a:rPr lang="en-US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𝑞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i="1">
                                        <a:latin typeface="Cambria Math"/>
                                      </a:rPr>
                                      <m:t>𝜕</m:t>
                                    </m:r>
                                    <m:sSubSup>
                                      <m:sSubSup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𝑜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  <m:sup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0</m:t>
                                        </m:r>
                                      </m:sup>
                                    </m:sSubSup>
                                  </m:num>
                                  <m:den>
                                    <m:r>
                                      <a:rPr lang="en-US" i="1">
                                        <a:latin typeface="Cambria Math"/>
                                      </a:rPr>
                                      <m:t>𝜕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/>
                                          </a:rPr>
                                          <m:t>𝑞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1908" y="1469560"/>
                <a:ext cx="3661195" cy="7087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228600" y="1671727"/>
            <a:ext cx="1423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We also have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239718" y="3171437"/>
            <a:ext cx="3372787" cy="1590675"/>
            <a:chOff x="3004038" y="1828800"/>
            <a:chExt cx="3372787" cy="1590675"/>
          </a:xfrm>
        </p:grpSpPr>
        <p:pic>
          <p:nvPicPr>
            <p:cNvPr id="11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04038" y="1828800"/>
              <a:ext cx="3009900" cy="1590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5651050" y="1905000"/>
                  <a:ext cx="725775" cy="30450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sz="1200" i="1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20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𝑝</m:t>
                                </m:r>
                              </m:sub>
                            </m:sSub>
                            <m:r>
                              <a:rPr lang="en-US" sz="1200" b="0" i="1" smtClean="0">
                                <a:latin typeface="Cambria Math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12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sz="1200" b="0" i="1" smtClean="0">
                                    <a:latin typeface="Cambria Math"/>
                                  </a:rPr>
                                  <m:t>𝑝</m:t>
                                </m:r>
                              </m:sub>
                            </m:sSub>
                          </m:e>
                        </m:d>
                      </m:oMath>
                    </m:oMathPara>
                  </a14:m>
                  <a:endParaRPr lang="en-US" sz="1200" dirty="0"/>
                </a:p>
              </p:txBody>
            </p:sp>
          </mc:Choice>
          <mc:Fallback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51050" y="1905000"/>
                  <a:ext cx="725775" cy="304507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4114799" y="2485637"/>
                  <a:ext cx="336567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latin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sz="1200" dirty="0"/>
                </a:p>
              </p:txBody>
            </p:sp>
          </mc:Choice>
          <mc:Fallback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14799" y="2485637"/>
                  <a:ext cx="336567" cy="276999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5257800" y="1927022"/>
                  <a:ext cx="34015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latin typeface="Cambria Math"/>
                              </a:rPr>
                              <m:t>𝑙</m:t>
                            </m:r>
                          </m:e>
                          <m:sub>
                            <m:r>
                              <a:rPr lang="en-US" sz="12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sz="1200" dirty="0"/>
                </a:p>
              </p:txBody>
            </p:sp>
          </mc:Choice>
          <mc:Fallback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57800" y="1927022"/>
                  <a:ext cx="340158" cy="276999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1309743" y="4762112"/>
                <a:ext cx="2095830" cy="8695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𝑜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𝑙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𝑙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𝑙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𝑙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9743" y="4762112"/>
                <a:ext cx="2095830" cy="86953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angle 16"/>
              <p:cNvSpPr/>
              <p:nvPr/>
            </p:nvSpPr>
            <p:spPr>
              <a:xfrm>
                <a:off x="3601387" y="3438972"/>
                <a:ext cx="5306774" cy="11364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eqArr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4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en-US" i="1">
                                      <a:latin typeface="Cambria Math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i="1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  <a:ea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𝑐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  <a:ea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𝑎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i="1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  <a:ea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+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  <m:t>𝑠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</a:rPr>
                                          <m:t>12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0</m:t>
                                    </m:r>
                                  </m:e>
                                  <m:e>
                                    <m:r>
                                      <a:rPr lang="en-US" i="1">
                                        <a:latin typeface="Cambria Math"/>
                                      </a:rPr>
                                      <m:t>1</m:t>
                                    </m:r>
                                  </m:e>
                                </m:mr>
                              </m:m>
                            </m:e>
                          </m:eqAr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1387" y="3438972"/>
                <a:ext cx="5306774" cy="113646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239718" y="2590800"/>
            <a:ext cx="3761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Recall our Tool Transformation Matrix: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04800" y="5029200"/>
            <a:ext cx="841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Hence: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ectangle 21"/>
              <p:cNvSpPr/>
              <p:nvPr/>
            </p:nvSpPr>
            <p:spPr>
              <a:xfrm>
                <a:off x="2004951" y="5683935"/>
                <a:ext cx="2403030" cy="869533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𝜕</m:t>
                          </m:r>
                          <m:sSubSup>
                            <m:sSub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𝑜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sup>
                          </m:sSubSup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−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𝑙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𝑙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𝑙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𝑙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4951" y="5683935"/>
                <a:ext cx="2403030" cy="869533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Rectangle 22"/>
              <p:cNvSpPr/>
              <p:nvPr/>
            </p:nvSpPr>
            <p:spPr>
              <a:xfrm>
                <a:off x="5380079" y="5651155"/>
                <a:ext cx="1749389" cy="847476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𝜕</m:t>
                          </m:r>
                          <m:sSubSup>
                            <m:sSubSup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𝑜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0</m:t>
                              </m:r>
                            </m:sup>
                          </m:sSubSup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𝑙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𝑠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𝑙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𝑐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/>
                                      </a:rPr>
                                      <m:t>12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0079" y="5651155"/>
                <a:ext cx="1749389" cy="847476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420484" y="5934035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Thus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407981" y="5934035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908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2301</Words>
  <Application>Microsoft Office PowerPoint</Application>
  <PresentationFormat>On-screen Show (4:3)</PresentationFormat>
  <Paragraphs>133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Drexel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42</cp:revision>
  <dcterms:created xsi:type="dcterms:W3CDTF">2016-10-24T22:09:52Z</dcterms:created>
  <dcterms:modified xsi:type="dcterms:W3CDTF">2016-11-07T23:25:44Z</dcterms:modified>
</cp:coreProperties>
</file>