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2" r:id="rId4"/>
    <p:sldId id="263" r:id="rId5"/>
    <p:sldId id="267" r:id="rId6"/>
    <p:sldId id="268" r:id="rId7"/>
    <p:sldId id="264" r:id="rId8"/>
    <p:sldId id="265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1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3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1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1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8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8848-8E2B-4185-B030-62AA1A14F1C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3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20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3" Type="http://schemas.openxmlformats.org/officeDocument/2006/relationships/image" Target="../media/image37.png"/><Relationship Id="rId7" Type="http://schemas.openxmlformats.org/officeDocument/2006/relationships/image" Target="../media/image3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36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38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3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image" Target="../media/image58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838200" y="1981200"/>
            <a:ext cx="7391400" cy="2057400"/>
            <a:chOff x="624" y="1344"/>
            <a:chExt cx="4656" cy="921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Robot Control – Part </a:t>
              </a:r>
              <a:r>
                <a:rPr lang="en-US" altLang="en-US" sz="2800" dirty="0" smtClean="0"/>
                <a:t>2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Kinematics, Denavit-Hartenberg, Transformation Matrices</a:t>
              </a:r>
              <a:endParaRPr lang="en-US" altLang="en-US" dirty="0"/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042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Kinematics</a:t>
            </a:r>
            <a:r>
              <a:rPr lang="en-US" sz="2800" b="1" dirty="0" smtClean="0">
                <a:solidFill>
                  <a:srgbClr val="00B0F0"/>
                </a:solidFill>
              </a:rPr>
              <a:t> – Review/Preamble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77" y="563562"/>
            <a:ext cx="8496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Big Question: </a:t>
            </a:r>
            <a:r>
              <a:rPr lang="en-US" dirty="0" smtClean="0"/>
              <a:t>Want robot’s end-effector at desired point.  What joint angles are needed?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2223" y="932894"/>
            <a:ext cx="73592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Inverse Kinematics is the topic that answers this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Solution (if any) likely is non-linear, transcendental, and often non-unique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Demands inverting a (transformation) matrix – multiple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Solution begins by understanding the </a:t>
            </a:r>
            <a:r>
              <a:rPr lang="en-US" dirty="0" smtClean="0">
                <a:solidFill>
                  <a:srgbClr val="FF0000"/>
                </a:solidFill>
              </a:rPr>
              <a:t>transformation</a:t>
            </a:r>
            <a:r>
              <a:rPr lang="en-US" dirty="0" smtClean="0"/>
              <a:t> matrix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782" y="4876800"/>
            <a:ext cx="30099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202223" y="2286000"/>
            <a:ext cx="8789377" cy="1784572"/>
            <a:chOff x="202223" y="2286000"/>
            <a:chExt cx="8789377" cy="178457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02223" y="2286000"/>
                  <a:ext cx="8789377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</a:rPr>
                    <a:t>Sanity Check</a:t>
                  </a:r>
                  <a:r>
                    <a:rPr lang="en-US" b="1" dirty="0" smtClean="0">
                      <a:solidFill>
                        <a:srgbClr val="FF0000"/>
                      </a:solidFill>
                    </a:rPr>
                    <a:t>: </a:t>
                  </a:r>
                  <a:r>
                    <a:rPr lang="en-US" dirty="0" smtClean="0"/>
                    <a:t>Given the 2-link planar manipulator below, what is the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</m:oMath>
                  </a14:m>
                  <a:r>
                    <a:rPr lang="en-US" dirty="0" smtClean="0"/>
                    <a:t> position of the end-point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𝑝</m:t>
                      </m:r>
                    </m:oMath>
                  </a14:m>
                  <a:r>
                    <a:rPr lang="en-US" dirty="0" smtClean="0"/>
                    <a:t>?</a:t>
                  </a:r>
                  <a:endParaRPr lang="en-US" dirty="0"/>
                </a:p>
              </p:txBody>
            </p:sp>
          </mc:Choice>
          <mc:Fallback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223" y="2286000"/>
                  <a:ext cx="8789377" cy="6463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555" t="-4717" b="-1415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475" y="2641822"/>
              <a:ext cx="3067050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5799031" y="266405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 flipH="1" flipV="1">
              <a:off x="5638800" y="2765120"/>
              <a:ext cx="167211" cy="1672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02223" y="4202668"/>
            <a:ext cx="3207673" cy="858798"/>
            <a:chOff x="202223" y="4202668"/>
            <a:chExt cx="3207673" cy="858798"/>
          </a:xfrm>
        </p:grpSpPr>
        <p:sp>
          <p:nvSpPr>
            <p:cNvPr id="2" name="TextBox 1"/>
            <p:cNvSpPr txBox="1"/>
            <p:nvPr/>
          </p:nvSpPr>
          <p:spPr>
            <a:xfrm>
              <a:off x="223995" y="4202668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2060"/>
                  </a:solidFill>
                </a:rPr>
                <a:t>Solution: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2223" y="4692134"/>
              <a:ext cx="32076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Step 1: </a:t>
              </a:r>
              <a:r>
                <a:rPr lang="en-US" dirty="0" smtClean="0"/>
                <a:t>Assign a reference frame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6869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75947" y="228600"/>
            <a:ext cx="2161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Step 2: </a:t>
            </a:r>
            <a:r>
              <a:rPr lang="en-US" dirty="0" smtClean="0"/>
              <a:t>Apply vectors</a:t>
            </a:r>
            <a:endParaRPr lang="en-US" dirty="0"/>
          </a:p>
        </p:txBody>
      </p:sp>
      <p:grpSp>
        <p:nvGrpSpPr>
          <p:cNvPr id="1036" name="Group 1035"/>
          <p:cNvGrpSpPr/>
          <p:nvPr/>
        </p:nvGrpSpPr>
        <p:grpSpPr>
          <a:xfrm>
            <a:off x="2743200" y="413266"/>
            <a:ext cx="4964573" cy="1590675"/>
            <a:chOff x="2743200" y="413266"/>
            <a:chExt cx="4964573" cy="159067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023850" y="1043702"/>
                  <a:ext cx="1683923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𝑝𝑜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10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3850" y="1043702"/>
                  <a:ext cx="1683923" cy="39074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35" name="Group 1034"/>
            <p:cNvGrpSpPr/>
            <p:nvPr/>
          </p:nvGrpSpPr>
          <p:grpSpPr>
            <a:xfrm>
              <a:off x="2743200" y="413266"/>
              <a:ext cx="3009900" cy="1590675"/>
              <a:chOff x="2743200" y="413266"/>
              <a:chExt cx="3009900" cy="1590675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743200" y="413266"/>
                <a:ext cx="3009900" cy="1590675"/>
                <a:chOff x="2743200" y="413266"/>
                <a:chExt cx="3009900" cy="1590675"/>
              </a:xfrm>
            </p:grpSpPr>
            <p:pic>
              <p:nvPicPr>
                <p:cNvPr id="14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43200" y="413266"/>
                  <a:ext cx="3009900" cy="15906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0" name="Straight Arrow Connector 9"/>
                <p:cNvCxnSpPr/>
                <p:nvPr/>
              </p:nvCxnSpPr>
              <p:spPr>
                <a:xfrm flipV="1">
                  <a:off x="3048000" y="1295400"/>
                  <a:ext cx="1447800" cy="38100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 flipV="1">
                  <a:off x="4495800" y="714703"/>
                  <a:ext cx="906517" cy="580697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 flipV="1">
                  <a:off x="3048000" y="714703"/>
                  <a:ext cx="2354317" cy="932794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0" name="Rectangle 19"/>
                  <p:cNvSpPr/>
                  <p:nvPr/>
                </p:nvSpPr>
                <p:spPr>
                  <a:xfrm>
                    <a:off x="3781975" y="790352"/>
                    <a:ext cx="526683" cy="3907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𝑝𝑜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0" name="Rectangle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1975" y="790352"/>
                    <a:ext cx="526683" cy="390748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1" name="Rectangle 20"/>
                  <p:cNvSpPr/>
                  <p:nvPr/>
                </p:nvSpPr>
                <p:spPr>
                  <a:xfrm>
                    <a:off x="4048170" y="1431823"/>
                    <a:ext cx="52097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1" name="Rectangle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48170" y="1431823"/>
                    <a:ext cx="520976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" name="Rectangle 21"/>
                  <p:cNvSpPr/>
                  <p:nvPr/>
                </p:nvSpPr>
                <p:spPr>
                  <a:xfrm>
                    <a:off x="4883770" y="1082947"/>
                    <a:ext cx="534313" cy="3907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2" name="Rectangle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83770" y="1082947"/>
                    <a:ext cx="534313" cy="390748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625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2788442" y="2675114"/>
                <a:ext cx="2967286" cy="427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′</m:t>
                                  </m:r>
                                </m:e>
                              </m:ac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442" y="2675114"/>
                <a:ext cx="2967286" cy="427425"/>
              </a:xfrm>
              <a:prstGeom prst="rect">
                <a:avLst/>
              </a:prstGeom>
              <a:blipFill rotWithShape="1">
                <a:blip r:embed="rId7"/>
                <a:stretch>
                  <a:fillRect r="-10678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736045" y="2293516"/>
                <a:ext cx="28904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e>
                      </m:acc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</m:acc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45" y="2293516"/>
                <a:ext cx="2890470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6557" r="-6751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12733" y="2003941"/>
            <a:ext cx="1998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Have the following: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7187" y="3102539"/>
            <a:ext cx="115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show:</a:t>
            </a:r>
            <a:endParaRPr lang="en-US" dirty="0"/>
          </a:p>
        </p:txBody>
      </p:sp>
      <p:grpSp>
        <p:nvGrpSpPr>
          <p:cNvPr id="1033" name="Group 1032"/>
          <p:cNvGrpSpPr/>
          <p:nvPr/>
        </p:nvGrpSpPr>
        <p:grpSpPr>
          <a:xfrm>
            <a:off x="525517" y="3641097"/>
            <a:ext cx="2070310" cy="947729"/>
            <a:chOff x="533400" y="3471871"/>
            <a:chExt cx="2070310" cy="947729"/>
          </a:xfrm>
        </p:grpSpPr>
        <p:sp>
          <p:nvSpPr>
            <p:cNvPr id="1032" name="Rectangle 1031"/>
            <p:cNvSpPr/>
            <p:nvPr/>
          </p:nvSpPr>
          <p:spPr>
            <a:xfrm>
              <a:off x="533400" y="3471871"/>
              <a:ext cx="2021523" cy="94772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30" name="Group 1029"/>
            <p:cNvGrpSpPr/>
            <p:nvPr/>
          </p:nvGrpSpPr>
          <p:grpSpPr>
            <a:xfrm>
              <a:off x="533400" y="3550256"/>
              <a:ext cx="2070310" cy="781496"/>
              <a:chOff x="807985" y="3581400"/>
              <a:chExt cx="2070310" cy="781496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>
              <p:sp>
                <p:nvSpPr>
                  <p:cNvPr id="31" name="TextBox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29" name="Group 1028"/>
          <p:cNvGrpSpPr/>
          <p:nvPr/>
        </p:nvGrpSpPr>
        <p:grpSpPr>
          <a:xfrm>
            <a:off x="2547040" y="3641097"/>
            <a:ext cx="5867888" cy="1080448"/>
            <a:chOff x="2971800" y="3641072"/>
            <a:chExt cx="5867888" cy="1080448"/>
          </a:xfrm>
        </p:grpSpPr>
        <p:sp>
          <p:nvSpPr>
            <p:cNvPr id="28" name="TextBox 27"/>
            <p:cNvSpPr txBox="1"/>
            <p:nvPr/>
          </p:nvSpPr>
          <p:spPr>
            <a:xfrm>
              <a:off x="2971800" y="3798190"/>
              <a:ext cx="779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25" name="TextBox 1024"/>
                <p:cNvSpPr txBox="1"/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r>
                    <a:rPr lang="en-US" dirty="0" smtClean="0"/>
                    <a:t> and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1025" name="TextBox 10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28" name="TextBox 1027"/>
                <p:cNvSpPr txBox="1"/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028" name="TextBox 10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31" name="TextBox 1030"/>
          <p:cNvSpPr txBox="1"/>
          <p:nvPr/>
        </p:nvSpPr>
        <p:spPr>
          <a:xfrm>
            <a:off x="8602717" y="3914856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034" name="TextBox 1033"/>
          <p:cNvSpPr txBox="1"/>
          <p:nvPr/>
        </p:nvSpPr>
        <p:spPr>
          <a:xfrm>
            <a:off x="457200" y="5334000"/>
            <a:ext cx="79303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Take-away: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reference frames’ poses are not unique – can position and orient anywhere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Solving for absolute position for N-links, where N is large, is tedious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45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5" grpId="0"/>
      <p:bldP spid="29" grpId="0"/>
      <p:bldP spid="10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Denavit-Hartenberg Notation</a:t>
            </a:r>
            <a:endParaRPr lang="en-US" sz="2800" b="1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563562"/>
                <a:ext cx="7995459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Motivation: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Provide a standard notation for labeling and locating a robot’s reference frames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links will yield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reference frames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Standard is iterative and hence lends itself to computational implementation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Caveats: Discrepant use of DH method – so read notation carefully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Ultimately, DH is simply reference frames – but a lot of (robot) math is built on it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63562"/>
                <a:ext cx="7995459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686" t="-1736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152401" y="2408577"/>
            <a:ext cx="8686800" cy="2075081"/>
            <a:chOff x="152401" y="2408577"/>
            <a:chExt cx="8686800" cy="2075081"/>
          </a:xfrm>
        </p:grpSpPr>
        <p:sp>
          <p:nvSpPr>
            <p:cNvPr id="5" name="TextBox 4"/>
            <p:cNvSpPr txBox="1"/>
            <p:nvPr/>
          </p:nvSpPr>
          <p:spPr>
            <a:xfrm>
              <a:off x="152401" y="2408577"/>
              <a:ext cx="8686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Illustrative Example: </a:t>
              </a:r>
              <a:r>
                <a:rPr lang="en-US" dirty="0"/>
                <a:t>Given the 2-link planar manipulator below, </a:t>
              </a:r>
              <a:r>
                <a:rPr lang="en-US" dirty="0" smtClean="0"/>
                <a:t>apply DH notation and solve for end-effector’s absolute location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276" y="3054908"/>
              <a:ext cx="3067050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4000" y="4483658"/>
                <a:ext cx="75692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Step 1: Count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dirty="0" smtClean="0"/>
                  <a:t>number of links.  Place (arbitrary) origin of base frame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00" y="4483658"/>
                <a:ext cx="7569252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725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1295400" y="4915090"/>
            <a:ext cx="5599712" cy="1508993"/>
            <a:chOff x="1295400" y="4915090"/>
            <a:chExt cx="5599712" cy="1508993"/>
          </a:xfrm>
        </p:grpSpPr>
        <p:grpSp>
          <p:nvGrpSpPr>
            <p:cNvPr id="15" name="Group 14"/>
            <p:cNvGrpSpPr/>
            <p:nvPr/>
          </p:nvGrpSpPr>
          <p:grpSpPr>
            <a:xfrm>
              <a:off x="2741109" y="4915090"/>
              <a:ext cx="4154003" cy="1508993"/>
              <a:chOff x="2741109" y="4915090"/>
              <a:chExt cx="4154003" cy="1508993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95600" y="4995333"/>
                <a:ext cx="3067050" cy="1428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" name="Straight Arrow Connector 9"/>
              <p:cNvCxnSpPr/>
              <p:nvPr/>
            </p:nvCxnSpPr>
            <p:spPr>
              <a:xfrm>
                <a:off x="3208866" y="6118578"/>
                <a:ext cx="32004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3248377" y="5099756"/>
                <a:ext cx="0" cy="101317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6429022" y="5928268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3" name="TextBox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29022" y="5928268"/>
                    <a:ext cx="466090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2741109" y="4915090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41109" y="4915090"/>
                    <a:ext cx="467757" cy="369332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295400" y="5344231"/>
                  <a:ext cx="12236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a14:m>
                  <a:r>
                    <a:rPr lang="en-US" dirty="0" smtClean="0"/>
                    <a:t> links</a:t>
                  </a:r>
                  <a:endParaRPr lang="en-US" dirty="0"/>
                </a:p>
              </p:txBody>
            </p:sp>
          </mc:Choice>
          <mc:Fallback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5400" y="5344231"/>
                  <a:ext cx="122366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333" r="-45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660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Denavit-Hartenberg Notation</a:t>
            </a:r>
            <a:endParaRPr lang="en-US" sz="2800" b="1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6200" y="588109"/>
                <a:ext cx="7300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Step 2: Label and locate joint axes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⋯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and end-effector frame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88109"/>
                <a:ext cx="730046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75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2545687" y="1019541"/>
            <a:ext cx="4171625" cy="1508993"/>
            <a:chOff x="2545687" y="1019541"/>
            <a:chExt cx="4171625" cy="1508993"/>
          </a:xfrm>
        </p:grpSpPr>
        <p:grpSp>
          <p:nvGrpSpPr>
            <p:cNvPr id="15" name="Group 14"/>
            <p:cNvGrpSpPr/>
            <p:nvPr/>
          </p:nvGrpSpPr>
          <p:grpSpPr>
            <a:xfrm>
              <a:off x="2563309" y="1019541"/>
              <a:ext cx="4154003" cy="1508993"/>
              <a:chOff x="2741109" y="4915090"/>
              <a:chExt cx="4154003" cy="1508993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95600" y="4995333"/>
                <a:ext cx="3067050" cy="1428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" name="Straight Arrow Connector 9"/>
              <p:cNvCxnSpPr/>
              <p:nvPr/>
            </p:nvCxnSpPr>
            <p:spPr>
              <a:xfrm>
                <a:off x="3208866" y="6118578"/>
                <a:ext cx="32004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3248377" y="5099756"/>
                <a:ext cx="0" cy="101317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6429022" y="5928268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3" name="TextBox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29022" y="5928268"/>
                    <a:ext cx="466090" cy="369332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2741109" y="4915090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41109" y="4915090"/>
                    <a:ext cx="467757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545687" y="2074673"/>
                  <a:ext cx="4514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5687" y="2074673"/>
                  <a:ext cx="45147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762500" y="1694013"/>
                  <a:ext cx="4461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2500" y="1694013"/>
                  <a:ext cx="44614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486400" y="1204207"/>
                  <a:ext cx="4514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6400" y="1204207"/>
                  <a:ext cx="45147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95956" y="2858532"/>
                <a:ext cx="77993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Step 3: Position axes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⋯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along link (observing right-hand reference frame)</a:t>
                </a:r>
                <a:endParaRPr lang="en-US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6" y="2858532"/>
                <a:ext cx="7799379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704" t="-8197" r="-70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2421276" y="3622217"/>
            <a:ext cx="4171625" cy="1800840"/>
            <a:chOff x="2545453" y="3108035"/>
            <a:chExt cx="4171625" cy="1800840"/>
          </a:xfrm>
        </p:grpSpPr>
        <p:grpSp>
          <p:nvGrpSpPr>
            <p:cNvPr id="20" name="Group 19"/>
            <p:cNvGrpSpPr/>
            <p:nvPr/>
          </p:nvGrpSpPr>
          <p:grpSpPr>
            <a:xfrm>
              <a:off x="2545453" y="3399882"/>
              <a:ext cx="4171625" cy="1508993"/>
              <a:chOff x="2545687" y="1019541"/>
              <a:chExt cx="4171625" cy="1508993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2563309" y="1019541"/>
                <a:ext cx="4154003" cy="1508993"/>
                <a:chOff x="2741109" y="4915090"/>
                <a:chExt cx="4154003" cy="1508993"/>
              </a:xfrm>
            </p:grpSpPr>
            <p:pic>
              <p:nvPicPr>
                <p:cNvPr id="25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95600" y="4995333"/>
                  <a:ext cx="3067050" cy="14287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26" name="Straight Arrow Connector 25"/>
                <p:cNvCxnSpPr/>
                <p:nvPr/>
              </p:nvCxnSpPr>
              <p:spPr>
                <a:xfrm>
                  <a:off x="3208866" y="6118578"/>
                  <a:ext cx="320040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V="1">
                  <a:off x="3248377" y="5099756"/>
                  <a:ext cx="0" cy="101317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8" name="TextBox 27"/>
                    <p:cNvSpPr txBox="1"/>
                    <p:nvPr/>
                  </p:nvSpPr>
                  <p:spPr>
                    <a:xfrm>
                      <a:off x="6429022" y="5928268"/>
                      <a:ext cx="46609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>
                <p:sp>
                  <p:nvSpPr>
                    <p:cNvPr id="28" name="TextBox 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29022" y="5928268"/>
                      <a:ext cx="466090" cy="369332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9" name="TextBox 28"/>
                    <p:cNvSpPr txBox="1"/>
                    <p:nvPr/>
                  </p:nvSpPr>
                  <p:spPr>
                    <a:xfrm>
                      <a:off x="2741109" y="4915090"/>
                      <a:ext cx="46775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>
                <p:sp>
                  <p:nvSpPr>
                    <p:cNvPr id="29" name="TextBox 2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41109" y="4915090"/>
                      <a:ext cx="467757" cy="369332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 b="-491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2545687" y="2074673"/>
                    <a:ext cx="4514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45687" y="2074673"/>
                    <a:ext cx="451470" cy="369332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4762500" y="1694013"/>
                    <a:ext cx="44614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62500" y="1694013"/>
                    <a:ext cx="446148" cy="369332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5486400" y="1204207"/>
                    <a:ext cx="4514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86400" y="1204207"/>
                    <a:ext cx="451470" cy="369332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1" name="Straight Arrow Connector 30"/>
            <p:cNvCxnSpPr/>
            <p:nvPr/>
          </p:nvCxnSpPr>
          <p:spPr>
            <a:xfrm flipV="1">
              <a:off x="4507089" y="3931303"/>
              <a:ext cx="914400" cy="30514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 flipV="1">
              <a:off x="4229924" y="3574871"/>
              <a:ext cx="239889" cy="619629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5421489" y="3327555"/>
              <a:ext cx="457200" cy="30514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 flipV="1">
              <a:off x="5105400" y="3330495"/>
              <a:ext cx="286693" cy="30514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5937870" y="3235952"/>
                  <a:ext cx="4660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7870" y="3235952"/>
                  <a:ext cx="466090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5361049" y="3931303"/>
                  <a:ext cx="4607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1049" y="3931303"/>
                  <a:ext cx="460767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691621" y="3108035"/>
                  <a:ext cx="4677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1621" y="3108035"/>
                  <a:ext cx="467757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788657" y="3330495"/>
                  <a:ext cx="46243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solidFill>
                      <a:srgbClr val="002060"/>
                    </a:solidFill>
                  </a:endParaRPr>
                </a:p>
              </p:txBody>
            </p:sp>
          </mc:Choice>
          <mc:Fallback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8657" y="3330495"/>
                  <a:ext cx="462434" cy="369332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3149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Denavit-Hartenberg Notation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588109"/>
            <a:ext cx="4757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4: Identify link parameters to DH definitions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1262743"/>
            <a:ext cx="7104928" cy="1632466"/>
            <a:chOff x="206829" y="1110734"/>
            <a:chExt cx="7104928" cy="1632466"/>
          </a:xfrm>
        </p:grpSpPr>
        <p:sp>
          <p:nvSpPr>
            <p:cNvPr id="5" name="Rectangle 4"/>
            <p:cNvSpPr/>
            <p:nvPr/>
          </p:nvSpPr>
          <p:spPr>
            <a:xfrm>
              <a:off x="206829" y="1110734"/>
              <a:ext cx="7104928" cy="163246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228600" y="1110734"/>
                  <a:ext cx="66537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</m:oMath>
                  </a14:m>
                  <a:r>
                    <a:rPr lang="en-US" dirty="0" smtClean="0"/>
                    <a:t> distance along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from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to the intersection 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dirty="0" smtClean="0"/>
                    <a:t>axes</a:t>
                  </a:r>
                  <a:endParaRPr lang="en-US" dirty="0"/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600" y="1110734"/>
                  <a:ext cx="665374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228600" y="1480066"/>
                  <a:ext cx="70831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</m:oMath>
                  </a14:m>
                  <a:r>
                    <a:rPr lang="en-US" dirty="0" smtClean="0"/>
                    <a:t> distance along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from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to the intersection 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dirty="0" smtClean="0"/>
                    <a:t>axes</a:t>
                  </a:r>
                  <a:endParaRPr lang="en-US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600" y="1480066"/>
                  <a:ext cx="7083157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333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212067" y="1866476"/>
                  <a:ext cx="68396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</m:oMath>
                  </a14:m>
                  <a:r>
                    <a:rPr lang="en-US" dirty="0" smtClean="0"/>
                    <a:t> angle between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measured about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a14:m>
                  <a:r>
                    <a:rPr lang="en-US" dirty="0" smtClean="0"/>
                    <a:t> (right-hand rule)</a:t>
                  </a:r>
                  <a:endParaRPr lang="en-US" dirty="0"/>
                </a:p>
              </p:txBody>
            </p:sp>
          </mc:Choice>
          <mc:Fallback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067" y="1866476"/>
                  <a:ext cx="683962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206829" y="2250930"/>
                  <a:ext cx="700377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</m:oMath>
                  </a14:m>
                  <a:r>
                    <a:rPr lang="en-US" dirty="0" smtClean="0"/>
                    <a:t> angle between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measured about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a14:m>
                  <a:r>
                    <a:rPr lang="en-US" dirty="0" smtClean="0"/>
                    <a:t> (right-hand rule)</a:t>
                  </a:r>
                  <a:endParaRPr lang="en-US" dirty="0"/>
                </a:p>
              </p:txBody>
            </p:sp>
          </mc:Choice>
          <mc:Fallback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829" y="2250930"/>
                  <a:ext cx="7003777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197" r="-523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Table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8224739"/>
                  </p:ext>
                </p:extLst>
              </p:nvPr>
            </p:nvGraphicFramePr>
            <p:xfrm>
              <a:off x="4960812" y="330718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9" name="Table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8224739"/>
                  </p:ext>
                </p:extLst>
              </p:nvPr>
            </p:nvGraphicFramePr>
            <p:xfrm>
              <a:off x="4960812" y="330718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35" name="Group 34"/>
          <p:cNvGrpSpPr/>
          <p:nvPr/>
        </p:nvGrpSpPr>
        <p:grpSpPr>
          <a:xfrm>
            <a:off x="531082" y="3577620"/>
            <a:ext cx="4171625" cy="1996827"/>
            <a:chOff x="531082" y="3577620"/>
            <a:chExt cx="4171625" cy="1996827"/>
          </a:xfrm>
        </p:grpSpPr>
        <p:grpSp>
          <p:nvGrpSpPr>
            <p:cNvPr id="46" name="Group 45"/>
            <p:cNvGrpSpPr/>
            <p:nvPr/>
          </p:nvGrpSpPr>
          <p:grpSpPr>
            <a:xfrm>
              <a:off x="531082" y="3577620"/>
              <a:ext cx="4171625" cy="1800840"/>
              <a:chOff x="2545453" y="3108035"/>
              <a:chExt cx="4171625" cy="1800840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2545453" y="3399882"/>
                <a:ext cx="4171625" cy="1508993"/>
                <a:chOff x="2545687" y="1019541"/>
                <a:chExt cx="4171625" cy="1508993"/>
              </a:xfrm>
            </p:grpSpPr>
            <p:grpSp>
              <p:nvGrpSpPr>
                <p:cNvPr id="56" name="Group 55"/>
                <p:cNvGrpSpPr/>
                <p:nvPr/>
              </p:nvGrpSpPr>
              <p:grpSpPr>
                <a:xfrm>
                  <a:off x="2563309" y="1019541"/>
                  <a:ext cx="4154003" cy="1508993"/>
                  <a:chOff x="2741109" y="4915090"/>
                  <a:chExt cx="4154003" cy="1508993"/>
                </a:xfrm>
              </p:grpSpPr>
              <p:pic>
                <p:nvPicPr>
                  <p:cNvPr id="60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95600" y="4995333"/>
                    <a:ext cx="3067050" cy="1428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61" name="Straight Arrow Connector 60"/>
                  <p:cNvCxnSpPr/>
                  <p:nvPr/>
                </p:nvCxnSpPr>
                <p:spPr>
                  <a:xfrm>
                    <a:off x="3208866" y="6118578"/>
                    <a:ext cx="320040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Arrow Connector 61"/>
                  <p:cNvCxnSpPr/>
                  <p:nvPr/>
                </p:nvCxnSpPr>
                <p:spPr>
                  <a:xfrm flipV="1">
                    <a:off x="3248377" y="5099756"/>
                    <a:ext cx="0" cy="1013178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63" name="TextBox 62"/>
                      <p:cNvSpPr txBox="1"/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>
                  <p:sp>
                    <p:nvSpPr>
                      <p:cNvPr id="63" name="TextBox 6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blipFill rotWithShape="1"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64" name="TextBox 63"/>
                      <p:cNvSpPr txBox="1"/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>
                  <p:sp>
                    <p:nvSpPr>
                      <p:cNvPr id="64" name="TextBox 63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blipFill rotWithShape="1">
                        <a:blip r:embed="rId9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>
                <p:sp>
                  <p:nvSpPr>
                    <p:cNvPr id="57" name="TextBox 5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>
                <p:sp>
                  <p:nvSpPr>
                    <p:cNvPr id="58" name="TextBox 5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>
                <p:sp>
                  <p:nvSpPr>
                    <p:cNvPr id="59" name="TextBox 5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48" name="Straight Arrow Connector 47"/>
              <p:cNvCxnSpPr/>
              <p:nvPr/>
            </p:nvCxnSpPr>
            <p:spPr>
              <a:xfrm flipV="1">
                <a:off x="4507089" y="3931303"/>
                <a:ext cx="9144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flipH="1" flipV="1">
                <a:off x="4229924" y="3574871"/>
                <a:ext cx="239889" cy="61962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V="1">
                <a:off x="5421489" y="3327555"/>
                <a:ext cx="4572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 flipH="1" flipV="1">
                <a:off x="5105400" y="3330495"/>
                <a:ext cx="286693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3" name="TextBox 5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4" name="TextBox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5" name="TextBox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Rectangle 29"/>
                <p:cNvSpPr/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Arc 32"/>
            <p:cNvSpPr/>
            <p:nvPr/>
          </p:nvSpPr>
          <p:spPr>
            <a:xfrm>
              <a:off x="1219200" y="4739926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Rectangle 64"/>
                <p:cNvSpPr/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65" name="Rectangle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Arc 65"/>
            <p:cNvSpPr/>
            <p:nvPr/>
          </p:nvSpPr>
          <p:spPr>
            <a:xfrm>
              <a:off x="2773095" y="4105220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7" name="Table 6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747656"/>
                  </p:ext>
                </p:extLst>
              </p:nvPr>
            </p:nvGraphicFramePr>
            <p:xfrm>
              <a:off x="4960812" y="433579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7" name="Table 6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747656"/>
                  </p:ext>
                </p:extLst>
              </p:nvPr>
            </p:nvGraphicFramePr>
            <p:xfrm>
              <a:off x="4960812" y="433579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9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381000" y="5943600"/>
                <a:ext cx="8153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NB: If joint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is revolute (like above),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/>
                  <a:t>.  If joint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is prismatic,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943600"/>
                <a:ext cx="8153771" cy="369332"/>
              </a:xfrm>
              <a:prstGeom prst="rect">
                <a:avLst/>
              </a:prstGeom>
              <a:blipFill rotWithShape="1">
                <a:blip r:embed="rId20"/>
                <a:stretch>
                  <a:fillRect l="-67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44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Denavit-Hartenberg Notation: Homogeneous Transformation Matrix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838200"/>
            <a:ext cx="6262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mentioned before, (robot) math builds on DH notation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use the method prescribed in the illustrative example then…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62000" y="1752600"/>
                <a:ext cx="4082656" cy="112761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752600"/>
                <a:ext cx="4082656" cy="11276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922712" y="1854743"/>
                <a:ext cx="3886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called the Homogeneous Transformation Matrix and maps frame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712" y="1854743"/>
                <a:ext cx="388620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1413" t="-3289" r="-942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58888" y="3269788"/>
                <a:ext cx="83517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Tool Frame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𝒏</m:t>
                        </m:r>
                      </m:sub>
                      <m:sup>
                        <m:r>
                          <a:rPr lang="en-US" b="1" i="1" smtClean="0">
                            <a:latin typeface="Cambria Math"/>
                          </a:rPr>
                          <m:t>𝟎</m:t>
                        </m:r>
                      </m:sup>
                    </m:sSubSup>
                  </m:oMath>
                </a14:m>
                <a:r>
                  <a:rPr lang="en-US" b="1" dirty="0" smtClean="0"/>
                  <a:t>: </a:t>
                </a:r>
                <a:r>
                  <a:rPr lang="en-US" dirty="0" smtClean="0"/>
                  <a:t>More interested in knowing the transformation from robot’s base (origin) to robot’s end-effector (tool) frames</a:t>
                </a:r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88" y="3269788"/>
                <a:ext cx="8351712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584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429000" y="4114800"/>
                <a:ext cx="1918859" cy="37555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b="1" i="1">
                              <a:latin typeface="Cambria Math"/>
                            </a:rPr>
                            <m:t>𝟎</m:t>
                          </m:r>
                        </m:sup>
                      </m:sSub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  <a:ea typeface="Cambria Math"/>
                        </a:rPr>
                        <m:t>⋯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114800"/>
                <a:ext cx="1918859" cy="375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0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810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Sanity Check: </a:t>
            </a:r>
            <a:r>
              <a:rPr lang="en-US" dirty="0" smtClean="0"/>
              <a:t>Try homogeneous and tool transformation matrices with 2-link planar manipulator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421138"/>
                  </p:ext>
                </p:extLst>
              </p:nvPr>
            </p:nvGraphicFramePr>
            <p:xfrm>
              <a:off x="4960578" y="94876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421138"/>
                  </p:ext>
                </p:extLst>
              </p:nvPr>
            </p:nvGraphicFramePr>
            <p:xfrm>
              <a:off x="4960578" y="948760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6" name="Group 5"/>
          <p:cNvGrpSpPr/>
          <p:nvPr/>
        </p:nvGrpSpPr>
        <p:grpSpPr>
          <a:xfrm>
            <a:off x="530848" y="1219200"/>
            <a:ext cx="4171625" cy="1996827"/>
            <a:chOff x="531082" y="3577620"/>
            <a:chExt cx="4171625" cy="1996827"/>
          </a:xfrm>
        </p:grpSpPr>
        <p:grpSp>
          <p:nvGrpSpPr>
            <p:cNvPr id="7" name="Group 6"/>
            <p:cNvGrpSpPr/>
            <p:nvPr/>
          </p:nvGrpSpPr>
          <p:grpSpPr>
            <a:xfrm>
              <a:off x="531082" y="3577620"/>
              <a:ext cx="4171625" cy="1800840"/>
              <a:chOff x="2545453" y="3108035"/>
              <a:chExt cx="4171625" cy="1800840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2545453" y="3399882"/>
                <a:ext cx="4171625" cy="1508993"/>
                <a:chOff x="2545687" y="1019541"/>
                <a:chExt cx="4171625" cy="1508993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2563309" y="1019541"/>
                  <a:ext cx="4154003" cy="1508993"/>
                  <a:chOff x="2741109" y="4915090"/>
                  <a:chExt cx="4154003" cy="1508993"/>
                </a:xfrm>
              </p:grpSpPr>
              <p:pic>
                <p:nvPicPr>
                  <p:cNvPr id="25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95600" y="4995333"/>
                    <a:ext cx="3067050" cy="1428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26" name="Straight Arrow Connector 25"/>
                  <p:cNvCxnSpPr/>
                  <p:nvPr/>
                </p:nvCxnSpPr>
                <p:spPr>
                  <a:xfrm>
                    <a:off x="3208866" y="6118578"/>
                    <a:ext cx="320040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Arrow Connector 26"/>
                  <p:cNvCxnSpPr/>
                  <p:nvPr/>
                </p:nvCxnSpPr>
                <p:spPr>
                  <a:xfrm flipV="1">
                    <a:off x="3248377" y="5099756"/>
                    <a:ext cx="0" cy="1013178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28" name="TextBox 27"/>
                      <p:cNvSpPr txBox="1"/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>
                  <p:sp>
                    <p:nvSpPr>
                      <p:cNvPr id="28" name="TextBox 27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429022" y="5928268"/>
                        <a:ext cx="466090" cy="369332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29" name="TextBox 28"/>
                      <p:cNvSpPr txBox="1"/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>
                  <p:sp>
                    <p:nvSpPr>
                      <p:cNvPr id="29" name="TextBox 2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741109" y="4915090"/>
                        <a:ext cx="467757" cy="369332"/>
                      </a:xfrm>
                      <a:prstGeom prst="rect">
                        <a:avLst/>
                      </a:prstGeom>
                      <a:blipFill rotWithShape="1">
                        <a:blip r:embed="rId5"/>
                        <a:stretch>
                          <a:fillRect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>
                <p:sp>
                  <p:nvSpPr>
                    <p:cNvPr id="22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45687" y="2074673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>
                <p:sp>
                  <p:nvSpPr>
                    <p:cNvPr id="2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62500" y="1694013"/>
                      <a:ext cx="446148" cy="369332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24" name="TextBox 23"/>
                    <p:cNvSpPr txBox="1"/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>
                <p:sp>
                  <p:nvSpPr>
                    <p:cNvPr id="24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86400" y="1204207"/>
                      <a:ext cx="451470" cy="369332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507089" y="3931303"/>
                <a:ext cx="9144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 flipV="1">
                <a:off x="4229924" y="3574871"/>
                <a:ext cx="239889" cy="619629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V="1">
                <a:off x="5421489" y="3327555"/>
                <a:ext cx="457200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5105400" y="3330495"/>
                <a:ext cx="286693" cy="305140"/>
              </a:xfrm>
              <a:prstGeom prst="straightConnector1">
                <a:avLst/>
              </a:prstGeom>
              <a:ln w="127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37870" y="3235952"/>
                    <a:ext cx="466090" cy="36933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61049" y="3931303"/>
                    <a:ext cx="460767" cy="369332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91621" y="3108035"/>
                    <a:ext cx="467757" cy="369332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dirty="0">
                      <a:solidFill>
                        <a:srgbClr val="00206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8657" y="3330495"/>
                    <a:ext cx="462434" cy="369332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b="-49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/>
                <p:cNvSpPr/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3006" y="5193794"/>
                  <a:ext cx="492379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Arc 8"/>
            <p:cNvSpPr/>
            <p:nvPr/>
          </p:nvSpPr>
          <p:spPr>
            <a:xfrm>
              <a:off x="1219200" y="4739926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Rectangle 9"/>
                <p:cNvSpPr/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8185" y="4479419"/>
                  <a:ext cx="49237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Arc 10"/>
            <p:cNvSpPr/>
            <p:nvPr/>
          </p:nvSpPr>
          <p:spPr>
            <a:xfrm>
              <a:off x="2773095" y="4105220"/>
              <a:ext cx="461280" cy="834521"/>
            </a:xfrm>
            <a:prstGeom prst="arc">
              <a:avLst/>
            </a:prstGeom>
            <a:ln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46815"/>
                  </p:ext>
                </p:extLst>
              </p:nvPr>
            </p:nvGraphicFramePr>
            <p:xfrm>
              <a:off x="4960578" y="197737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232107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Link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23210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0" name="Table 2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46815"/>
                  </p:ext>
                </p:extLst>
              </p:nvPr>
            </p:nvGraphicFramePr>
            <p:xfrm>
              <a:off x="4960578" y="1977371"/>
              <a:ext cx="38100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62000"/>
                    <a:gridCol w="762000"/>
                    <a:gridCol w="762000"/>
                    <a:gridCol w="762000"/>
                    <a:gridCol w="7620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800" t="-8333" r="-4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100800" t="-8333" r="-3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200800" t="-8333" r="-2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300800" t="-8333" r="-100000" b="-1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400800" t="-8333" b="-126667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100800" t="-108333" r="-30000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5"/>
                          <a:stretch>
                            <a:fillRect l="-400800" t="-108333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55537" y="4038600"/>
                <a:ext cx="3158877" cy="11181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37" y="4038600"/>
                <a:ext cx="3158877" cy="111812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4827302" y="4038600"/>
                <a:ext cx="3185487" cy="11181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≜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302" y="4038600"/>
                <a:ext cx="3185487" cy="111812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313486" y="3429000"/>
                <a:ext cx="64954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Step 1: Solve individual homogeneous transformation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86" y="3429000"/>
                <a:ext cx="6495432" cy="369332"/>
              </a:xfrm>
              <a:prstGeom prst="rect">
                <a:avLst/>
              </a:prstGeom>
              <a:blipFill rotWithShape="1">
                <a:blip r:embed="rId18"/>
                <a:stretch>
                  <a:fillRect l="-750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033070" y="4412997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68156" y="609599"/>
                <a:ext cx="5306774" cy="1136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56" y="609599"/>
                <a:ext cx="5306774" cy="11364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160273" y="0"/>
                <a:ext cx="6409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Step 2: Solve product of homogeneous transformation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73" y="0"/>
                <a:ext cx="6409319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76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838199" y="1981200"/>
            <a:ext cx="5867888" cy="1080448"/>
            <a:chOff x="2971800" y="3641072"/>
            <a:chExt cx="5867888" cy="1080448"/>
          </a:xfrm>
        </p:grpSpPr>
        <p:sp>
          <p:nvSpPr>
            <p:cNvPr id="36" name="TextBox 35"/>
            <p:cNvSpPr txBox="1"/>
            <p:nvPr/>
          </p:nvSpPr>
          <p:spPr>
            <a:xfrm>
              <a:off x="2971800" y="3798190"/>
              <a:ext cx="7795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r>
                    <a:rPr lang="en-US" dirty="0" smtClean="0"/>
                    <a:t> and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func>
                    </m:oMath>
                  </a14:m>
                  <a:endParaRPr lang="en-US" dirty="0"/>
                </a:p>
              </p:txBody>
            </p:sp>
          </mc:Choice>
          <mc:Fallback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8436" y="3641072"/>
                  <a:ext cx="2945935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3982856"/>
                  <a:ext cx="508831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sin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𝜃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func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1372" y="4352188"/>
                  <a:ext cx="4981492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304799" y="3244334"/>
                <a:ext cx="8145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Note: The last column gives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 position of end-point.  Compare to (1) from before</a:t>
                </a:r>
                <a:endParaRPr lang="en-US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3244334"/>
                <a:ext cx="8145948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59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3231946" y="3733800"/>
            <a:ext cx="2070310" cy="947729"/>
            <a:chOff x="533400" y="3471871"/>
            <a:chExt cx="2070310" cy="947729"/>
          </a:xfrm>
        </p:grpSpPr>
        <p:sp>
          <p:nvSpPr>
            <p:cNvPr id="42" name="Rectangle 41"/>
            <p:cNvSpPr/>
            <p:nvPr/>
          </p:nvSpPr>
          <p:spPr>
            <a:xfrm>
              <a:off x="533400" y="3471871"/>
              <a:ext cx="2021523" cy="94772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533400" y="3550256"/>
              <a:ext cx="2070310" cy="781496"/>
              <a:chOff x="807985" y="3581400"/>
              <a:chExt cx="2070310" cy="781496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>
              <p:sp>
                <p:nvSpPr>
                  <p:cNvPr id="44" name="TextBox 4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9471" y="3581400"/>
                    <a:ext cx="2010037" cy="390748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312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𝑝𝑜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oMath>
                      </m:oMathPara>
                    </a14:m>
                    <a:endParaRPr lang="en-US" b="0" dirty="0" smtClean="0"/>
                  </a:p>
                </p:txBody>
              </p:sp>
            </mc:Choice>
            <mc:Fallback>
              <p:sp>
                <p:nvSpPr>
                  <p:cNvPr id="45" name="TextBox 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7985" y="3972148"/>
                    <a:ext cx="2070310" cy="390748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171750" y="4876800"/>
                <a:ext cx="874365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Takeaway: DH notation gives step-by-step analytical method to ultimately determine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 position of a tool (end-effector) with respect to base frame (i.e. forward kinematics)</a:t>
                </a:r>
              </a:p>
              <a:p>
                <a:endParaRPr lang="en-US" dirty="0"/>
              </a:p>
              <a:p>
                <a:r>
                  <a:rPr lang="en-US" dirty="0" smtClean="0"/>
                  <a:t>Inverting the tool matrix, should enable one to determine the joint values needed to put tool at desired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and is called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inverse kinematics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50" y="4876800"/>
                <a:ext cx="8743650" cy="1477328"/>
              </a:xfrm>
              <a:prstGeom prst="rect">
                <a:avLst/>
              </a:prstGeom>
              <a:blipFill rotWithShape="1">
                <a:blip r:embed="rId10"/>
                <a:stretch>
                  <a:fillRect l="-557" t="-2066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18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1863</Words>
  <Application>Microsoft Office PowerPoint</Application>
  <PresentationFormat>On-screen Show (4:3)</PresentationFormat>
  <Paragraphs>162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24</cp:revision>
  <dcterms:created xsi:type="dcterms:W3CDTF">2016-10-24T22:09:52Z</dcterms:created>
  <dcterms:modified xsi:type="dcterms:W3CDTF">2016-10-31T23:30:32Z</dcterms:modified>
</cp:coreProperties>
</file>