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3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3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1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8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0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2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6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1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8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88848-8E2B-4185-B030-62AA1A14F1C1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1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8"/>
          <p:cNvGrpSpPr>
            <a:grpSpLocks/>
          </p:cNvGrpSpPr>
          <p:nvPr/>
        </p:nvGrpSpPr>
        <p:grpSpPr bwMode="auto">
          <a:xfrm>
            <a:off x="990600" y="2514600"/>
            <a:ext cx="7391400" cy="762000"/>
            <a:chOff x="624" y="1344"/>
            <a:chExt cx="4656" cy="864"/>
          </a:xfrm>
        </p:grpSpPr>
        <p:sp>
          <p:nvSpPr>
            <p:cNvPr id="2052" name="Rectangle 7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2053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5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dirty="0" smtClean="0"/>
                <a:t>Robot Control – Part 1</a:t>
              </a:r>
              <a:endParaRPr lang="en-US" altLang="en-US" dirty="0"/>
            </a:p>
          </p:txBody>
        </p:sp>
      </p:grp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0427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</a:rPr>
              <a:t>Lagrangian Method - Review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577" y="563562"/>
            <a:ext cx="4175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Lagrangian Method (Analytical Mechanics)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2223" y="932894"/>
            <a:ext cx="8088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Are valid in any coordinates (inertial or a combination of inertial and non-inertial)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Forces of constraint, for smooth holonomic constraints are eliminated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Based on scalar quantities: kinetic and potential energy and virtual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Eliminates recourse to formal vector methods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15803" y="2253734"/>
            <a:ext cx="6301820" cy="1225035"/>
            <a:chOff x="215803" y="2253734"/>
            <a:chExt cx="6301820" cy="122503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1676400" y="2764086"/>
                  <a:ext cx="2194768" cy="7146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𝑑𝑡</m:t>
                            </m:r>
                          </m:den>
                        </m:f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𝐿</m:t>
                                </m:r>
                              </m:num>
                              <m:den>
                                <m:r>
                                  <a:rPr lang="en-US" i="1" smtClean="0">
                                    <a:latin typeface="Cambria Math"/>
                                  </a:rPr>
                                  <m:t>𝜕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𝑞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e>
                                </m:acc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𝐿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=0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76400" y="2764086"/>
                  <a:ext cx="2194768" cy="71468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4140952" y="2932694"/>
              <a:ext cx="7795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where</a:t>
              </a:r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5280297" y="2932694"/>
                  <a:ext cx="12373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80297" y="2932694"/>
                  <a:ext cx="1237326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TextBox 15"/>
            <p:cNvSpPr txBox="1"/>
            <p:nvPr/>
          </p:nvSpPr>
          <p:spPr>
            <a:xfrm>
              <a:off x="215803" y="2253734"/>
              <a:ext cx="23202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Conservative Systems: 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04486" y="3511964"/>
            <a:ext cx="6365138" cy="1165118"/>
            <a:chOff x="204486" y="3511964"/>
            <a:chExt cx="6365138" cy="116511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1482338" y="3962399"/>
                  <a:ext cx="2764229" cy="71468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𝑑𝑡</m:t>
                            </m:r>
                          </m:den>
                        </m:f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𝐿</m:t>
                                </m:r>
                              </m:num>
                              <m:den>
                                <m:r>
                                  <a:rPr lang="en-US" i="1" smtClean="0">
                                    <a:latin typeface="Cambria Math"/>
                                  </a:rPr>
                                  <m:t>𝜕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𝑞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</m:e>
                                </m:acc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𝐿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𝑄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sub>
                          <m:sup/>
                        </m:sSubSup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82338" y="3962399"/>
                  <a:ext cx="2764229" cy="714683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7"/>
            <p:cNvSpPr txBox="1"/>
            <p:nvPr/>
          </p:nvSpPr>
          <p:spPr>
            <a:xfrm>
              <a:off x="4140952" y="4135074"/>
              <a:ext cx="7795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where</a:t>
              </a:r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280297" y="4135074"/>
                  <a:ext cx="128932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80297" y="4135074"/>
                  <a:ext cx="1289327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extBox 19"/>
            <p:cNvSpPr txBox="1"/>
            <p:nvPr/>
          </p:nvSpPr>
          <p:spPr>
            <a:xfrm>
              <a:off x="204486" y="3511964"/>
              <a:ext cx="27835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Non-Conservative Systems: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6869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228600"/>
            <a:ext cx="613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Problem: </a:t>
            </a:r>
            <a:r>
              <a:rPr lang="en-US" dirty="0" smtClean="0"/>
              <a:t>Derive the pulley system’s equations of motion (EOM)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1462088" cy="253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2201008" y="685800"/>
            <a:ext cx="3978204" cy="735788"/>
            <a:chOff x="2201008" y="685800"/>
            <a:chExt cx="3978204" cy="735788"/>
          </a:xfrm>
        </p:grpSpPr>
        <p:sp>
          <p:nvSpPr>
            <p:cNvPr id="3" name="TextBox 2"/>
            <p:cNvSpPr txBox="1"/>
            <p:nvPr/>
          </p:nvSpPr>
          <p:spPr>
            <a:xfrm>
              <a:off x="2240313" y="1052256"/>
              <a:ext cx="39388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Step 1: </a:t>
              </a:r>
              <a:r>
                <a:rPr lang="en-US" dirty="0" smtClean="0"/>
                <a:t>Find the generalized coordinates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201008" y="685800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Solution: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192067" y="2094131"/>
            <a:ext cx="3987145" cy="1661994"/>
            <a:chOff x="2192067" y="2094131"/>
            <a:chExt cx="3987145" cy="1661994"/>
          </a:xfrm>
        </p:grpSpPr>
        <p:grpSp>
          <p:nvGrpSpPr>
            <p:cNvPr id="12" name="Group 11"/>
            <p:cNvGrpSpPr/>
            <p:nvPr/>
          </p:nvGrpSpPr>
          <p:grpSpPr>
            <a:xfrm>
              <a:off x="2192572" y="3017461"/>
              <a:ext cx="3816948" cy="738664"/>
              <a:chOff x="2253911" y="2648129"/>
              <a:chExt cx="3816948" cy="738664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" name="TextBox 6"/>
                  <p:cNvSpPr txBox="1"/>
                  <p:nvPr/>
                </p:nvSpPr>
                <p:spPr>
                  <a:xfrm>
                    <a:off x="2253911" y="2648129"/>
                    <a:ext cx="143577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7" name="TextBox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53911" y="2648129"/>
                    <a:ext cx="1435778" cy="369332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2293216" y="3017461"/>
                    <a:ext cx="139647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10" name="TextBox 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93216" y="3017461"/>
                    <a:ext cx="1396473" cy="369332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" name="TextBox 7"/>
              <p:cNvSpPr txBox="1"/>
              <p:nvPr/>
            </p:nvSpPr>
            <p:spPr>
              <a:xfrm>
                <a:off x="3713135" y="2854881"/>
                <a:ext cx="7795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where</a:t>
                </a:r>
                <a:endParaRPr lang="en-US" dirty="0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4440399" y="2854964"/>
                    <a:ext cx="70032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: 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9" name="TextBox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40399" y="2854964"/>
                    <a:ext cx="700320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1" name="TextBox 10"/>
              <p:cNvSpPr txBox="1"/>
              <p:nvPr/>
            </p:nvSpPr>
            <p:spPr>
              <a:xfrm>
                <a:off x="4988319" y="2856691"/>
                <a:ext cx="1082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constants</a:t>
                </a:r>
                <a:endParaRPr lang="en-US" dirty="0"/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2192067" y="2094131"/>
              <a:ext cx="3987145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/>
                <a:t>Because if we know these two, then we can find the positions of the others from: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96362" y="3886200"/>
            <a:ext cx="3323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Step 2: </a:t>
            </a:r>
            <a:r>
              <a:rPr lang="en-US" dirty="0" smtClean="0"/>
              <a:t>Find the KE of the system.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429000" y="3886200"/>
            <a:ext cx="3541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need to calculate the velocities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167054" y="4288383"/>
                <a:ext cx="463216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Velocity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of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then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54" y="4288383"/>
                <a:ext cx="4632166" cy="6109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131885" y="4899319"/>
                <a:ext cx="4892365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Velocity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of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then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85" y="4899319"/>
                <a:ext cx="4892365" cy="61093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123093" y="5431383"/>
                <a:ext cx="558249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Velocity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of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then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93" y="5431383"/>
                <a:ext cx="5582490" cy="6109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134925" y="5976460"/>
                <a:ext cx="559313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Velocity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of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then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25" y="5976460"/>
                <a:ext cx="5593134" cy="6109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2201008" y="688731"/>
            <a:ext cx="6836015" cy="2587869"/>
            <a:chOff x="2201008" y="688731"/>
            <a:chExt cx="6836015" cy="2587869"/>
          </a:xfrm>
        </p:grpSpPr>
        <p:grpSp>
          <p:nvGrpSpPr>
            <p:cNvPr id="13" name="Group 12"/>
            <p:cNvGrpSpPr/>
            <p:nvPr/>
          </p:nvGrpSpPr>
          <p:grpSpPr>
            <a:xfrm>
              <a:off x="2201008" y="688731"/>
              <a:ext cx="6175711" cy="2587869"/>
              <a:chOff x="2201008" y="688731"/>
              <a:chExt cx="6175711" cy="2587869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37044" y="688731"/>
                <a:ext cx="2039675" cy="2587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2201008" y="1447800"/>
                    <a:ext cx="365760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Let the generalized coordinates be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a14:m>
                    <a:r>
                      <a:rPr lang="en-US" dirty="0" smtClean="0"/>
                      <a:t> and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a14:m>
                    <a:r>
                      <a:rPr lang="en-US" dirty="0" smtClean="0"/>
                      <a:t>. </a:t>
                    </a:r>
                    <a:endParaRPr lang="en-US" dirty="0"/>
                  </a:p>
                </p:txBody>
              </p:sp>
            </mc:Choice>
            <mc:Fallback>
              <p:sp>
                <p:nvSpPr>
                  <p:cNvPr id="6" name="TextBox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01008" y="1447800"/>
                    <a:ext cx="3657600" cy="646331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l="-1333" t="-4717" b="-1320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0" name="TextBox 19"/>
            <p:cNvSpPr txBox="1"/>
            <p:nvPr/>
          </p:nvSpPr>
          <p:spPr>
            <a:xfrm>
              <a:off x="8347411" y="1283088"/>
              <a:ext cx="689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V=0 line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8305800" y="1052256"/>
              <a:ext cx="0" cy="36933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8145950" y="688731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217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1" grpId="0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228600"/>
            <a:ext cx="2854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Thus, the total KE is given by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04800" y="685800"/>
                <a:ext cx="6538713" cy="887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en-US" b="0" i="0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85800"/>
                <a:ext cx="6538713" cy="8879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96362" y="1447800"/>
            <a:ext cx="3323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Step 3: </a:t>
            </a:r>
            <a:r>
              <a:rPr lang="en-US" dirty="0" smtClean="0"/>
              <a:t>Find the PE of the system.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54715" y="1927845"/>
                <a:ext cx="2086597" cy="3931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𝑃𝐸</m:t>
                          </m:r>
                        </m:e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15" y="1927845"/>
                <a:ext cx="2086597" cy="39312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90146" y="2298121"/>
                <a:ext cx="2151166" cy="4042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𝑃𝐸</m:t>
                          </m:r>
                        </m:e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46" y="2298121"/>
                <a:ext cx="2151166" cy="40421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508222" y="1908096"/>
                <a:ext cx="2821863" cy="41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𝑃𝐸</m:t>
                          </m:r>
                        </m:e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8222" y="1908096"/>
                <a:ext cx="2821863" cy="4128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467345" y="2315078"/>
                <a:ext cx="2903615" cy="41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𝑃𝐸</m:t>
                          </m:r>
                        </m:e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345" y="2315078"/>
                <a:ext cx="2903615" cy="412870"/>
              </a:xfrm>
              <a:prstGeom prst="rect">
                <a:avLst/>
              </a:prstGeom>
              <a:blipFill rotWithShape="1">
                <a:blip r:embed="rId6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04800" y="2895600"/>
            <a:ext cx="285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Thus, the total PE is given by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19454" y="3393941"/>
                <a:ext cx="58003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 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54" y="3393941"/>
                <a:ext cx="5800370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19454" y="3886200"/>
                <a:ext cx="67567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However, we want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𝑉</m:t>
                    </m:r>
                  </m:oMath>
                </a14:m>
                <a:r>
                  <a:rPr lang="en-US" dirty="0" smtClean="0"/>
                  <a:t> expressed in generalized coordinates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54" y="3886200"/>
                <a:ext cx="6756721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721"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993167" y="4343400"/>
                <a:ext cx="14357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167" y="4343400"/>
                <a:ext cx="143577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3012819" y="4712732"/>
                <a:ext cx="1396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819" y="4712732"/>
                <a:ext cx="1396473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738554" y="5571475"/>
                <a:ext cx="68480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 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4" y="5571475"/>
                <a:ext cx="6848029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57200" y="5082064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Hence: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17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2400" y="228600"/>
                <a:ext cx="4237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Step 4: </a:t>
                </a:r>
                <a:r>
                  <a:rPr lang="en-US" dirty="0" smtClean="0"/>
                  <a:t>Calculate the Lagrangian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𝐿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𝑉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28600"/>
                <a:ext cx="4237507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1151"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28600" y="762000"/>
                <a:ext cx="8229600" cy="1164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en-US" b="0" i="0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762000"/>
                <a:ext cx="8229600" cy="116493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52400" y="1828800"/>
            <a:ext cx="6165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Step 5: </a:t>
            </a:r>
            <a:r>
              <a:rPr lang="en-US" dirty="0" smtClean="0"/>
              <a:t>Calculate Lagrange’s Equations (for conservative system)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48000" y="2286000"/>
                <a:ext cx="2194768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/>
                                </a:rPr>
                                <m:t>𝜕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𝐿</m:t>
                              </m:r>
                            </m:num>
                            <m:den>
                              <m:r>
                                <a:rPr lang="en-US" i="1" smtClean="0">
                                  <a:latin typeface="Cambria Math"/>
                                </a:rPr>
                                <m:t>𝜕</m:t>
                              </m:r>
                              <m:acc>
                                <m:accPr>
                                  <m:chr m:val="̇"/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𝑟</m:t>
                                      </m:r>
                                    </m:sub>
                                  </m:sSub>
                                </m:e>
                              </m:acc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𝐿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2194768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63769" y="3149113"/>
                <a:ext cx="5291449" cy="6814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𝐿</m:t>
                          </m:r>
                        </m:num>
                        <m:den>
                          <m:r>
                            <a:rPr lang="en-US" i="1" smtClean="0">
                              <a:latin typeface="Cambria Math"/>
                            </a:rPr>
                            <m:t>𝜕</m:t>
                          </m:r>
                          <m:acc>
                            <m:accPr>
                              <m:chr m:val="̇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0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</m:e>
                      </m:acc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769" y="3149113"/>
                <a:ext cx="5291449" cy="6814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45424" y="3870613"/>
                <a:ext cx="3495188" cy="664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𝐿</m:t>
                          </m:r>
                        </m:num>
                        <m:den>
                          <m:r>
                            <a:rPr lang="en-US" i="1" smtClean="0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24" y="3870613"/>
                <a:ext cx="3495188" cy="66434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05154" y="4552549"/>
                <a:ext cx="3663695" cy="664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𝐿</m:t>
                          </m:r>
                        </m:num>
                        <m:den>
                          <m:r>
                            <a:rPr lang="en-US" i="1" smtClean="0">
                              <a:latin typeface="Cambria Math"/>
                            </a:rPr>
                            <m:t>𝜕</m:t>
                          </m:r>
                          <m:acc>
                            <m:accPr>
                              <m:chr m:val="̇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54" y="4552549"/>
                <a:ext cx="3663695" cy="66434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05154" y="5309618"/>
                <a:ext cx="2059282" cy="664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𝐿</m:t>
                          </m:r>
                        </m:num>
                        <m:den>
                          <m:r>
                            <a:rPr lang="en-US" i="1" smtClean="0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54" y="5309618"/>
                <a:ext cx="2059282" cy="66434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217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304800"/>
            <a:ext cx="5388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Rewrite equations (do in homework derivation) to get: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838200" y="762000"/>
            <a:ext cx="7010400" cy="1524000"/>
            <a:chOff x="838200" y="762000"/>
            <a:chExt cx="7010400" cy="1524000"/>
          </a:xfrm>
        </p:grpSpPr>
        <p:sp>
          <p:nvSpPr>
            <p:cNvPr id="15" name="Rectangle 14"/>
            <p:cNvSpPr/>
            <p:nvPr/>
          </p:nvSpPr>
          <p:spPr>
            <a:xfrm>
              <a:off x="838200" y="762000"/>
              <a:ext cx="7010400" cy="1524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838200" y="838200"/>
                  <a:ext cx="6873741" cy="3779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acc>
                          <m:accPr>
                            <m:chr m:val="̈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acc>
                          <m:accPr>
                            <m:chr m:val="̈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200" y="838200"/>
                  <a:ext cx="6873741" cy="37798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48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1600200" y="1708422"/>
                  <a:ext cx="4790735" cy="3779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acc>
                          <m:accPr>
                            <m:chr m:val="̈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acc>
                          <m:accPr>
                            <m:chr m:val="̈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0200" y="1708422"/>
                  <a:ext cx="4790735" cy="377989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64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914400" y="1311396"/>
              <a:ext cx="5389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and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9360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1167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10</cp:revision>
  <dcterms:created xsi:type="dcterms:W3CDTF">2016-10-24T22:09:52Z</dcterms:created>
  <dcterms:modified xsi:type="dcterms:W3CDTF">2016-10-24T23:42:02Z</dcterms:modified>
</cp:coreProperties>
</file>