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B696-1873-4491-856F-C9D860FBD71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8939-2A76-4EB7-9D10-9B8D9713D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5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B696-1873-4491-856F-C9D860FBD71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8939-2A76-4EB7-9D10-9B8D9713D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9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B696-1873-4491-856F-C9D860FBD71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8939-2A76-4EB7-9D10-9B8D9713D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46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E7F6-16F8-432E-8A6C-8E343A7FDC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27A3-46E9-4491-8665-1FEDBA914A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32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E7F6-16F8-432E-8A6C-8E343A7FDC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27A3-46E9-4491-8665-1FEDBA914A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191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E7F6-16F8-432E-8A6C-8E343A7FDC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27A3-46E9-4491-8665-1FEDBA914A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327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E7F6-16F8-432E-8A6C-8E343A7FDC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27A3-46E9-4491-8665-1FEDBA914A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22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E7F6-16F8-432E-8A6C-8E343A7FDC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27A3-46E9-4491-8665-1FEDBA914A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08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E7F6-16F8-432E-8A6C-8E343A7FDC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27A3-46E9-4491-8665-1FEDBA914A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440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E7F6-16F8-432E-8A6C-8E343A7FDC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27A3-46E9-4491-8665-1FEDBA914A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04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E7F6-16F8-432E-8A6C-8E343A7FDC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27A3-46E9-4491-8665-1FEDBA914A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07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B696-1873-4491-856F-C9D860FBD71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8939-2A76-4EB7-9D10-9B8D9713D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4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E7F6-16F8-432E-8A6C-8E343A7FDC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27A3-46E9-4491-8665-1FEDBA914A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91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E7F6-16F8-432E-8A6C-8E343A7FDC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27A3-46E9-4491-8665-1FEDBA914A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723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E7F6-16F8-432E-8A6C-8E343A7FDC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F27A3-46E9-4491-8665-1FEDBA914A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9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B696-1873-4491-856F-C9D860FBD71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8939-2A76-4EB7-9D10-9B8D9713D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3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B696-1873-4491-856F-C9D860FBD71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8939-2A76-4EB7-9D10-9B8D9713D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B696-1873-4491-856F-C9D860FBD71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8939-2A76-4EB7-9D10-9B8D9713D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46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B696-1873-4491-856F-C9D860FBD71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8939-2A76-4EB7-9D10-9B8D9713D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4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B696-1873-4491-856F-C9D860FBD71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8939-2A76-4EB7-9D10-9B8D9713D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2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B696-1873-4491-856F-C9D860FBD71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8939-2A76-4EB7-9D10-9B8D9713D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3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4B696-1873-4491-856F-C9D860FBD71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8939-2A76-4EB7-9D10-9B8D9713D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5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4B696-1873-4491-856F-C9D860FBD714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68939-2A76-4EB7-9D10-9B8D9713D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6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3E7F6-16F8-432E-8A6C-8E343A7FDC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F27A3-46E9-4491-8665-1FEDBA914A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1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botroom.com/BipolarHBridge.html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8"/>
          <p:cNvGrpSpPr>
            <a:grpSpLocks/>
          </p:cNvGrpSpPr>
          <p:nvPr/>
        </p:nvGrpSpPr>
        <p:grpSpPr bwMode="auto">
          <a:xfrm>
            <a:off x="990600" y="2514600"/>
            <a:ext cx="7391400" cy="762000"/>
            <a:chOff x="624" y="1344"/>
            <a:chExt cx="4656" cy="864"/>
          </a:xfrm>
        </p:grpSpPr>
        <p:sp>
          <p:nvSpPr>
            <p:cNvPr id="2052" name="Rectangle 7"/>
            <p:cNvSpPr>
              <a:spLocks noChangeArrowheads="1"/>
            </p:cNvSpPr>
            <p:nvPr/>
          </p:nvSpPr>
          <p:spPr bwMode="auto">
            <a:xfrm>
              <a:off x="624" y="1344"/>
              <a:ext cx="4656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053" name="Text Box 4"/>
            <p:cNvSpPr txBox="1">
              <a:spLocks noChangeArrowheads="1"/>
            </p:cNvSpPr>
            <p:nvPr/>
          </p:nvSpPr>
          <p:spPr bwMode="auto">
            <a:xfrm>
              <a:off x="672" y="1440"/>
              <a:ext cx="4512" cy="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dirty="0" smtClean="0"/>
                <a:t>H-Bridges</a:t>
              </a:r>
              <a:endParaRPr lang="en-US" altLang="en-US" dirty="0"/>
            </a:p>
          </p:txBody>
        </p:sp>
      </p:grpSp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4116085" y="6524548"/>
            <a:ext cx="50279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cs typeface="Arial" charset="0"/>
              </a:rPr>
              <a:t>© </a:t>
            </a:r>
            <a:r>
              <a:rPr lang="en-US" altLang="en-US" sz="1400" dirty="0"/>
              <a:t>Copyright Paul Oh, </a:t>
            </a:r>
            <a:r>
              <a:rPr lang="en-US" altLang="en-US" sz="1400" dirty="0" smtClean="0"/>
              <a:t>2007, Rich Vallett 2011;  Updated 2016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5643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Circuits that uses switches to reverse the direction of the current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H-Bridges</a:t>
            </a:r>
            <a:endParaRPr lang="en-US" dirty="0"/>
          </a:p>
        </p:txBody>
      </p:sp>
      <p:grpSp>
        <p:nvGrpSpPr>
          <p:cNvPr id="250" name="Group 249"/>
          <p:cNvGrpSpPr/>
          <p:nvPr/>
        </p:nvGrpSpPr>
        <p:grpSpPr>
          <a:xfrm>
            <a:off x="228600" y="2667000"/>
            <a:ext cx="8763000" cy="3991928"/>
            <a:chOff x="228600" y="2667000"/>
            <a:chExt cx="8763000" cy="3991928"/>
          </a:xfrm>
        </p:grpSpPr>
        <p:grpSp>
          <p:nvGrpSpPr>
            <p:cNvPr id="657" name="Group 656"/>
            <p:cNvGrpSpPr/>
            <p:nvPr/>
          </p:nvGrpSpPr>
          <p:grpSpPr>
            <a:xfrm>
              <a:off x="800100" y="2667000"/>
              <a:ext cx="7543800" cy="2515394"/>
              <a:chOff x="800100" y="3429000"/>
              <a:chExt cx="7543800" cy="2515394"/>
            </a:xfrm>
          </p:grpSpPr>
          <p:grpSp>
            <p:nvGrpSpPr>
              <p:cNvPr id="628" name="Group 627"/>
              <p:cNvGrpSpPr/>
              <p:nvPr/>
            </p:nvGrpSpPr>
            <p:grpSpPr>
              <a:xfrm>
                <a:off x="800100" y="3429000"/>
                <a:ext cx="1295400" cy="2514600"/>
                <a:chOff x="800100" y="3429000"/>
                <a:chExt cx="1295400" cy="2514600"/>
              </a:xfrm>
            </p:grpSpPr>
            <p:grpSp>
              <p:nvGrpSpPr>
                <p:cNvPr id="115" name="Group 221"/>
                <p:cNvGrpSpPr>
                  <a:grpSpLocks/>
                </p:cNvGrpSpPr>
                <p:nvPr/>
              </p:nvGrpSpPr>
              <p:grpSpPr bwMode="auto">
                <a:xfrm rot="10800000">
                  <a:off x="1295400" y="5715000"/>
                  <a:ext cx="304800" cy="228600"/>
                  <a:chOff x="3888" y="3072"/>
                  <a:chExt cx="192" cy="144"/>
                </a:xfrm>
              </p:grpSpPr>
              <p:sp>
                <p:nvSpPr>
                  <p:cNvPr id="116" name="Line 2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888" y="3072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7" name="Line 2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984" y="307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oval"/>
                  </a:ln>
                  <a:effectLst/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19" name="Group 220"/>
                <p:cNvGrpSpPr>
                  <a:grpSpLocks/>
                </p:cNvGrpSpPr>
                <p:nvPr/>
              </p:nvGrpSpPr>
              <p:grpSpPr bwMode="auto">
                <a:xfrm flipV="1">
                  <a:off x="1371600" y="3581400"/>
                  <a:ext cx="152400" cy="304800"/>
                  <a:chOff x="3264" y="3072"/>
                  <a:chExt cx="96" cy="192"/>
                </a:xfrm>
              </p:grpSpPr>
              <p:sp>
                <p:nvSpPr>
                  <p:cNvPr id="120" name="Line 1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12" y="3072"/>
                    <a:ext cx="0" cy="12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oval"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1" name="Freeform 18"/>
                  <p:cNvSpPr>
                    <a:spLocks noChangeAspect="1"/>
                  </p:cNvSpPr>
                  <p:nvPr/>
                </p:nvSpPr>
                <p:spPr bwMode="auto">
                  <a:xfrm>
                    <a:off x="3264" y="3192"/>
                    <a:ext cx="96" cy="72"/>
                  </a:xfrm>
                  <a:custGeom>
                    <a:avLst/>
                    <a:gdLst/>
                    <a:ahLst/>
                    <a:cxnLst>
                      <a:cxn ang="0">
                        <a:pos x="96" y="144"/>
                      </a:cxn>
                      <a:cxn ang="0">
                        <a:pos x="192" y="0"/>
                      </a:cxn>
                      <a:cxn ang="0">
                        <a:pos x="0" y="0"/>
                      </a:cxn>
                      <a:cxn ang="0">
                        <a:pos x="96" y="144"/>
                      </a:cxn>
                    </a:cxnLst>
                    <a:rect l="0" t="0" r="r" b="b"/>
                    <a:pathLst>
                      <a:path w="192" h="144">
                        <a:moveTo>
                          <a:pt x="96" y="144"/>
                        </a:moveTo>
                        <a:lnTo>
                          <a:pt x="192" y="0"/>
                        </a:lnTo>
                        <a:lnTo>
                          <a:pt x="0" y="0"/>
                        </a:lnTo>
                        <a:lnTo>
                          <a:pt x="96" y="144"/>
                        </a:lnTo>
                        <a:close/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23" name="TextBox 122"/>
                <p:cNvSpPr txBox="1"/>
                <p:nvPr/>
              </p:nvSpPr>
              <p:spPr>
                <a:xfrm>
                  <a:off x="1524000" y="3429000"/>
                  <a:ext cx="500073" cy="36933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>
                      <a:solidFill>
                        <a:prstClr val="black"/>
                      </a:solidFill>
                    </a:rPr>
                    <a:t>Vcc</a:t>
                  </a: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54" name="Group 253"/>
                <p:cNvGrpSpPr/>
                <p:nvPr/>
              </p:nvGrpSpPr>
              <p:grpSpPr>
                <a:xfrm>
                  <a:off x="1104900" y="4534822"/>
                  <a:ext cx="762000" cy="449928"/>
                  <a:chOff x="6024475" y="3962400"/>
                  <a:chExt cx="762000" cy="449928"/>
                </a:xfrm>
              </p:grpSpPr>
              <p:grpSp>
                <p:nvGrpSpPr>
                  <p:cNvPr id="204" name="Group 203"/>
                  <p:cNvGrpSpPr/>
                  <p:nvPr/>
                </p:nvGrpSpPr>
                <p:grpSpPr>
                  <a:xfrm>
                    <a:off x="6024475" y="4042996"/>
                    <a:ext cx="762000" cy="369332"/>
                    <a:chOff x="6248400" y="4539734"/>
                    <a:chExt cx="762000" cy="369332"/>
                  </a:xfrm>
                </p:grpSpPr>
                <p:grpSp>
                  <p:nvGrpSpPr>
                    <p:cNvPr id="197" name="Group 205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6477000" y="4343400"/>
                      <a:ext cx="304800" cy="762000"/>
                      <a:chOff x="3888" y="2400"/>
                      <a:chExt cx="192" cy="480"/>
                    </a:xfrm>
                  </p:grpSpPr>
                  <p:sp>
                    <p:nvSpPr>
                      <p:cNvPr id="198" name="Oval 4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888" y="2544"/>
                        <a:ext cx="192" cy="192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ctr"/>
                        <a:endParaRPr lang="en-US" sz="200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99" name="Line 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984" y="2400"/>
                        <a:ext cx="0" cy="14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0" name="Line 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984" y="2736"/>
                        <a:ext cx="0" cy="14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203" name="TextBox 202"/>
                    <p:cNvSpPr txBox="1"/>
                    <p:nvPr/>
                  </p:nvSpPr>
                  <p:spPr>
                    <a:xfrm>
                      <a:off x="6438482" y="4539734"/>
                      <a:ext cx="381836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dirty="0">
                          <a:solidFill>
                            <a:prstClr val="black"/>
                          </a:solidFill>
                        </a:rPr>
                        <a:t>M</a:t>
                      </a:r>
                      <a:endParaRPr lang="en-US" dirty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253" name="TextBox 252"/>
                  <p:cNvSpPr txBox="1"/>
                  <p:nvPr/>
                </p:nvSpPr>
                <p:spPr>
                  <a:xfrm>
                    <a:off x="6477000" y="3962400"/>
                    <a:ext cx="3000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prstClr val="black"/>
                        </a:solidFill>
                      </a:rPr>
                      <a:t>+</a:t>
                    </a:r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68" name="Group 267"/>
                <p:cNvGrpSpPr/>
                <p:nvPr/>
              </p:nvGrpSpPr>
              <p:grpSpPr>
                <a:xfrm rot="16200000">
                  <a:off x="647700" y="4267200"/>
                  <a:ext cx="457200" cy="152400"/>
                  <a:chOff x="4572000" y="4191000"/>
                  <a:chExt cx="457200" cy="152400"/>
                </a:xfrm>
              </p:grpSpPr>
              <p:grpSp>
                <p:nvGrpSpPr>
                  <p:cNvPr id="259" name="Group 240"/>
                  <p:cNvGrpSpPr>
                    <a:grpSpLocks/>
                  </p:cNvGrpSpPr>
                  <p:nvPr/>
                </p:nvGrpSpPr>
                <p:grpSpPr bwMode="auto">
                  <a:xfrm>
                    <a:off x="4572000" y="4191000"/>
                    <a:ext cx="457200" cy="76200"/>
                    <a:chOff x="3216" y="3936"/>
                    <a:chExt cx="288" cy="48"/>
                  </a:xfrm>
                </p:grpSpPr>
                <p:sp>
                  <p:nvSpPr>
                    <p:cNvPr id="260" name="Freeform 241"/>
                    <p:cNvSpPr>
                      <a:spLocks/>
                    </p:cNvSpPr>
                    <p:nvPr/>
                  </p:nvSpPr>
                  <p:spPr bwMode="auto">
                    <a:xfrm>
                      <a:off x="3216" y="3936"/>
                      <a:ext cx="192" cy="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8"/>
                        </a:cxn>
                        <a:cxn ang="0">
                          <a:pos x="96" y="48"/>
                        </a:cxn>
                        <a:cxn ang="0">
                          <a:pos x="192" y="0"/>
                        </a:cxn>
                      </a:cxnLst>
                      <a:rect l="0" t="0" r="r" b="b"/>
                      <a:pathLst>
                        <a:path w="192" h="48">
                          <a:moveTo>
                            <a:pt x="0" y="48"/>
                          </a:moveTo>
                          <a:lnTo>
                            <a:pt x="96" y="48"/>
                          </a:lnTo>
                          <a:lnTo>
                            <a:pt x="192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1" name="Line 2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8" y="3984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62" name="Group 243"/>
                  <p:cNvGrpSpPr>
                    <a:grpSpLocks/>
                  </p:cNvGrpSpPr>
                  <p:nvPr/>
                </p:nvGrpSpPr>
                <p:grpSpPr bwMode="auto">
                  <a:xfrm>
                    <a:off x="4648200" y="4191000"/>
                    <a:ext cx="152400" cy="152400"/>
                    <a:chOff x="3360" y="1968"/>
                    <a:chExt cx="96" cy="96"/>
                  </a:xfrm>
                </p:grpSpPr>
                <p:sp>
                  <p:nvSpPr>
                    <p:cNvPr id="263" name="Rectangle 2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60" y="1968"/>
                      <a:ext cx="96" cy="96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4" name="Oval 2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84" y="1992"/>
                      <a:ext cx="48" cy="4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65" name="Group 243"/>
                  <p:cNvGrpSpPr>
                    <a:grpSpLocks/>
                  </p:cNvGrpSpPr>
                  <p:nvPr/>
                </p:nvGrpSpPr>
                <p:grpSpPr bwMode="auto">
                  <a:xfrm>
                    <a:off x="4800600" y="4191000"/>
                    <a:ext cx="152400" cy="152400"/>
                    <a:chOff x="3360" y="1968"/>
                    <a:chExt cx="96" cy="96"/>
                  </a:xfrm>
                </p:grpSpPr>
                <p:sp>
                  <p:nvSpPr>
                    <p:cNvPr id="266" name="Rectangle 2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60" y="1968"/>
                      <a:ext cx="96" cy="96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7" name="Oval 2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84" y="1992"/>
                      <a:ext cx="48" cy="4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69" name="Group 268"/>
                <p:cNvGrpSpPr/>
                <p:nvPr/>
              </p:nvGrpSpPr>
              <p:grpSpPr>
                <a:xfrm rot="16200000">
                  <a:off x="647700" y="5181601"/>
                  <a:ext cx="457200" cy="152400"/>
                  <a:chOff x="4572000" y="4191000"/>
                  <a:chExt cx="457200" cy="152400"/>
                </a:xfrm>
              </p:grpSpPr>
              <p:grpSp>
                <p:nvGrpSpPr>
                  <p:cNvPr id="270" name="Group 240"/>
                  <p:cNvGrpSpPr>
                    <a:grpSpLocks/>
                  </p:cNvGrpSpPr>
                  <p:nvPr/>
                </p:nvGrpSpPr>
                <p:grpSpPr bwMode="auto">
                  <a:xfrm>
                    <a:off x="4572000" y="4191000"/>
                    <a:ext cx="457200" cy="76200"/>
                    <a:chOff x="3216" y="3936"/>
                    <a:chExt cx="288" cy="48"/>
                  </a:xfrm>
                </p:grpSpPr>
                <p:sp>
                  <p:nvSpPr>
                    <p:cNvPr id="277" name="Freeform 241"/>
                    <p:cNvSpPr>
                      <a:spLocks/>
                    </p:cNvSpPr>
                    <p:nvPr/>
                  </p:nvSpPr>
                  <p:spPr bwMode="auto">
                    <a:xfrm>
                      <a:off x="3216" y="3936"/>
                      <a:ext cx="192" cy="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8"/>
                        </a:cxn>
                        <a:cxn ang="0">
                          <a:pos x="96" y="48"/>
                        </a:cxn>
                        <a:cxn ang="0">
                          <a:pos x="192" y="0"/>
                        </a:cxn>
                      </a:cxnLst>
                      <a:rect l="0" t="0" r="r" b="b"/>
                      <a:pathLst>
                        <a:path w="192" h="48">
                          <a:moveTo>
                            <a:pt x="0" y="48"/>
                          </a:moveTo>
                          <a:lnTo>
                            <a:pt x="96" y="48"/>
                          </a:lnTo>
                          <a:lnTo>
                            <a:pt x="192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78" name="Line 2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8" y="3984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71" name="Group 243"/>
                  <p:cNvGrpSpPr>
                    <a:grpSpLocks/>
                  </p:cNvGrpSpPr>
                  <p:nvPr/>
                </p:nvGrpSpPr>
                <p:grpSpPr bwMode="auto">
                  <a:xfrm>
                    <a:off x="4648200" y="4191000"/>
                    <a:ext cx="152400" cy="152400"/>
                    <a:chOff x="3360" y="1968"/>
                    <a:chExt cx="96" cy="96"/>
                  </a:xfrm>
                </p:grpSpPr>
                <p:sp>
                  <p:nvSpPr>
                    <p:cNvPr id="275" name="Rectangle 2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60" y="1968"/>
                      <a:ext cx="96" cy="96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76" name="Oval 2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84" y="1992"/>
                      <a:ext cx="48" cy="4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72" name="Group 243"/>
                  <p:cNvGrpSpPr>
                    <a:grpSpLocks/>
                  </p:cNvGrpSpPr>
                  <p:nvPr/>
                </p:nvGrpSpPr>
                <p:grpSpPr bwMode="auto">
                  <a:xfrm>
                    <a:off x="4800600" y="4191000"/>
                    <a:ext cx="152400" cy="152400"/>
                    <a:chOff x="3360" y="1968"/>
                    <a:chExt cx="96" cy="96"/>
                  </a:xfrm>
                </p:grpSpPr>
                <p:sp>
                  <p:nvSpPr>
                    <p:cNvPr id="273" name="Rectangle 2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60" y="1968"/>
                      <a:ext cx="96" cy="96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74" name="Oval 2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84" y="1992"/>
                      <a:ext cx="48" cy="4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79" name="Group 278"/>
                <p:cNvGrpSpPr/>
                <p:nvPr/>
              </p:nvGrpSpPr>
              <p:grpSpPr>
                <a:xfrm rot="5400000">
                  <a:off x="1790700" y="4267200"/>
                  <a:ext cx="457200" cy="152400"/>
                  <a:chOff x="4572000" y="4191000"/>
                  <a:chExt cx="457200" cy="152400"/>
                </a:xfrm>
              </p:grpSpPr>
              <p:grpSp>
                <p:nvGrpSpPr>
                  <p:cNvPr id="280" name="Group 240"/>
                  <p:cNvGrpSpPr>
                    <a:grpSpLocks/>
                  </p:cNvGrpSpPr>
                  <p:nvPr/>
                </p:nvGrpSpPr>
                <p:grpSpPr bwMode="auto">
                  <a:xfrm>
                    <a:off x="4572000" y="4191000"/>
                    <a:ext cx="457200" cy="76200"/>
                    <a:chOff x="3216" y="3936"/>
                    <a:chExt cx="288" cy="48"/>
                  </a:xfrm>
                </p:grpSpPr>
                <p:sp>
                  <p:nvSpPr>
                    <p:cNvPr id="287" name="Freeform 241"/>
                    <p:cNvSpPr>
                      <a:spLocks/>
                    </p:cNvSpPr>
                    <p:nvPr/>
                  </p:nvSpPr>
                  <p:spPr bwMode="auto">
                    <a:xfrm>
                      <a:off x="3216" y="3936"/>
                      <a:ext cx="192" cy="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8"/>
                        </a:cxn>
                        <a:cxn ang="0">
                          <a:pos x="96" y="48"/>
                        </a:cxn>
                        <a:cxn ang="0">
                          <a:pos x="192" y="0"/>
                        </a:cxn>
                      </a:cxnLst>
                      <a:rect l="0" t="0" r="r" b="b"/>
                      <a:pathLst>
                        <a:path w="192" h="48">
                          <a:moveTo>
                            <a:pt x="0" y="48"/>
                          </a:moveTo>
                          <a:lnTo>
                            <a:pt x="96" y="48"/>
                          </a:lnTo>
                          <a:lnTo>
                            <a:pt x="192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8" name="Line 2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8" y="3984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81" name="Group 243"/>
                  <p:cNvGrpSpPr>
                    <a:grpSpLocks/>
                  </p:cNvGrpSpPr>
                  <p:nvPr/>
                </p:nvGrpSpPr>
                <p:grpSpPr bwMode="auto">
                  <a:xfrm>
                    <a:off x="4648200" y="4191000"/>
                    <a:ext cx="152400" cy="152400"/>
                    <a:chOff x="3360" y="1968"/>
                    <a:chExt cx="96" cy="96"/>
                  </a:xfrm>
                </p:grpSpPr>
                <p:sp>
                  <p:nvSpPr>
                    <p:cNvPr id="285" name="Rectangle 2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60" y="1968"/>
                      <a:ext cx="96" cy="96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6" name="Oval 2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84" y="1992"/>
                      <a:ext cx="48" cy="4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82" name="Group 243"/>
                  <p:cNvGrpSpPr>
                    <a:grpSpLocks/>
                  </p:cNvGrpSpPr>
                  <p:nvPr/>
                </p:nvGrpSpPr>
                <p:grpSpPr bwMode="auto">
                  <a:xfrm>
                    <a:off x="4800600" y="4191000"/>
                    <a:ext cx="152400" cy="152400"/>
                    <a:chOff x="3360" y="1968"/>
                    <a:chExt cx="96" cy="96"/>
                  </a:xfrm>
                </p:grpSpPr>
                <p:sp>
                  <p:nvSpPr>
                    <p:cNvPr id="283" name="Rectangle 2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60" y="1968"/>
                      <a:ext cx="96" cy="96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4" name="Oval 2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84" y="1992"/>
                      <a:ext cx="48" cy="4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89" name="Group 288"/>
                <p:cNvGrpSpPr/>
                <p:nvPr/>
              </p:nvGrpSpPr>
              <p:grpSpPr>
                <a:xfrm rot="5400000">
                  <a:off x="1790700" y="5181601"/>
                  <a:ext cx="457200" cy="152400"/>
                  <a:chOff x="4572000" y="4191000"/>
                  <a:chExt cx="457200" cy="152400"/>
                </a:xfrm>
              </p:grpSpPr>
              <p:grpSp>
                <p:nvGrpSpPr>
                  <p:cNvPr id="290" name="Group 240"/>
                  <p:cNvGrpSpPr>
                    <a:grpSpLocks/>
                  </p:cNvGrpSpPr>
                  <p:nvPr/>
                </p:nvGrpSpPr>
                <p:grpSpPr bwMode="auto">
                  <a:xfrm>
                    <a:off x="4572000" y="4191000"/>
                    <a:ext cx="457200" cy="76200"/>
                    <a:chOff x="3216" y="3936"/>
                    <a:chExt cx="288" cy="48"/>
                  </a:xfrm>
                </p:grpSpPr>
                <p:sp>
                  <p:nvSpPr>
                    <p:cNvPr id="297" name="Freeform 241"/>
                    <p:cNvSpPr>
                      <a:spLocks/>
                    </p:cNvSpPr>
                    <p:nvPr/>
                  </p:nvSpPr>
                  <p:spPr bwMode="auto">
                    <a:xfrm>
                      <a:off x="3216" y="3936"/>
                      <a:ext cx="192" cy="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8"/>
                        </a:cxn>
                        <a:cxn ang="0">
                          <a:pos x="96" y="48"/>
                        </a:cxn>
                        <a:cxn ang="0">
                          <a:pos x="192" y="0"/>
                        </a:cxn>
                      </a:cxnLst>
                      <a:rect l="0" t="0" r="r" b="b"/>
                      <a:pathLst>
                        <a:path w="192" h="48">
                          <a:moveTo>
                            <a:pt x="0" y="48"/>
                          </a:moveTo>
                          <a:lnTo>
                            <a:pt x="96" y="48"/>
                          </a:lnTo>
                          <a:lnTo>
                            <a:pt x="192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98" name="Line 2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8" y="3984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91" name="Group 243"/>
                  <p:cNvGrpSpPr>
                    <a:grpSpLocks/>
                  </p:cNvGrpSpPr>
                  <p:nvPr/>
                </p:nvGrpSpPr>
                <p:grpSpPr bwMode="auto">
                  <a:xfrm>
                    <a:off x="4648200" y="4191000"/>
                    <a:ext cx="152400" cy="152400"/>
                    <a:chOff x="3360" y="1968"/>
                    <a:chExt cx="96" cy="96"/>
                  </a:xfrm>
                </p:grpSpPr>
                <p:sp>
                  <p:nvSpPr>
                    <p:cNvPr id="295" name="Rectangle 2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60" y="1968"/>
                      <a:ext cx="96" cy="96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96" name="Oval 2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84" y="1992"/>
                      <a:ext cx="48" cy="4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92" name="Group 243"/>
                  <p:cNvGrpSpPr>
                    <a:grpSpLocks/>
                  </p:cNvGrpSpPr>
                  <p:nvPr/>
                </p:nvGrpSpPr>
                <p:grpSpPr bwMode="auto">
                  <a:xfrm>
                    <a:off x="4800600" y="4191000"/>
                    <a:ext cx="152400" cy="152400"/>
                    <a:chOff x="3360" y="1968"/>
                    <a:chExt cx="96" cy="96"/>
                  </a:xfrm>
                </p:grpSpPr>
                <p:sp>
                  <p:nvSpPr>
                    <p:cNvPr id="293" name="Rectangle 2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60" y="1968"/>
                      <a:ext cx="96" cy="96"/>
                    </a:xfrm>
                    <a:prstGeom prst="rect">
                      <a:avLst/>
                    </a:prstGeom>
                    <a:noFill/>
                    <a:ln w="635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94" name="Oval 24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84" y="1992"/>
                      <a:ext cx="48" cy="4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cxnSp>
              <p:nvCxnSpPr>
                <p:cNvPr id="300" name="Straight Connector 299"/>
                <p:cNvCxnSpPr/>
                <p:nvPr/>
              </p:nvCxnSpPr>
              <p:spPr>
                <a:xfrm rot="5400000" flipH="1" flipV="1">
                  <a:off x="762000" y="4000500"/>
                  <a:ext cx="2286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/>
                <p:cNvCxnSpPr/>
                <p:nvPr/>
              </p:nvCxnSpPr>
              <p:spPr>
                <a:xfrm>
                  <a:off x="876300" y="3886200"/>
                  <a:ext cx="11430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Straight Connector 303"/>
                <p:cNvCxnSpPr/>
                <p:nvPr/>
              </p:nvCxnSpPr>
              <p:spPr>
                <a:xfrm rot="5400000">
                  <a:off x="1905000" y="4000500"/>
                  <a:ext cx="22860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/>
                <p:nvPr/>
              </p:nvCxnSpPr>
              <p:spPr>
                <a:xfrm rot="5400000">
                  <a:off x="762001" y="5600699"/>
                  <a:ext cx="228599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/>
                <p:cNvCxnSpPr/>
                <p:nvPr/>
              </p:nvCxnSpPr>
              <p:spPr>
                <a:xfrm rot="10800000" flipV="1">
                  <a:off x="876302" y="5714999"/>
                  <a:ext cx="1142998" cy="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Straight Connector 311"/>
                <p:cNvCxnSpPr/>
                <p:nvPr/>
              </p:nvCxnSpPr>
              <p:spPr>
                <a:xfrm rot="16200000" flipH="1">
                  <a:off x="647702" y="4800599"/>
                  <a:ext cx="457196" cy="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/>
                <p:cNvCxnSpPr/>
                <p:nvPr/>
              </p:nvCxnSpPr>
              <p:spPr>
                <a:xfrm rot="16200000" flipH="1">
                  <a:off x="1790703" y="4800598"/>
                  <a:ext cx="457196" cy="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Straight Connector 315"/>
                <p:cNvCxnSpPr/>
                <p:nvPr/>
              </p:nvCxnSpPr>
              <p:spPr>
                <a:xfrm rot="5400000">
                  <a:off x="1905000" y="5600700"/>
                  <a:ext cx="228599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Straight Connector 316"/>
                <p:cNvCxnSpPr/>
                <p:nvPr/>
              </p:nvCxnSpPr>
              <p:spPr>
                <a:xfrm>
                  <a:off x="1790700" y="4800600"/>
                  <a:ext cx="228600" cy="0"/>
                </a:xfrm>
                <a:prstGeom prst="line">
                  <a:avLst/>
                </a:prstGeom>
                <a:ln>
                  <a:tailEnd type="oval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318"/>
                <p:cNvCxnSpPr/>
                <p:nvPr/>
              </p:nvCxnSpPr>
              <p:spPr>
                <a:xfrm>
                  <a:off x="876300" y="4800600"/>
                  <a:ext cx="228600" cy="0"/>
                </a:xfrm>
                <a:prstGeom prst="line">
                  <a:avLst/>
                </a:prstGeom>
                <a:ln>
                  <a:headEnd type="oval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5" name="Group 654"/>
              <p:cNvGrpSpPr/>
              <p:nvPr/>
            </p:nvGrpSpPr>
            <p:grpSpPr>
              <a:xfrm>
                <a:off x="4965700" y="3429000"/>
                <a:ext cx="1295400" cy="2515394"/>
                <a:chOff x="5029200" y="3429000"/>
                <a:chExt cx="1295400" cy="2515394"/>
              </a:xfrm>
            </p:grpSpPr>
            <p:grpSp>
              <p:nvGrpSpPr>
                <p:cNvPr id="629" name="Group 628"/>
                <p:cNvGrpSpPr/>
                <p:nvPr/>
              </p:nvGrpSpPr>
              <p:grpSpPr>
                <a:xfrm>
                  <a:off x="5029200" y="3429000"/>
                  <a:ext cx="1295400" cy="2514600"/>
                  <a:chOff x="2882900" y="3429000"/>
                  <a:chExt cx="1295400" cy="2514600"/>
                </a:xfrm>
              </p:grpSpPr>
              <p:grpSp>
                <p:nvGrpSpPr>
                  <p:cNvPr id="320" name="Group 221"/>
                  <p:cNvGrpSpPr>
                    <a:grpSpLocks/>
                  </p:cNvGrpSpPr>
                  <p:nvPr/>
                </p:nvGrpSpPr>
                <p:grpSpPr bwMode="auto">
                  <a:xfrm rot="10800000">
                    <a:off x="3378200" y="5715000"/>
                    <a:ext cx="304800" cy="228600"/>
                    <a:chOff x="3888" y="3072"/>
                    <a:chExt cx="192" cy="144"/>
                  </a:xfrm>
                </p:grpSpPr>
                <p:sp>
                  <p:nvSpPr>
                    <p:cNvPr id="321" name="Line 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88" y="3072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22" name="Line 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984" y="3072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oval"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323" name="Group 220"/>
                  <p:cNvGrpSpPr>
                    <a:grpSpLocks/>
                  </p:cNvGrpSpPr>
                  <p:nvPr/>
                </p:nvGrpSpPr>
                <p:grpSpPr bwMode="auto">
                  <a:xfrm flipV="1">
                    <a:off x="3454400" y="3581400"/>
                    <a:ext cx="152400" cy="304800"/>
                    <a:chOff x="3269" y="3072"/>
                    <a:chExt cx="96" cy="192"/>
                  </a:xfrm>
                </p:grpSpPr>
                <p:sp>
                  <p:nvSpPr>
                    <p:cNvPr id="324" name="Line 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17" y="3072"/>
                      <a:ext cx="0" cy="1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 type="oval"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25" name="Freeform 1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269" y="3192"/>
                      <a:ext cx="96" cy="72"/>
                    </a:xfrm>
                    <a:custGeom>
                      <a:avLst/>
                      <a:gdLst/>
                      <a:ahLst/>
                      <a:cxnLst>
                        <a:cxn ang="0">
                          <a:pos x="96" y="144"/>
                        </a:cxn>
                        <a:cxn ang="0">
                          <a:pos x="192" y="0"/>
                        </a:cxn>
                        <a:cxn ang="0">
                          <a:pos x="0" y="0"/>
                        </a:cxn>
                        <a:cxn ang="0">
                          <a:pos x="96" y="144"/>
                        </a:cxn>
                      </a:cxnLst>
                      <a:rect l="0" t="0" r="r" b="b"/>
                      <a:pathLst>
                        <a:path w="192" h="144">
                          <a:moveTo>
                            <a:pt x="96" y="144"/>
                          </a:moveTo>
                          <a:lnTo>
                            <a:pt x="192" y="0"/>
                          </a:lnTo>
                          <a:lnTo>
                            <a:pt x="0" y="0"/>
                          </a:lnTo>
                          <a:lnTo>
                            <a:pt x="96" y="144"/>
                          </a:lnTo>
                          <a:close/>
                        </a:path>
                      </a:pathLst>
                    </a:custGeom>
                    <a:noFill/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326" name="TextBox 325"/>
                  <p:cNvSpPr txBox="1"/>
                  <p:nvPr/>
                </p:nvSpPr>
                <p:spPr>
                  <a:xfrm>
                    <a:off x="3614727" y="3429000"/>
                    <a:ext cx="500073" cy="3693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err="1">
                        <a:solidFill>
                          <a:prstClr val="black"/>
                        </a:solidFill>
                      </a:rPr>
                      <a:t>Vcc</a:t>
                    </a:r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327" name="Group 326"/>
                  <p:cNvGrpSpPr/>
                  <p:nvPr/>
                </p:nvGrpSpPr>
                <p:grpSpPr>
                  <a:xfrm>
                    <a:off x="3187700" y="4534822"/>
                    <a:ext cx="762000" cy="449928"/>
                    <a:chOff x="6024475" y="3962400"/>
                    <a:chExt cx="762000" cy="449928"/>
                  </a:xfrm>
                </p:grpSpPr>
                <p:grpSp>
                  <p:nvGrpSpPr>
                    <p:cNvPr id="328" name="Group 203"/>
                    <p:cNvGrpSpPr/>
                    <p:nvPr/>
                  </p:nvGrpSpPr>
                  <p:grpSpPr>
                    <a:xfrm>
                      <a:off x="6024475" y="4042996"/>
                      <a:ext cx="762000" cy="369332"/>
                      <a:chOff x="6248400" y="4539734"/>
                      <a:chExt cx="762000" cy="369332"/>
                    </a:xfrm>
                  </p:grpSpPr>
                  <p:grpSp>
                    <p:nvGrpSpPr>
                      <p:cNvPr id="330" name="Group 205"/>
                      <p:cNvGrpSpPr>
                        <a:grpSpLocks/>
                      </p:cNvGrpSpPr>
                      <p:nvPr/>
                    </p:nvGrpSpPr>
                    <p:grpSpPr bwMode="auto">
                      <a:xfrm rot="5400000">
                        <a:off x="6477000" y="4343400"/>
                        <a:ext cx="304800" cy="762000"/>
                        <a:chOff x="3888" y="2400"/>
                        <a:chExt cx="192" cy="480"/>
                      </a:xfrm>
                    </p:grpSpPr>
                    <p:sp>
                      <p:nvSpPr>
                        <p:cNvPr id="332" name="Oval 4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888" y="2544"/>
                          <a:ext cx="192" cy="192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/>
                          <a:endParaRPr lang="en-US" sz="20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33" name="Line 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84" y="2400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34" name="Line 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84" y="2736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331" name="TextBox 330"/>
                      <p:cNvSpPr txBox="1"/>
                      <p:nvPr/>
                    </p:nvSpPr>
                    <p:spPr>
                      <a:xfrm>
                        <a:off x="6438482" y="4539734"/>
                        <a:ext cx="381836" cy="3693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dirty="0">
                            <a:solidFill>
                              <a:prstClr val="black"/>
                            </a:solidFill>
                          </a:rPr>
                          <a:t>M</a:t>
                        </a:r>
                        <a:endParaRPr lang="en-US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29" name="TextBox 328"/>
                    <p:cNvSpPr txBox="1"/>
                    <p:nvPr/>
                  </p:nvSpPr>
                  <p:spPr>
                    <a:xfrm>
                      <a:off x="6477000" y="3962400"/>
                      <a:ext cx="30008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>
                          <a:solidFill>
                            <a:prstClr val="black"/>
                          </a:solidFill>
                        </a:rPr>
                        <a:t>+</a:t>
                      </a:r>
                      <a:endParaRPr lang="en-US" dirty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345" name="Group 344"/>
                  <p:cNvGrpSpPr/>
                  <p:nvPr/>
                </p:nvGrpSpPr>
                <p:grpSpPr>
                  <a:xfrm rot="16200000">
                    <a:off x="2730500" y="5181601"/>
                    <a:ext cx="457200" cy="152400"/>
                    <a:chOff x="4572000" y="4191000"/>
                    <a:chExt cx="457200" cy="152400"/>
                  </a:xfrm>
                </p:grpSpPr>
                <p:grpSp>
                  <p:nvGrpSpPr>
                    <p:cNvPr id="346" name="Group 2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2000" y="4191000"/>
                      <a:ext cx="457200" cy="76200"/>
                      <a:chOff x="3216" y="3936"/>
                      <a:chExt cx="288" cy="48"/>
                    </a:xfrm>
                  </p:grpSpPr>
                  <p:sp>
                    <p:nvSpPr>
                      <p:cNvPr id="353" name="Freeform 2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16" y="3936"/>
                        <a:ext cx="192" cy="4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8"/>
                          </a:cxn>
                          <a:cxn ang="0">
                            <a:pos x="96" y="48"/>
                          </a:cxn>
                          <a:cxn ang="0">
                            <a:pos x="192" y="0"/>
                          </a:cxn>
                        </a:cxnLst>
                        <a:rect l="0" t="0" r="r" b="b"/>
                        <a:pathLst>
                          <a:path w="192" h="48">
                            <a:moveTo>
                              <a:pt x="0" y="48"/>
                            </a:moveTo>
                            <a:lnTo>
                              <a:pt x="96" y="48"/>
                            </a:lnTo>
                            <a:lnTo>
                              <a:pt x="192" y="0"/>
                            </a:lnTo>
                          </a:path>
                        </a:pathLst>
                      </a:custGeom>
                      <a:noFill/>
                      <a:ln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54" name="Line 24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08" y="3984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347" name="Group 2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48200" y="4191000"/>
                      <a:ext cx="152400" cy="152400"/>
                      <a:chOff x="3360" y="1968"/>
                      <a:chExt cx="96" cy="96"/>
                    </a:xfrm>
                  </p:grpSpPr>
                  <p:sp>
                    <p:nvSpPr>
                      <p:cNvPr id="351" name="Rectangle 2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60" y="1968"/>
                        <a:ext cx="96" cy="96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52" name="Oval 2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84" y="1992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348" name="Group 2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00600" y="4191000"/>
                      <a:ext cx="152400" cy="152400"/>
                      <a:chOff x="3360" y="1968"/>
                      <a:chExt cx="96" cy="96"/>
                    </a:xfrm>
                  </p:grpSpPr>
                  <p:sp>
                    <p:nvSpPr>
                      <p:cNvPr id="349" name="Rectangle 2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60" y="1968"/>
                        <a:ext cx="96" cy="96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50" name="Oval 2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84" y="1992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355" name="Group 354"/>
                  <p:cNvGrpSpPr/>
                  <p:nvPr/>
                </p:nvGrpSpPr>
                <p:grpSpPr>
                  <a:xfrm rot="5400000">
                    <a:off x="3873500" y="4267200"/>
                    <a:ext cx="457200" cy="152400"/>
                    <a:chOff x="4572000" y="4191000"/>
                    <a:chExt cx="457200" cy="152400"/>
                  </a:xfrm>
                </p:grpSpPr>
                <p:grpSp>
                  <p:nvGrpSpPr>
                    <p:cNvPr id="356" name="Group 2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2000" y="4191000"/>
                      <a:ext cx="457200" cy="76200"/>
                      <a:chOff x="3216" y="3936"/>
                      <a:chExt cx="288" cy="48"/>
                    </a:xfrm>
                  </p:grpSpPr>
                  <p:sp>
                    <p:nvSpPr>
                      <p:cNvPr id="363" name="Freeform 2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16" y="3936"/>
                        <a:ext cx="192" cy="4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8"/>
                          </a:cxn>
                          <a:cxn ang="0">
                            <a:pos x="96" y="48"/>
                          </a:cxn>
                          <a:cxn ang="0">
                            <a:pos x="192" y="0"/>
                          </a:cxn>
                        </a:cxnLst>
                        <a:rect l="0" t="0" r="r" b="b"/>
                        <a:pathLst>
                          <a:path w="192" h="48">
                            <a:moveTo>
                              <a:pt x="0" y="48"/>
                            </a:moveTo>
                            <a:lnTo>
                              <a:pt x="96" y="48"/>
                            </a:lnTo>
                            <a:lnTo>
                              <a:pt x="192" y="0"/>
                            </a:lnTo>
                          </a:path>
                        </a:pathLst>
                      </a:custGeom>
                      <a:noFill/>
                      <a:ln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64" name="Line 24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08" y="3984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357" name="Group 2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48200" y="4191000"/>
                      <a:ext cx="152400" cy="152400"/>
                      <a:chOff x="3360" y="1968"/>
                      <a:chExt cx="96" cy="96"/>
                    </a:xfrm>
                  </p:grpSpPr>
                  <p:sp>
                    <p:nvSpPr>
                      <p:cNvPr id="361" name="Rectangle 2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60" y="1968"/>
                        <a:ext cx="96" cy="96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62" name="Oval 2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84" y="1992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358" name="Group 2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00600" y="4191000"/>
                      <a:ext cx="152400" cy="152400"/>
                      <a:chOff x="3360" y="1968"/>
                      <a:chExt cx="96" cy="96"/>
                    </a:xfrm>
                  </p:grpSpPr>
                  <p:sp>
                    <p:nvSpPr>
                      <p:cNvPr id="359" name="Rectangle 2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60" y="1968"/>
                        <a:ext cx="96" cy="96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60" name="Oval 2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84" y="1992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  <p:cxnSp>
                <p:nvCxnSpPr>
                  <p:cNvPr id="376" name="Straight Connector 375"/>
                  <p:cNvCxnSpPr/>
                  <p:nvPr/>
                </p:nvCxnSpPr>
                <p:spPr>
                  <a:xfrm>
                    <a:off x="2959100" y="3886200"/>
                    <a:ext cx="114300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7" name="Straight Connector 376"/>
                  <p:cNvCxnSpPr/>
                  <p:nvPr/>
                </p:nvCxnSpPr>
                <p:spPr>
                  <a:xfrm rot="5400000">
                    <a:off x="3987800" y="4000500"/>
                    <a:ext cx="22860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8" name="Straight Connector 377"/>
                  <p:cNvCxnSpPr/>
                  <p:nvPr/>
                </p:nvCxnSpPr>
                <p:spPr>
                  <a:xfrm rot="5400000">
                    <a:off x="2844801" y="5600699"/>
                    <a:ext cx="228599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9" name="Straight Connector 378"/>
                  <p:cNvCxnSpPr/>
                  <p:nvPr/>
                </p:nvCxnSpPr>
                <p:spPr>
                  <a:xfrm rot="10800000" flipV="1">
                    <a:off x="2959102" y="5714999"/>
                    <a:ext cx="1142998" cy="1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0" name="Straight Connector 379"/>
                  <p:cNvCxnSpPr/>
                  <p:nvPr/>
                </p:nvCxnSpPr>
                <p:spPr>
                  <a:xfrm rot="16200000" flipH="1">
                    <a:off x="2730502" y="4800599"/>
                    <a:ext cx="457196" cy="1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1" name="Straight Connector 380"/>
                  <p:cNvCxnSpPr/>
                  <p:nvPr/>
                </p:nvCxnSpPr>
                <p:spPr>
                  <a:xfrm rot="16200000" flipH="1">
                    <a:off x="3873503" y="4800598"/>
                    <a:ext cx="457196" cy="1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3" name="Straight Connector 382"/>
                  <p:cNvCxnSpPr/>
                  <p:nvPr/>
                </p:nvCxnSpPr>
                <p:spPr>
                  <a:xfrm>
                    <a:off x="3873500" y="4800600"/>
                    <a:ext cx="228600" cy="0"/>
                  </a:xfrm>
                  <a:prstGeom prst="line">
                    <a:avLst/>
                  </a:prstGeom>
                  <a:ln>
                    <a:tailEnd type="oval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4" name="Straight Connector 383"/>
                  <p:cNvCxnSpPr/>
                  <p:nvPr/>
                </p:nvCxnSpPr>
                <p:spPr>
                  <a:xfrm>
                    <a:off x="2959100" y="4800600"/>
                    <a:ext cx="228600" cy="0"/>
                  </a:xfrm>
                  <a:prstGeom prst="line">
                    <a:avLst/>
                  </a:prstGeom>
                  <a:ln>
                    <a:headEnd type="oval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3" name="Group 452"/>
                  <p:cNvGrpSpPr/>
                  <p:nvPr/>
                </p:nvGrpSpPr>
                <p:grpSpPr>
                  <a:xfrm>
                    <a:off x="2921000" y="3886200"/>
                    <a:ext cx="76200" cy="685800"/>
                    <a:chOff x="3086100" y="3505200"/>
                    <a:chExt cx="76200" cy="685800"/>
                  </a:xfrm>
                </p:grpSpPr>
                <p:cxnSp>
                  <p:nvCxnSpPr>
                    <p:cNvPr id="375" name="Straight Connector 374"/>
                    <p:cNvCxnSpPr/>
                    <p:nvPr/>
                  </p:nvCxnSpPr>
                  <p:spPr>
                    <a:xfrm rot="5400000" flipH="1" flipV="1">
                      <a:off x="2781300" y="3848100"/>
                      <a:ext cx="6858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50" name="Oval 24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>
                      <a:off x="3086100" y="4000500"/>
                      <a:ext cx="76200" cy="76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52" name="Oval 24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>
                      <a:off x="3086100" y="3848100"/>
                      <a:ext cx="76200" cy="76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454" name="Group 453"/>
                  <p:cNvGrpSpPr/>
                  <p:nvPr/>
                </p:nvGrpSpPr>
                <p:grpSpPr>
                  <a:xfrm flipV="1">
                    <a:off x="4063996" y="5029200"/>
                    <a:ext cx="76200" cy="685800"/>
                    <a:chOff x="3086100" y="3505200"/>
                    <a:chExt cx="76200" cy="685800"/>
                  </a:xfrm>
                </p:grpSpPr>
                <p:cxnSp>
                  <p:nvCxnSpPr>
                    <p:cNvPr id="455" name="Straight Connector 454"/>
                    <p:cNvCxnSpPr/>
                    <p:nvPr/>
                  </p:nvCxnSpPr>
                  <p:spPr>
                    <a:xfrm rot="5400000" flipH="1" flipV="1">
                      <a:off x="2781300" y="3848100"/>
                      <a:ext cx="6858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56" name="Oval 24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>
                      <a:off x="3086100" y="4000500"/>
                      <a:ext cx="76200" cy="76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57" name="Oval 24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>
                      <a:off x="3086100" y="3848100"/>
                      <a:ext cx="76200" cy="76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cxnSp>
              <p:nvCxnSpPr>
                <p:cNvPr id="617" name="Straight Arrow Connector 616"/>
                <p:cNvCxnSpPr/>
                <p:nvPr/>
              </p:nvCxnSpPr>
              <p:spPr>
                <a:xfrm rot="5400000" flipH="1" flipV="1">
                  <a:off x="5447509" y="3656806"/>
                  <a:ext cx="457200" cy="1588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8" name="Straight Arrow Connector 617"/>
                <p:cNvCxnSpPr/>
                <p:nvPr/>
              </p:nvCxnSpPr>
              <p:spPr>
                <a:xfrm>
                  <a:off x="5118100" y="3886200"/>
                  <a:ext cx="558800" cy="1588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Arrow Connector 619"/>
                <p:cNvCxnSpPr/>
                <p:nvPr/>
              </p:nvCxnSpPr>
              <p:spPr>
                <a:xfrm rot="5400000" flipH="1" flipV="1">
                  <a:off x="4646611" y="4343400"/>
                  <a:ext cx="914401" cy="3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3" name="Straight Arrow Connector 622"/>
                <p:cNvCxnSpPr/>
                <p:nvPr/>
              </p:nvCxnSpPr>
              <p:spPr>
                <a:xfrm rot="10800000">
                  <a:off x="5118100" y="4800600"/>
                  <a:ext cx="1143000" cy="1588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6" name="Straight Arrow Connector 625"/>
                <p:cNvCxnSpPr/>
                <p:nvPr/>
              </p:nvCxnSpPr>
              <p:spPr>
                <a:xfrm rot="5400000" flipH="1" flipV="1">
                  <a:off x="5789612" y="5257799"/>
                  <a:ext cx="914401" cy="3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7" name="Straight Arrow Connector 626"/>
                <p:cNvCxnSpPr/>
                <p:nvPr/>
              </p:nvCxnSpPr>
              <p:spPr>
                <a:xfrm rot="16200000" flipH="1">
                  <a:off x="5969000" y="5422900"/>
                  <a:ext cx="2" cy="584202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5" name="Straight Arrow Connector 634"/>
                <p:cNvCxnSpPr/>
                <p:nvPr/>
              </p:nvCxnSpPr>
              <p:spPr>
                <a:xfrm rot="5400000" flipH="1" flipV="1">
                  <a:off x="5556252" y="5829300"/>
                  <a:ext cx="228600" cy="1588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4" name="Group 653"/>
              <p:cNvGrpSpPr/>
              <p:nvPr/>
            </p:nvGrpSpPr>
            <p:grpSpPr>
              <a:xfrm>
                <a:off x="2882900" y="3429000"/>
                <a:ext cx="1295400" cy="2514600"/>
                <a:chOff x="2984500" y="3429000"/>
                <a:chExt cx="1295400" cy="2514600"/>
              </a:xfrm>
            </p:grpSpPr>
            <p:grpSp>
              <p:nvGrpSpPr>
                <p:cNvPr id="630" name="Group 629"/>
                <p:cNvGrpSpPr/>
                <p:nvPr/>
              </p:nvGrpSpPr>
              <p:grpSpPr>
                <a:xfrm>
                  <a:off x="2984500" y="3429000"/>
                  <a:ext cx="1295400" cy="2514600"/>
                  <a:chOff x="4965700" y="3429000"/>
                  <a:chExt cx="1295400" cy="2514600"/>
                </a:xfrm>
              </p:grpSpPr>
              <p:grpSp>
                <p:nvGrpSpPr>
                  <p:cNvPr id="458" name="Group 221"/>
                  <p:cNvGrpSpPr>
                    <a:grpSpLocks/>
                  </p:cNvGrpSpPr>
                  <p:nvPr/>
                </p:nvGrpSpPr>
                <p:grpSpPr bwMode="auto">
                  <a:xfrm rot="10800000">
                    <a:off x="5461001" y="5715000"/>
                    <a:ext cx="304800" cy="228600"/>
                    <a:chOff x="3888" y="3072"/>
                    <a:chExt cx="192" cy="144"/>
                  </a:xfrm>
                </p:grpSpPr>
                <p:sp>
                  <p:nvSpPr>
                    <p:cNvPr id="459" name="Line 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88" y="3072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60" name="Line 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984" y="3072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oval"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461" name="Group 220"/>
                  <p:cNvGrpSpPr>
                    <a:grpSpLocks/>
                  </p:cNvGrpSpPr>
                  <p:nvPr/>
                </p:nvGrpSpPr>
                <p:grpSpPr bwMode="auto">
                  <a:xfrm flipV="1">
                    <a:off x="5537200" y="3581400"/>
                    <a:ext cx="152400" cy="304800"/>
                    <a:chOff x="3264" y="3072"/>
                    <a:chExt cx="96" cy="192"/>
                  </a:xfrm>
                </p:grpSpPr>
                <p:sp>
                  <p:nvSpPr>
                    <p:cNvPr id="462" name="Line 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12" y="3072"/>
                      <a:ext cx="0" cy="1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 type="oval"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63" name="Freeform 1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264" y="3192"/>
                      <a:ext cx="96" cy="72"/>
                    </a:xfrm>
                    <a:custGeom>
                      <a:avLst/>
                      <a:gdLst/>
                      <a:ahLst/>
                      <a:cxnLst>
                        <a:cxn ang="0">
                          <a:pos x="96" y="144"/>
                        </a:cxn>
                        <a:cxn ang="0">
                          <a:pos x="192" y="0"/>
                        </a:cxn>
                        <a:cxn ang="0">
                          <a:pos x="0" y="0"/>
                        </a:cxn>
                        <a:cxn ang="0">
                          <a:pos x="96" y="144"/>
                        </a:cxn>
                      </a:cxnLst>
                      <a:rect l="0" t="0" r="r" b="b"/>
                      <a:pathLst>
                        <a:path w="192" h="144">
                          <a:moveTo>
                            <a:pt x="96" y="144"/>
                          </a:moveTo>
                          <a:lnTo>
                            <a:pt x="192" y="0"/>
                          </a:lnTo>
                          <a:lnTo>
                            <a:pt x="0" y="0"/>
                          </a:lnTo>
                          <a:lnTo>
                            <a:pt x="96" y="144"/>
                          </a:lnTo>
                          <a:close/>
                        </a:path>
                      </a:pathLst>
                    </a:custGeom>
                    <a:noFill/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464" name="TextBox 463"/>
                  <p:cNvSpPr txBox="1"/>
                  <p:nvPr/>
                </p:nvSpPr>
                <p:spPr>
                  <a:xfrm>
                    <a:off x="5672127" y="3429000"/>
                    <a:ext cx="500073" cy="3693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err="1">
                        <a:solidFill>
                          <a:prstClr val="black"/>
                        </a:solidFill>
                      </a:rPr>
                      <a:t>Vcc</a:t>
                    </a:r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465" name="Group 464"/>
                  <p:cNvGrpSpPr/>
                  <p:nvPr/>
                </p:nvGrpSpPr>
                <p:grpSpPr>
                  <a:xfrm>
                    <a:off x="5270500" y="4534822"/>
                    <a:ext cx="762000" cy="449928"/>
                    <a:chOff x="6024475" y="3962400"/>
                    <a:chExt cx="762000" cy="449928"/>
                  </a:xfrm>
                </p:grpSpPr>
                <p:grpSp>
                  <p:nvGrpSpPr>
                    <p:cNvPr id="466" name="Group 203"/>
                    <p:cNvGrpSpPr/>
                    <p:nvPr/>
                  </p:nvGrpSpPr>
                  <p:grpSpPr>
                    <a:xfrm>
                      <a:off x="6024475" y="4042996"/>
                      <a:ext cx="762000" cy="369332"/>
                      <a:chOff x="6248400" y="4539734"/>
                      <a:chExt cx="762000" cy="369332"/>
                    </a:xfrm>
                  </p:grpSpPr>
                  <p:grpSp>
                    <p:nvGrpSpPr>
                      <p:cNvPr id="468" name="Group 205"/>
                      <p:cNvGrpSpPr>
                        <a:grpSpLocks/>
                      </p:cNvGrpSpPr>
                      <p:nvPr/>
                    </p:nvGrpSpPr>
                    <p:grpSpPr bwMode="auto">
                      <a:xfrm rot="5400000">
                        <a:off x="6477000" y="4343400"/>
                        <a:ext cx="304800" cy="762000"/>
                        <a:chOff x="3888" y="2400"/>
                        <a:chExt cx="192" cy="480"/>
                      </a:xfrm>
                    </p:grpSpPr>
                    <p:sp>
                      <p:nvSpPr>
                        <p:cNvPr id="470" name="Oval 4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888" y="2544"/>
                          <a:ext cx="192" cy="192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/>
                          <a:endParaRPr lang="en-US" sz="20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71" name="Line 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84" y="2400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72" name="Line 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84" y="2736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469" name="TextBox 468"/>
                      <p:cNvSpPr txBox="1"/>
                      <p:nvPr/>
                    </p:nvSpPr>
                    <p:spPr>
                      <a:xfrm>
                        <a:off x="6438482" y="4539734"/>
                        <a:ext cx="381836" cy="3693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dirty="0">
                            <a:solidFill>
                              <a:prstClr val="black"/>
                            </a:solidFill>
                          </a:rPr>
                          <a:t>M</a:t>
                        </a:r>
                        <a:endParaRPr lang="en-US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67" name="TextBox 466"/>
                    <p:cNvSpPr txBox="1"/>
                    <p:nvPr/>
                  </p:nvSpPr>
                  <p:spPr>
                    <a:xfrm>
                      <a:off x="6477000" y="3962400"/>
                      <a:ext cx="30008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>
                          <a:solidFill>
                            <a:prstClr val="black"/>
                          </a:solidFill>
                        </a:rPr>
                        <a:t>+</a:t>
                      </a:r>
                      <a:endParaRPr lang="en-US" dirty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473" name="Group 472"/>
                  <p:cNvGrpSpPr/>
                  <p:nvPr/>
                </p:nvGrpSpPr>
                <p:grpSpPr>
                  <a:xfrm rot="5400000">
                    <a:off x="5956300" y="5181601"/>
                    <a:ext cx="457200" cy="152400"/>
                    <a:chOff x="4572000" y="4191000"/>
                    <a:chExt cx="457200" cy="152400"/>
                  </a:xfrm>
                </p:grpSpPr>
                <p:grpSp>
                  <p:nvGrpSpPr>
                    <p:cNvPr id="474" name="Group 2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2000" y="4191000"/>
                      <a:ext cx="457200" cy="76200"/>
                      <a:chOff x="3216" y="3936"/>
                      <a:chExt cx="288" cy="48"/>
                    </a:xfrm>
                  </p:grpSpPr>
                  <p:sp>
                    <p:nvSpPr>
                      <p:cNvPr id="481" name="Freeform 2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16" y="3936"/>
                        <a:ext cx="192" cy="4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8"/>
                          </a:cxn>
                          <a:cxn ang="0">
                            <a:pos x="96" y="48"/>
                          </a:cxn>
                          <a:cxn ang="0">
                            <a:pos x="192" y="0"/>
                          </a:cxn>
                        </a:cxnLst>
                        <a:rect l="0" t="0" r="r" b="b"/>
                        <a:pathLst>
                          <a:path w="192" h="48">
                            <a:moveTo>
                              <a:pt x="0" y="48"/>
                            </a:moveTo>
                            <a:lnTo>
                              <a:pt x="96" y="48"/>
                            </a:lnTo>
                            <a:lnTo>
                              <a:pt x="192" y="0"/>
                            </a:lnTo>
                          </a:path>
                        </a:pathLst>
                      </a:custGeom>
                      <a:noFill/>
                      <a:ln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82" name="Line 24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08" y="3984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75" name="Group 2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48200" y="4191000"/>
                      <a:ext cx="152400" cy="152400"/>
                      <a:chOff x="3360" y="1968"/>
                      <a:chExt cx="96" cy="96"/>
                    </a:xfrm>
                  </p:grpSpPr>
                  <p:sp>
                    <p:nvSpPr>
                      <p:cNvPr id="479" name="Rectangle 2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60" y="1968"/>
                        <a:ext cx="96" cy="96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80" name="Oval 2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84" y="1992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76" name="Group 2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00600" y="4191000"/>
                      <a:ext cx="152400" cy="152400"/>
                      <a:chOff x="3360" y="1968"/>
                      <a:chExt cx="96" cy="96"/>
                    </a:xfrm>
                  </p:grpSpPr>
                  <p:sp>
                    <p:nvSpPr>
                      <p:cNvPr id="477" name="Rectangle 2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60" y="1968"/>
                        <a:ext cx="96" cy="96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78" name="Oval 2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84" y="1992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483" name="Group 482"/>
                  <p:cNvGrpSpPr/>
                  <p:nvPr/>
                </p:nvGrpSpPr>
                <p:grpSpPr>
                  <a:xfrm rot="16200000">
                    <a:off x="4813300" y="4267200"/>
                    <a:ext cx="457200" cy="152400"/>
                    <a:chOff x="4572000" y="4191000"/>
                    <a:chExt cx="457200" cy="152400"/>
                  </a:xfrm>
                </p:grpSpPr>
                <p:grpSp>
                  <p:nvGrpSpPr>
                    <p:cNvPr id="484" name="Group 2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2000" y="4191000"/>
                      <a:ext cx="457200" cy="76200"/>
                      <a:chOff x="3216" y="3936"/>
                      <a:chExt cx="288" cy="48"/>
                    </a:xfrm>
                  </p:grpSpPr>
                  <p:sp>
                    <p:nvSpPr>
                      <p:cNvPr id="491" name="Freeform 2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16" y="3936"/>
                        <a:ext cx="192" cy="4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8"/>
                          </a:cxn>
                          <a:cxn ang="0">
                            <a:pos x="96" y="48"/>
                          </a:cxn>
                          <a:cxn ang="0">
                            <a:pos x="192" y="0"/>
                          </a:cxn>
                        </a:cxnLst>
                        <a:rect l="0" t="0" r="r" b="b"/>
                        <a:pathLst>
                          <a:path w="192" h="48">
                            <a:moveTo>
                              <a:pt x="0" y="48"/>
                            </a:moveTo>
                            <a:lnTo>
                              <a:pt x="96" y="48"/>
                            </a:lnTo>
                            <a:lnTo>
                              <a:pt x="192" y="0"/>
                            </a:lnTo>
                          </a:path>
                        </a:pathLst>
                      </a:custGeom>
                      <a:noFill/>
                      <a:ln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92" name="Line 24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08" y="3984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85" name="Group 2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48200" y="4191000"/>
                      <a:ext cx="152400" cy="152400"/>
                      <a:chOff x="3360" y="1968"/>
                      <a:chExt cx="96" cy="96"/>
                    </a:xfrm>
                  </p:grpSpPr>
                  <p:sp>
                    <p:nvSpPr>
                      <p:cNvPr id="489" name="Rectangle 2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60" y="1968"/>
                        <a:ext cx="96" cy="96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90" name="Oval 2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84" y="1992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86" name="Group 2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00600" y="4191000"/>
                      <a:ext cx="152400" cy="152400"/>
                      <a:chOff x="3360" y="1968"/>
                      <a:chExt cx="96" cy="96"/>
                    </a:xfrm>
                  </p:grpSpPr>
                  <p:sp>
                    <p:nvSpPr>
                      <p:cNvPr id="487" name="Rectangle 2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60" y="1968"/>
                        <a:ext cx="96" cy="96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88" name="Oval 2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84" y="1992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  <p:cxnSp>
                <p:nvCxnSpPr>
                  <p:cNvPr id="493" name="Straight Connector 492"/>
                  <p:cNvCxnSpPr/>
                  <p:nvPr/>
                </p:nvCxnSpPr>
                <p:spPr>
                  <a:xfrm flipH="1">
                    <a:off x="5041900" y="3886200"/>
                    <a:ext cx="114300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4" name="Straight Connector 493"/>
                  <p:cNvCxnSpPr/>
                  <p:nvPr/>
                </p:nvCxnSpPr>
                <p:spPr>
                  <a:xfrm rot="16200000" flipH="1">
                    <a:off x="4927600" y="4000500"/>
                    <a:ext cx="22860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5" name="Straight Connector 494"/>
                  <p:cNvCxnSpPr/>
                  <p:nvPr/>
                </p:nvCxnSpPr>
                <p:spPr>
                  <a:xfrm rot="16200000" flipH="1">
                    <a:off x="6070600" y="5600699"/>
                    <a:ext cx="228599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6" name="Straight Connector 495"/>
                  <p:cNvCxnSpPr/>
                  <p:nvPr/>
                </p:nvCxnSpPr>
                <p:spPr>
                  <a:xfrm rot="10800000" flipH="1" flipV="1">
                    <a:off x="5041900" y="5714999"/>
                    <a:ext cx="1142998" cy="1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7" name="Straight Connector 496"/>
                  <p:cNvCxnSpPr/>
                  <p:nvPr/>
                </p:nvCxnSpPr>
                <p:spPr>
                  <a:xfrm rot="5400000">
                    <a:off x="5956302" y="4800599"/>
                    <a:ext cx="457196" cy="1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8" name="Straight Connector 497"/>
                  <p:cNvCxnSpPr/>
                  <p:nvPr/>
                </p:nvCxnSpPr>
                <p:spPr>
                  <a:xfrm rot="5400000">
                    <a:off x="4813301" y="4800598"/>
                    <a:ext cx="457196" cy="1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9" name="Straight Connector 498"/>
                  <p:cNvCxnSpPr/>
                  <p:nvPr/>
                </p:nvCxnSpPr>
                <p:spPr>
                  <a:xfrm flipH="1">
                    <a:off x="5041900" y="4800600"/>
                    <a:ext cx="228600" cy="0"/>
                  </a:xfrm>
                  <a:prstGeom prst="line">
                    <a:avLst/>
                  </a:prstGeom>
                  <a:ln>
                    <a:tailEnd type="oval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0" name="Straight Connector 499"/>
                  <p:cNvCxnSpPr/>
                  <p:nvPr/>
                </p:nvCxnSpPr>
                <p:spPr>
                  <a:xfrm flipH="1">
                    <a:off x="5956300" y="4800600"/>
                    <a:ext cx="228600" cy="0"/>
                  </a:xfrm>
                  <a:prstGeom prst="line">
                    <a:avLst/>
                  </a:prstGeom>
                  <a:ln>
                    <a:headEnd type="oval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01" name="Group 500"/>
                  <p:cNvGrpSpPr/>
                  <p:nvPr/>
                </p:nvGrpSpPr>
                <p:grpSpPr>
                  <a:xfrm flipH="1">
                    <a:off x="6146800" y="3886200"/>
                    <a:ext cx="76200" cy="685800"/>
                    <a:chOff x="3086100" y="3505200"/>
                    <a:chExt cx="76200" cy="685800"/>
                  </a:xfrm>
                </p:grpSpPr>
                <p:cxnSp>
                  <p:nvCxnSpPr>
                    <p:cNvPr id="502" name="Straight Connector 501"/>
                    <p:cNvCxnSpPr/>
                    <p:nvPr/>
                  </p:nvCxnSpPr>
                  <p:spPr>
                    <a:xfrm rot="5400000" flipH="1" flipV="1">
                      <a:off x="2781300" y="3848100"/>
                      <a:ext cx="6858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03" name="Oval 24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>
                      <a:off x="3086100" y="4000500"/>
                      <a:ext cx="76200" cy="76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04" name="Oval 24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>
                      <a:off x="3086100" y="3848100"/>
                      <a:ext cx="76200" cy="76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505" name="Group 504"/>
                  <p:cNvGrpSpPr/>
                  <p:nvPr/>
                </p:nvGrpSpPr>
                <p:grpSpPr>
                  <a:xfrm flipH="1" flipV="1">
                    <a:off x="5003804" y="5029200"/>
                    <a:ext cx="76200" cy="685800"/>
                    <a:chOff x="3086100" y="3505200"/>
                    <a:chExt cx="76200" cy="685800"/>
                  </a:xfrm>
                </p:grpSpPr>
                <p:cxnSp>
                  <p:nvCxnSpPr>
                    <p:cNvPr id="506" name="Straight Connector 505"/>
                    <p:cNvCxnSpPr/>
                    <p:nvPr/>
                  </p:nvCxnSpPr>
                  <p:spPr>
                    <a:xfrm rot="5400000" flipH="1" flipV="1">
                      <a:off x="2781300" y="3848100"/>
                      <a:ext cx="6858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07" name="Oval 24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>
                      <a:off x="3086100" y="4000500"/>
                      <a:ext cx="76200" cy="76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08" name="Oval 24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>
                      <a:off x="3086100" y="3848100"/>
                      <a:ext cx="76200" cy="76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cxnSp>
              <p:nvCxnSpPr>
                <p:cNvPr id="637" name="Straight Arrow Connector 636"/>
                <p:cNvCxnSpPr/>
                <p:nvPr/>
              </p:nvCxnSpPr>
              <p:spPr>
                <a:xfrm rot="5400000" flipH="1" flipV="1">
                  <a:off x="3405981" y="3656806"/>
                  <a:ext cx="457200" cy="1588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8" name="Straight Arrow Connector 637"/>
                <p:cNvCxnSpPr/>
                <p:nvPr/>
              </p:nvCxnSpPr>
              <p:spPr>
                <a:xfrm rot="5400000" flipH="1" flipV="1">
                  <a:off x="3515519" y="5828506"/>
                  <a:ext cx="228600" cy="1588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9" name="Straight Arrow Connector 638"/>
                <p:cNvCxnSpPr/>
                <p:nvPr/>
              </p:nvCxnSpPr>
              <p:spPr>
                <a:xfrm rot="5400000">
                  <a:off x="3340101" y="5422902"/>
                  <a:ext cx="2" cy="584199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3" name="Straight Arrow Connector 642"/>
                <p:cNvCxnSpPr/>
                <p:nvPr/>
              </p:nvCxnSpPr>
              <p:spPr>
                <a:xfrm rot="5400000" flipH="1" flipV="1">
                  <a:off x="3746498" y="4337049"/>
                  <a:ext cx="914401" cy="3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4" name="Straight Arrow Connector 643"/>
                <p:cNvCxnSpPr/>
                <p:nvPr/>
              </p:nvCxnSpPr>
              <p:spPr>
                <a:xfrm>
                  <a:off x="3048000" y="4800600"/>
                  <a:ext cx="1143000" cy="1588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5" name="Straight Arrow Connector 644"/>
                <p:cNvCxnSpPr/>
                <p:nvPr/>
              </p:nvCxnSpPr>
              <p:spPr>
                <a:xfrm rot="5400000" flipH="1" flipV="1">
                  <a:off x="2603501" y="5257799"/>
                  <a:ext cx="914401" cy="3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9" name="Straight Arrow Connector 648"/>
                <p:cNvCxnSpPr/>
                <p:nvPr/>
              </p:nvCxnSpPr>
              <p:spPr>
                <a:xfrm rot="5400000">
                  <a:off x="3911598" y="3594102"/>
                  <a:ext cx="2" cy="584199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6" name="Group 655"/>
              <p:cNvGrpSpPr/>
              <p:nvPr/>
            </p:nvGrpSpPr>
            <p:grpSpPr>
              <a:xfrm>
                <a:off x="7048499" y="3429000"/>
                <a:ext cx="1295401" cy="2514600"/>
                <a:chOff x="7048499" y="3429000"/>
                <a:chExt cx="1295401" cy="2514600"/>
              </a:xfrm>
            </p:grpSpPr>
            <p:grpSp>
              <p:nvGrpSpPr>
                <p:cNvPr id="631" name="Group 630"/>
                <p:cNvGrpSpPr/>
                <p:nvPr/>
              </p:nvGrpSpPr>
              <p:grpSpPr>
                <a:xfrm>
                  <a:off x="7048499" y="3429000"/>
                  <a:ext cx="1295401" cy="2514600"/>
                  <a:chOff x="7048499" y="3429000"/>
                  <a:chExt cx="1295401" cy="2514600"/>
                </a:xfrm>
              </p:grpSpPr>
              <p:grpSp>
                <p:nvGrpSpPr>
                  <p:cNvPr id="560" name="Group 221"/>
                  <p:cNvGrpSpPr>
                    <a:grpSpLocks/>
                  </p:cNvGrpSpPr>
                  <p:nvPr/>
                </p:nvGrpSpPr>
                <p:grpSpPr bwMode="auto">
                  <a:xfrm rot="10800000">
                    <a:off x="7543800" y="5715000"/>
                    <a:ext cx="304800" cy="228600"/>
                    <a:chOff x="3888" y="3072"/>
                    <a:chExt cx="192" cy="144"/>
                  </a:xfrm>
                </p:grpSpPr>
                <p:sp>
                  <p:nvSpPr>
                    <p:cNvPr id="561" name="Line 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88" y="3072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62" name="Line 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984" y="3072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oval"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563" name="Group 220"/>
                  <p:cNvGrpSpPr>
                    <a:grpSpLocks/>
                  </p:cNvGrpSpPr>
                  <p:nvPr/>
                </p:nvGrpSpPr>
                <p:grpSpPr bwMode="auto">
                  <a:xfrm flipV="1">
                    <a:off x="7619999" y="3581400"/>
                    <a:ext cx="152400" cy="304800"/>
                    <a:chOff x="3264" y="3072"/>
                    <a:chExt cx="96" cy="192"/>
                  </a:xfrm>
                </p:grpSpPr>
                <p:sp>
                  <p:nvSpPr>
                    <p:cNvPr id="564" name="Line 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12" y="3072"/>
                      <a:ext cx="0" cy="1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 type="oval"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65" name="Freeform 1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264" y="3192"/>
                      <a:ext cx="96" cy="72"/>
                    </a:xfrm>
                    <a:custGeom>
                      <a:avLst/>
                      <a:gdLst/>
                      <a:ahLst/>
                      <a:cxnLst>
                        <a:cxn ang="0">
                          <a:pos x="96" y="144"/>
                        </a:cxn>
                        <a:cxn ang="0">
                          <a:pos x="192" y="0"/>
                        </a:cxn>
                        <a:cxn ang="0">
                          <a:pos x="0" y="0"/>
                        </a:cxn>
                        <a:cxn ang="0">
                          <a:pos x="96" y="144"/>
                        </a:cxn>
                      </a:cxnLst>
                      <a:rect l="0" t="0" r="r" b="b"/>
                      <a:pathLst>
                        <a:path w="192" h="144">
                          <a:moveTo>
                            <a:pt x="96" y="144"/>
                          </a:moveTo>
                          <a:lnTo>
                            <a:pt x="192" y="0"/>
                          </a:lnTo>
                          <a:lnTo>
                            <a:pt x="0" y="0"/>
                          </a:lnTo>
                          <a:lnTo>
                            <a:pt x="96" y="144"/>
                          </a:lnTo>
                          <a:close/>
                        </a:path>
                      </a:pathLst>
                    </a:custGeom>
                    <a:noFill/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566" name="TextBox 565"/>
                  <p:cNvSpPr txBox="1"/>
                  <p:nvPr/>
                </p:nvSpPr>
                <p:spPr>
                  <a:xfrm>
                    <a:off x="7772400" y="3429000"/>
                    <a:ext cx="500073" cy="3693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err="1">
                        <a:solidFill>
                          <a:prstClr val="black"/>
                        </a:solidFill>
                      </a:rPr>
                      <a:t>Vcc</a:t>
                    </a:r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567" name="Group 566"/>
                  <p:cNvGrpSpPr/>
                  <p:nvPr/>
                </p:nvGrpSpPr>
                <p:grpSpPr>
                  <a:xfrm>
                    <a:off x="7353299" y="4534822"/>
                    <a:ext cx="762000" cy="449928"/>
                    <a:chOff x="6024475" y="3962400"/>
                    <a:chExt cx="762000" cy="449928"/>
                  </a:xfrm>
                </p:grpSpPr>
                <p:grpSp>
                  <p:nvGrpSpPr>
                    <p:cNvPr id="568" name="Group 203"/>
                    <p:cNvGrpSpPr/>
                    <p:nvPr/>
                  </p:nvGrpSpPr>
                  <p:grpSpPr>
                    <a:xfrm>
                      <a:off x="6024475" y="4042996"/>
                      <a:ext cx="762000" cy="369332"/>
                      <a:chOff x="6248400" y="4539734"/>
                      <a:chExt cx="762000" cy="369332"/>
                    </a:xfrm>
                  </p:grpSpPr>
                  <p:grpSp>
                    <p:nvGrpSpPr>
                      <p:cNvPr id="570" name="Group 205"/>
                      <p:cNvGrpSpPr>
                        <a:grpSpLocks/>
                      </p:cNvGrpSpPr>
                      <p:nvPr/>
                    </p:nvGrpSpPr>
                    <p:grpSpPr bwMode="auto">
                      <a:xfrm rot="5400000">
                        <a:off x="6477000" y="4343400"/>
                        <a:ext cx="304800" cy="762000"/>
                        <a:chOff x="3888" y="2400"/>
                        <a:chExt cx="192" cy="480"/>
                      </a:xfrm>
                    </p:grpSpPr>
                    <p:sp>
                      <p:nvSpPr>
                        <p:cNvPr id="572" name="Oval 4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888" y="2544"/>
                          <a:ext cx="192" cy="192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/>
                          <a:endParaRPr lang="en-US" sz="20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73" name="Line 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84" y="2400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74" name="Line 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84" y="2736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571" name="TextBox 570"/>
                      <p:cNvSpPr txBox="1"/>
                      <p:nvPr/>
                    </p:nvSpPr>
                    <p:spPr>
                      <a:xfrm>
                        <a:off x="6438482" y="4539734"/>
                        <a:ext cx="381836" cy="3693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dirty="0">
                            <a:solidFill>
                              <a:prstClr val="black"/>
                            </a:solidFill>
                          </a:rPr>
                          <a:t>M</a:t>
                        </a:r>
                        <a:endParaRPr lang="en-US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69" name="TextBox 568"/>
                    <p:cNvSpPr txBox="1"/>
                    <p:nvPr/>
                  </p:nvSpPr>
                  <p:spPr>
                    <a:xfrm>
                      <a:off x="6477000" y="3962400"/>
                      <a:ext cx="30008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>
                          <a:solidFill>
                            <a:prstClr val="black"/>
                          </a:solidFill>
                        </a:rPr>
                        <a:t>+</a:t>
                      </a:r>
                      <a:endParaRPr lang="en-US" dirty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575" name="Group 574"/>
                  <p:cNvGrpSpPr/>
                  <p:nvPr/>
                </p:nvGrpSpPr>
                <p:grpSpPr>
                  <a:xfrm rot="5400000">
                    <a:off x="8039100" y="4267200"/>
                    <a:ext cx="457200" cy="152400"/>
                    <a:chOff x="4572000" y="4191000"/>
                    <a:chExt cx="457200" cy="152400"/>
                  </a:xfrm>
                </p:grpSpPr>
                <p:grpSp>
                  <p:nvGrpSpPr>
                    <p:cNvPr id="576" name="Group 2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2000" y="4191000"/>
                      <a:ext cx="457200" cy="76200"/>
                      <a:chOff x="3216" y="3936"/>
                      <a:chExt cx="288" cy="48"/>
                    </a:xfrm>
                  </p:grpSpPr>
                  <p:sp>
                    <p:nvSpPr>
                      <p:cNvPr id="583" name="Freeform 2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16" y="3936"/>
                        <a:ext cx="192" cy="4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8"/>
                          </a:cxn>
                          <a:cxn ang="0">
                            <a:pos x="96" y="48"/>
                          </a:cxn>
                          <a:cxn ang="0">
                            <a:pos x="192" y="0"/>
                          </a:cxn>
                        </a:cxnLst>
                        <a:rect l="0" t="0" r="r" b="b"/>
                        <a:pathLst>
                          <a:path w="192" h="48">
                            <a:moveTo>
                              <a:pt x="0" y="48"/>
                            </a:moveTo>
                            <a:lnTo>
                              <a:pt x="96" y="48"/>
                            </a:lnTo>
                            <a:lnTo>
                              <a:pt x="192" y="0"/>
                            </a:lnTo>
                          </a:path>
                        </a:pathLst>
                      </a:custGeom>
                      <a:noFill/>
                      <a:ln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584" name="Line 24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08" y="3984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77" name="Group 2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48200" y="4191000"/>
                      <a:ext cx="152400" cy="152400"/>
                      <a:chOff x="3360" y="1968"/>
                      <a:chExt cx="96" cy="96"/>
                    </a:xfrm>
                  </p:grpSpPr>
                  <p:sp>
                    <p:nvSpPr>
                      <p:cNvPr id="581" name="Rectangle 2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60" y="1968"/>
                        <a:ext cx="96" cy="96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582" name="Oval 2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84" y="1992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78" name="Group 2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00600" y="4191000"/>
                      <a:ext cx="152400" cy="152400"/>
                      <a:chOff x="3360" y="1968"/>
                      <a:chExt cx="96" cy="96"/>
                    </a:xfrm>
                  </p:grpSpPr>
                  <p:sp>
                    <p:nvSpPr>
                      <p:cNvPr id="579" name="Rectangle 2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60" y="1968"/>
                        <a:ext cx="96" cy="96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580" name="Oval 2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84" y="1992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585" name="Group 584"/>
                  <p:cNvGrpSpPr/>
                  <p:nvPr/>
                </p:nvGrpSpPr>
                <p:grpSpPr>
                  <a:xfrm rot="16200000">
                    <a:off x="6896099" y="4267200"/>
                    <a:ext cx="457200" cy="152400"/>
                    <a:chOff x="4572000" y="4191000"/>
                    <a:chExt cx="457200" cy="152400"/>
                  </a:xfrm>
                </p:grpSpPr>
                <p:grpSp>
                  <p:nvGrpSpPr>
                    <p:cNvPr id="586" name="Group 2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2000" y="4191000"/>
                      <a:ext cx="457200" cy="76200"/>
                      <a:chOff x="3216" y="3936"/>
                      <a:chExt cx="288" cy="48"/>
                    </a:xfrm>
                  </p:grpSpPr>
                  <p:sp>
                    <p:nvSpPr>
                      <p:cNvPr id="593" name="Freeform 2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16" y="3936"/>
                        <a:ext cx="192" cy="4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8"/>
                          </a:cxn>
                          <a:cxn ang="0">
                            <a:pos x="96" y="48"/>
                          </a:cxn>
                          <a:cxn ang="0">
                            <a:pos x="192" y="0"/>
                          </a:cxn>
                        </a:cxnLst>
                        <a:rect l="0" t="0" r="r" b="b"/>
                        <a:pathLst>
                          <a:path w="192" h="48">
                            <a:moveTo>
                              <a:pt x="0" y="48"/>
                            </a:moveTo>
                            <a:lnTo>
                              <a:pt x="96" y="48"/>
                            </a:lnTo>
                            <a:lnTo>
                              <a:pt x="192" y="0"/>
                            </a:lnTo>
                          </a:path>
                        </a:pathLst>
                      </a:custGeom>
                      <a:noFill/>
                      <a:ln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594" name="Line 24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08" y="3984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87" name="Group 2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48200" y="4191000"/>
                      <a:ext cx="152400" cy="152400"/>
                      <a:chOff x="3360" y="1968"/>
                      <a:chExt cx="96" cy="96"/>
                    </a:xfrm>
                  </p:grpSpPr>
                  <p:sp>
                    <p:nvSpPr>
                      <p:cNvPr id="591" name="Rectangle 2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60" y="1968"/>
                        <a:ext cx="96" cy="96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592" name="Oval 2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84" y="1992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588" name="Group 2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00600" y="4191000"/>
                      <a:ext cx="152400" cy="152400"/>
                      <a:chOff x="3360" y="1968"/>
                      <a:chExt cx="96" cy="96"/>
                    </a:xfrm>
                  </p:grpSpPr>
                  <p:sp>
                    <p:nvSpPr>
                      <p:cNvPr id="589" name="Rectangle 2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60" y="1968"/>
                        <a:ext cx="96" cy="96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590" name="Oval 2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84" y="1992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  <p:cxnSp>
                <p:nvCxnSpPr>
                  <p:cNvPr id="595" name="Straight Connector 594"/>
                  <p:cNvCxnSpPr/>
                  <p:nvPr/>
                </p:nvCxnSpPr>
                <p:spPr>
                  <a:xfrm flipH="1">
                    <a:off x="7124699" y="3886200"/>
                    <a:ext cx="114300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6" name="Straight Connector 595"/>
                  <p:cNvCxnSpPr/>
                  <p:nvPr/>
                </p:nvCxnSpPr>
                <p:spPr>
                  <a:xfrm rot="16200000" flipH="1">
                    <a:off x="7010399" y="4000500"/>
                    <a:ext cx="22860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7" name="Straight Connector 596"/>
                  <p:cNvCxnSpPr/>
                  <p:nvPr/>
                </p:nvCxnSpPr>
                <p:spPr>
                  <a:xfrm rot="16200000" flipH="1">
                    <a:off x="8153401" y="4000500"/>
                    <a:ext cx="228599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8" name="Straight Connector 597"/>
                  <p:cNvCxnSpPr/>
                  <p:nvPr/>
                </p:nvCxnSpPr>
                <p:spPr>
                  <a:xfrm rot="10800000" flipH="1" flipV="1">
                    <a:off x="7124699" y="5714999"/>
                    <a:ext cx="1142998" cy="1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9" name="Straight Connector 598"/>
                  <p:cNvCxnSpPr/>
                  <p:nvPr/>
                </p:nvCxnSpPr>
                <p:spPr>
                  <a:xfrm rot="5400000">
                    <a:off x="8039101" y="4800599"/>
                    <a:ext cx="457196" cy="1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0" name="Straight Connector 599"/>
                  <p:cNvCxnSpPr/>
                  <p:nvPr/>
                </p:nvCxnSpPr>
                <p:spPr>
                  <a:xfrm rot="5400000">
                    <a:off x="6896100" y="4800598"/>
                    <a:ext cx="457196" cy="1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1" name="Straight Connector 600"/>
                  <p:cNvCxnSpPr/>
                  <p:nvPr/>
                </p:nvCxnSpPr>
                <p:spPr>
                  <a:xfrm flipH="1">
                    <a:off x="7124699" y="4800600"/>
                    <a:ext cx="228600" cy="0"/>
                  </a:xfrm>
                  <a:prstGeom prst="line">
                    <a:avLst/>
                  </a:prstGeom>
                  <a:ln>
                    <a:tailEnd type="oval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2" name="Straight Connector 601"/>
                  <p:cNvCxnSpPr/>
                  <p:nvPr/>
                </p:nvCxnSpPr>
                <p:spPr>
                  <a:xfrm flipH="1">
                    <a:off x="8039099" y="4800600"/>
                    <a:ext cx="228600" cy="0"/>
                  </a:xfrm>
                  <a:prstGeom prst="line">
                    <a:avLst/>
                  </a:prstGeom>
                  <a:ln>
                    <a:headEnd type="oval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03" name="Group 602"/>
                  <p:cNvGrpSpPr/>
                  <p:nvPr/>
                </p:nvGrpSpPr>
                <p:grpSpPr>
                  <a:xfrm flipH="1" flipV="1">
                    <a:off x="8229604" y="5029200"/>
                    <a:ext cx="76200" cy="685800"/>
                    <a:chOff x="3086100" y="3505200"/>
                    <a:chExt cx="76200" cy="685800"/>
                  </a:xfrm>
                </p:grpSpPr>
                <p:cxnSp>
                  <p:nvCxnSpPr>
                    <p:cNvPr id="604" name="Straight Connector 603"/>
                    <p:cNvCxnSpPr/>
                    <p:nvPr/>
                  </p:nvCxnSpPr>
                  <p:spPr>
                    <a:xfrm rot="5400000" flipH="1" flipV="1">
                      <a:off x="2781300" y="3848100"/>
                      <a:ext cx="6858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05" name="Oval 24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>
                      <a:off x="3086100" y="4000500"/>
                      <a:ext cx="76200" cy="76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06" name="Oval 24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>
                      <a:off x="3086100" y="3848100"/>
                      <a:ext cx="76200" cy="76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607" name="Group 606"/>
                  <p:cNvGrpSpPr/>
                  <p:nvPr/>
                </p:nvGrpSpPr>
                <p:grpSpPr>
                  <a:xfrm flipH="1" flipV="1">
                    <a:off x="7086603" y="5029200"/>
                    <a:ext cx="76200" cy="685800"/>
                    <a:chOff x="3086100" y="3505200"/>
                    <a:chExt cx="76200" cy="685800"/>
                  </a:xfrm>
                </p:grpSpPr>
                <p:cxnSp>
                  <p:nvCxnSpPr>
                    <p:cNvPr id="608" name="Straight Connector 607"/>
                    <p:cNvCxnSpPr/>
                    <p:nvPr/>
                  </p:nvCxnSpPr>
                  <p:spPr>
                    <a:xfrm rot="5400000" flipH="1" flipV="1">
                      <a:off x="2781300" y="3848100"/>
                      <a:ext cx="6858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09" name="Oval 24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>
                      <a:off x="3086100" y="4000500"/>
                      <a:ext cx="76200" cy="76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10" name="Oval 24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6200000">
                      <a:off x="3086100" y="3848100"/>
                      <a:ext cx="76200" cy="762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652" name="Rectangle 651"/>
                <p:cNvSpPr/>
                <p:nvPr/>
              </p:nvSpPr>
              <p:spPr>
                <a:xfrm>
                  <a:off x="7119941" y="4800600"/>
                  <a:ext cx="1143000" cy="914400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53" name="Straight Arrow Connector 652"/>
                <p:cNvCxnSpPr/>
                <p:nvPr/>
              </p:nvCxnSpPr>
              <p:spPr>
                <a:xfrm rot="5400000" flipH="1" flipV="1">
                  <a:off x="7582694" y="5828506"/>
                  <a:ext cx="228600" cy="1588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58" name="TextBox 657"/>
            <p:cNvSpPr txBox="1"/>
            <p:nvPr/>
          </p:nvSpPr>
          <p:spPr>
            <a:xfrm>
              <a:off x="228600" y="5181600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Circuit is open; motor is free to rotate in either direction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59" name="TextBox 658"/>
            <p:cNvSpPr txBox="1"/>
            <p:nvPr/>
          </p:nvSpPr>
          <p:spPr>
            <a:xfrm>
              <a:off x="2082800" y="5181600"/>
              <a:ext cx="22860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Diagonal switches (top right, bottom left) are closed; motor spins in positive (CCW) direction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60" name="TextBox 659"/>
            <p:cNvSpPr txBox="1"/>
            <p:nvPr/>
          </p:nvSpPr>
          <p:spPr>
            <a:xfrm>
              <a:off x="4546600" y="5181600"/>
              <a:ext cx="22860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Diagonal switches (top left, bottom right) are closed; motor spins in negative (CW) direction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61" name="TextBox 660"/>
            <p:cNvSpPr txBox="1"/>
            <p:nvPr/>
          </p:nvSpPr>
          <p:spPr>
            <a:xfrm>
              <a:off x="7010400" y="5181600"/>
              <a:ext cx="19812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Bottom switches are closed; motor terminals </a:t>
              </a:r>
              <a:r>
                <a:rPr lang="en-US">
                  <a:solidFill>
                    <a:prstClr val="black"/>
                  </a:solidFill>
                </a:rPr>
                <a:t>are grounded, </a:t>
              </a:r>
              <a:r>
                <a:rPr lang="en-US" dirty="0">
                  <a:solidFill>
                    <a:prstClr val="black"/>
                  </a:solidFill>
                </a:rPr>
                <a:t>which stops motor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868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3" name="Content Placeholder 38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4290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B3</a:t>
                      </a:r>
                      <a:endParaRPr lang="en-US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B2</a:t>
                      </a:r>
                      <a:endParaRPr lang="en-US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B1</a:t>
                      </a:r>
                      <a:endParaRPr lang="en-US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B0</a:t>
                      </a:r>
                      <a:endParaRPr lang="en-US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Free</a:t>
                      </a:r>
                      <a:r>
                        <a:rPr lang="en-US" baseline="0" dirty="0" smtClean="0"/>
                        <a:t> rotation</a:t>
                      </a:r>
                      <a:endParaRPr lang="en-US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Forward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Backward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Brake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Direction Control (Transistor H-Bridges)</a:t>
            </a:r>
            <a:endParaRPr lang="en-US" sz="3600" dirty="0"/>
          </a:p>
        </p:txBody>
      </p:sp>
      <p:grpSp>
        <p:nvGrpSpPr>
          <p:cNvPr id="238" name="Group 237"/>
          <p:cNvGrpSpPr/>
          <p:nvPr/>
        </p:nvGrpSpPr>
        <p:grpSpPr>
          <a:xfrm>
            <a:off x="4038600" y="1295400"/>
            <a:ext cx="4889095" cy="5181600"/>
            <a:chOff x="4038600" y="1295400"/>
            <a:chExt cx="4889095" cy="5181600"/>
          </a:xfrm>
        </p:grpSpPr>
        <p:grpSp>
          <p:nvGrpSpPr>
            <p:cNvPr id="432" name="Group 431"/>
            <p:cNvGrpSpPr/>
            <p:nvPr/>
          </p:nvGrpSpPr>
          <p:grpSpPr>
            <a:xfrm>
              <a:off x="4038600" y="1295400"/>
              <a:ext cx="4889095" cy="2514600"/>
              <a:chOff x="4038600" y="4038600"/>
              <a:chExt cx="4889095" cy="2514600"/>
            </a:xfrm>
          </p:grpSpPr>
          <p:sp>
            <p:nvSpPr>
              <p:cNvPr id="431" name="Circular Arrow 430"/>
              <p:cNvSpPr/>
              <p:nvPr/>
            </p:nvSpPr>
            <p:spPr>
              <a:xfrm rot="5400000" flipH="1">
                <a:off x="6138851" y="5029200"/>
                <a:ext cx="685808" cy="685808"/>
              </a:xfrm>
              <a:prstGeom prst="circularArrow">
                <a:avLst>
                  <a:gd name="adj1" fmla="val 5525"/>
                  <a:gd name="adj2" fmla="val 1142319"/>
                  <a:gd name="adj3" fmla="val 20457690"/>
                  <a:gd name="adj4" fmla="val 1254488"/>
                  <a:gd name="adj5" fmla="val 886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26" name="Group 425"/>
              <p:cNvGrpSpPr/>
              <p:nvPr/>
            </p:nvGrpSpPr>
            <p:grpSpPr>
              <a:xfrm>
                <a:off x="4038600" y="4038600"/>
                <a:ext cx="4889095" cy="2514600"/>
                <a:chOff x="3962400" y="1371600"/>
                <a:chExt cx="4889095" cy="2514600"/>
              </a:xfrm>
            </p:grpSpPr>
            <p:grpSp>
              <p:nvGrpSpPr>
                <p:cNvPr id="393" name="Group 392"/>
                <p:cNvGrpSpPr/>
                <p:nvPr/>
              </p:nvGrpSpPr>
              <p:grpSpPr>
                <a:xfrm>
                  <a:off x="3962400" y="1371600"/>
                  <a:ext cx="4889095" cy="2438400"/>
                  <a:chOff x="3962400" y="1371600"/>
                  <a:chExt cx="4889095" cy="2438400"/>
                </a:xfrm>
              </p:grpSpPr>
              <p:grpSp>
                <p:nvGrpSpPr>
                  <p:cNvPr id="281" name="Group 163"/>
                  <p:cNvGrpSpPr/>
                  <p:nvPr/>
                </p:nvGrpSpPr>
                <p:grpSpPr>
                  <a:xfrm rot="16200000">
                    <a:off x="5061218" y="1842021"/>
                    <a:ext cx="831228" cy="590463"/>
                    <a:chOff x="7277380" y="4523601"/>
                    <a:chExt cx="831228" cy="590463"/>
                  </a:xfrm>
                </p:grpSpPr>
                <p:grpSp>
                  <p:nvGrpSpPr>
                    <p:cNvPr id="282" name="Group 22"/>
                    <p:cNvGrpSpPr/>
                    <p:nvPr/>
                  </p:nvGrpSpPr>
                  <p:grpSpPr>
                    <a:xfrm flipH="1">
                      <a:off x="7391400" y="4724400"/>
                      <a:ext cx="609600" cy="389664"/>
                      <a:chOff x="5450685" y="4871185"/>
                      <a:chExt cx="609600" cy="389663"/>
                    </a:xfrm>
                  </p:grpSpPr>
                  <p:sp>
                    <p:nvSpPr>
                      <p:cNvPr id="286" name="Oval 285"/>
                      <p:cNvSpPr/>
                      <p:nvPr/>
                    </p:nvSpPr>
                    <p:spPr>
                      <a:xfrm rot="5400000">
                        <a:off x="5563461" y="4876800"/>
                        <a:ext cx="384048" cy="384048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grpSp>
                    <p:nvGrpSpPr>
                      <p:cNvPr id="287" name="Group 479"/>
                      <p:cNvGrpSpPr>
                        <a:grpSpLocks/>
                      </p:cNvGrpSpPr>
                      <p:nvPr/>
                    </p:nvGrpSpPr>
                    <p:grpSpPr bwMode="auto">
                      <a:xfrm rot="16200000">
                        <a:off x="5603085" y="4718785"/>
                        <a:ext cx="304800" cy="609600"/>
                        <a:chOff x="4944" y="1344"/>
                        <a:chExt cx="192" cy="384"/>
                      </a:xfrm>
                    </p:grpSpPr>
                    <p:sp>
                      <p:nvSpPr>
                        <p:cNvPr id="288" name="Freeform 3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944" y="1344"/>
                          <a:ext cx="96" cy="38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0" y="192"/>
                            </a:cxn>
                            <a:cxn ang="0">
                              <a:pos x="192" y="288"/>
                            </a:cxn>
                            <a:cxn ang="0">
                              <a:pos x="192" y="480"/>
                            </a:cxn>
                            <a:cxn ang="0">
                              <a:pos x="0" y="576"/>
                            </a:cxn>
                            <a:cxn ang="0">
                              <a:pos x="0" y="768"/>
                            </a:cxn>
                          </a:cxnLst>
                          <a:rect l="0" t="0" r="r" b="b"/>
                          <a:pathLst>
                            <a:path w="192" h="768">
                              <a:moveTo>
                                <a:pt x="0" y="0"/>
                              </a:moveTo>
                              <a:lnTo>
                                <a:pt x="0" y="192"/>
                              </a:lnTo>
                              <a:lnTo>
                                <a:pt x="192" y="288"/>
                              </a:lnTo>
                              <a:lnTo>
                                <a:pt x="192" y="480"/>
                              </a:lnTo>
                              <a:lnTo>
                                <a:pt x="0" y="576"/>
                              </a:lnTo>
                              <a:lnTo>
                                <a:pt x="0" y="768"/>
                              </a:lnTo>
                            </a:path>
                          </a:pathLst>
                        </a:custGeom>
                        <a:noFill/>
                        <a:ln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89" name="Line 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040" y="14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90" name="Line 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040" y="1536"/>
                          <a:ext cx="96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91" name="Freeform 3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560000" flipH="1">
                          <a:off x="4994" y="1452"/>
                          <a:ext cx="48" cy="4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48"/>
                            </a:cxn>
                            <a:cxn ang="0">
                              <a:pos x="96" y="0"/>
                            </a:cxn>
                            <a:cxn ang="0">
                              <a:pos x="96" y="96"/>
                            </a:cxn>
                            <a:cxn ang="0">
                              <a:pos x="0" y="48"/>
                            </a:cxn>
                          </a:cxnLst>
                          <a:rect l="0" t="0" r="r" b="b"/>
                          <a:pathLst>
                            <a:path w="96" h="96">
                              <a:moveTo>
                                <a:pt x="0" y="48"/>
                              </a:moveTo>
                              <a:lnTo>
                                <a:pt x="96" y="0"/>
                              </a:lnTo>
                              <a:lnTo>
                                <a:pt x="96" y="96"/>
                              </a:lnTo>
                              <a:lnTo>
                                <a:pt x="0" y="48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1"/>
                        </a:solidFill>
                        <a:ln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  <p:sp>
                  <p:nvSpPr>
                    <p:cNvPr id="283" name="TextBox 282"/>
                    <p:cNvSpPr txBox="1"/>
                    <p:nvPr/>
                  </p:nvSpPr>
                  <p:spPr>
                    <a:xfrm>
                      <a:off x="7277380" y="4752201"/>
                      <a:ext cx="26642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>
                          <a:solidFill>
                            <a:prstClr val="black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4" name="TextBox 283"/>
                    <p:cNvSpPr txBox="1"/>
                    <p:nvPr/>
                  </p:nvSpPr>
                  <p:spPr>
                    <a:xfrm>
                      <a:off x="7467600" y="4523601"/>
                      <a:ext cx="26802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>
                          <a:solidFill>
                            <a:prstClr val="black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5" name="TextBox 284"/>
                    <p:cNvSpPr txBox="1"/>
                    <p:nvPr/>
                  </p:nvSpPr>
                  <p:spPr>
                    <a:xfrm>
                      <a:off x="7848600" y="4752201"/>
                      <a:ext cx="26000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>
                          <a:solidFill>
                            <a:prstClr val="black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292" name="Freeform 12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4926809" y="1751491"/>
                    <a:ext cx="152400" cy="762000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96" y="192"/>
                      </a:cxn>
                      <a:cxn ang="0">
                        <a:pos x="192" y="240"/>
                      </a:cxn>
                      <a:cxn ang="0">
                        <a:pos x="0" y="336"/>
                      </a:cxn>
                      <a:cxn ang="0">
                        <a:pos x="192" y="432"/>
                      </a:cxn>
                      <a:cxn ang="0">
                        <a:pos x="0" y="528"/>
                      </a:cxn>
                      <a:cxn ang="0">
                        <a:pos x="192" y="624"/>
                      </a:cxn>
                      <a:cxn ang="0">
                        <a:pos x="0" y="720"/>
                      </a:cxn>
                      <a:cxn ang="0">
                        <a:pos x="96" y="768"/>
                      </a:cxn>
                      <a:cxn ang="0">
                        <a:pos x="96" y="960"/>
                      </a:cxn>
                    </a:cxnLst>
                    <a:rect l="0" t="0" r="r" b="b"/>
                    <a:pathLst>
                      <a:path w="192" h="960">
                        <a:moveTo>
                          <a:pt x="96" y="0"/>
                        </a:moveTo>
                        <a:lnTo>
                          <a:pt x="96" y="192"/>
                        </a:lnTo>
                        <a:lnTo>
                          <a:pt x="192" y="240"/>
                        </a:lnTo>
                        <a:lnTo>
                          <a:pt x="0" y="336"/>
                        </a:lnTo>
                        <a:lnTo>
                          <a:pt x="192" y="432"/>
                        </a:lnTo>
                        <a:lnTo>
                          <a:pt x="0" y="528"/>
                        </a:lnTo>
                        <a:lnTo>
                          <a:pt x="192" y="624"/>
                        </a:lnTo>
                        <a:lnTo>
                          <a:pt x="0" y="720"/>
                        </a:lnTo>
                        <a:lnTo>
                          <a:pt x="96" y="768"/>
                        </a:lnTo>
                        <a:lnTo>
                          <a:pt x="96" y="960"/>
                        </a:lnTo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293" name="Group 221"/>
                  <p:cNvGrpSpPr>
                    <a:grpSpLocks/>
                  </p:cNvGrpSpPr>
                  <p:nvPr/>
                </p:nvGrpSpPr>
                <p:grpSpPr bwMode="auto">
                  <a:xfrm rot="10800000">
                    <a:off x="6253076" y="3581400"/>
                    <a:ext cx="304800" cy="228600"/>
                    <a:chOff x="3888" y="3072"/>
                    <a:chExt cx="192" cy="144"/>
                  </a:xfrm>
                </p:grpSpPr>
                <p:sp>
                  <p:nvSpPr>
                    <p:cNvPr id="294" name="Line 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88" y="3072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95" name="Line 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984" y="3072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oval"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96" name="Group 220"/>
                  <p:cNvGrpSpPr>
                    <a:grpSpLocks/>
                  </p:cNvGrpSpPr>
                  <p:nvPr/>
                </p:nvGrpSpPr>
                <p:grpSpPr bwMode="auto">
                  <a:xfrm flipV="1">
                    <a:off x="6329275" y="1524000"/>
                    <a:ext cx="152400" cy="304800"/>
                    <a:chOff x="3264" y="3072"/>
                    <a:chExt cx="96" cy="192"/>
                  </a:xfrm>
                </p:grpSpPr>
                <p:sp>
                  <p:nvSpPr>
                    <p:cNvPr id="297" name="Line 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12" y="3072"/>
                      <a:ext cx="0" cy="1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 type="oval"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98" name="Freeform 1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264" y="3192"/>
                      <a:ext cx="96" cy="72"/>
                    </a:xfrm>
                    <a:custGeom>
                      <a:avLst/>
                      <a:gdLst/>
                      <a:ahLst/>
                      <a:cxnLst>
                        <a:cxn ang="0">
                          <a:pos x="96" y="144"/>
                        </a:cxn>
                        <a:cxn ang="0">
                          <a:pos x="192" y="0"/>
                        </a:cxn>
                        <a:cxn ang="0">
                          <a:pos x="0" y="0"/>
                        </a:cxn>
                        <a:cxn ang="0">
                          <a:pos x="96" y="144"/>
                        </a:cxn>
                      </a:cxnLst>
                      <a:rect l="0" t="0" r="r" b="b"/>
                      <a:pathLst>
                        <a:path w="192" h="144">
                          <a:moveTo>
                            <a:pt x="96" y="144"/>
                          </a:moveTo>
                          <a:lnTo>
                            <a:pt x="192" y="0"/>
                          </a:lnTo>
                          <a:lnTo>
                            <a:pt x="0" y="0"/>
                          </a:lnTo>
                          <a:lnTo>
                            <a:pt x="96" y="144"/>
                          </a:lnTo>
                          <a:close/>
                        </a:path>
                      </a:pathLst>
                    </a:custGeom>
                    <a:noFill/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299" name="TextBox 298"/>
                  <p:cNvSpPr txBox="1"/>
                  <p:nvPr/>
                </p:nvSpPr>
                <p:spPr>
                  <a:xfrm>
                    <a:off x="6476902" y="1371600"/>
                    <a:ext cx="500073" cy="3693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err="1">
                        <a:solidFill>
                          <a:prstClr val="black"/>
                        </a:solidFill>
                      </a:rPr>
                      <a:t>Vcc</a:t>
                    </a:r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0" name="TextBox 299"/>
                  <p:cNvSpPr txBox="1"/>
                  <p:nvPr/>
                </p:nvSpPr>
                <p:spPr>
                  <a:xfrm>
                    <a:off x="4724400" y="1676400"/>
                    <a:ext cx="559769" cy="3693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dirty="0">
                        <a:solidFill>
                          <a:prstClr val="black"/>
                        </a:solidFill>
                      </a:rPr>
                      <a:t>1k</a:t>
                    </a:r>
                    <a:r>
                      <a:rPr lang="el-GR" dirty="0">
                        <a:solidFill>
                          <a:prstClr val="black"/>
                        </a:solidFill>
                      </a:rPr>
                      <a:t>Ω</a:t>
                    </a:r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301" name="Group 162"/>
                  <p:cNvGrpSpPr/>
                  <p:nvPr/>
                </p:nvGrpSpPr>
                <p:grpSpPr>
                  <a:xfrm rot="16200000">
                    <a:off x="5056820" y="2986213"/>
                    <a:ext cx="834434" cy="584874"/>
                    <a:chOff x="7429780" y="4676001"/>
                    <a:chExt cx="834434" cy="584874"/>
                  </a:xfrm>
                </p:grpSpPr>
                <p:sp>
                  <p:nvSpPr>
                    <p:cNvPr id="302" name="TextBox 301"/>
                    <p:cNvSpPr txBox="1"/>
                    <p:nvPr/>
                  </p:nvSpPr>
                  <p:spPr>
                    <a:xfrm>
                      <a:off x="7429780" y="4904601"/>
                      <a:ext cx="26642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>
                          <a:solidFill>
                            <a:prstClr val="black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03" name="TextBox 302"/>
                    <p:cNvSpPr txBox="1"/>
                    <p:nvPr/>
                  </p:nvSpPr>
                  <p:spPr>
                    <a:xfrm>
                      <a:off x="7620000" y="4676001"/>
                      <a:ext cx="26802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>
                          <a:solidFill>
                            <a:prstClr val="black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04" name="TextBox 303"/>
                    <p:cNvSpPr txBox="1"/>
                    <p:nvPr/>
                  </p:nvSpPr>
                  <p:spPr>
                    <a:xfrm>
                      <a:off x="7997794" y="4904602"/>
                      <a:ext cx="26642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>
                          <a:solidFill>
                            <a:prstClr val="black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prstClr val="black"/>
                        </a:solidFill>
                      </a:endParaRPr>
                    </a:p>
                  </p:txBody>
                </p:sp>
                <p:grpSp>
                  <p:nvGrpSpPr>
                    <p:cNvPr id="305" name="Group 155"/>
                    <p:cNvGrpSpPr/>
                    <p:nvPr/>
                  </p:nvGrpSpPr>
                  <p:grpSpPr>
                    <a:xfrm>
                      <a:off x="7543800" y="4876800"/>
                      <a:ext cx="609600" cy="384075"/>
                      <a:chOff x="5526025" y="4379950"/>
                      <a:chExt cx="609600" cy="384074"/>
                    </a:xfrm>
                  </p:grpSpPr>
                  <p:grpSp>
                    <p:nvGrpSpPr>
                      <p:cNvPr id="306" name="Group 478"/>
                      <p:cNvGrpSpPr>
                        <a:grpSpLocks/>
                      </p:cNvGrpSpPr>
                      <p:nvPr/>
                    </p:nvGrpSpPr>
                    <p:grpSpPr bwMode="auto">
                      <a:xfrm rot="5400000" flipH="1">
                        <a:off x="5678424" y="4227551"/>
                        <a:ext cx="304801" cy="609600"/>
                        <a:chOff x="4656" y="1344"/>
                        <a:chExt cx="192" cy="384"/>
                      </a:xfrm>
                    </p:grpSpPr>
                    <p:sp>
                      <p:nvSpPr>
                        <p:cNvPr id="308" name="Freeform 3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656" y="1344"/>
                          <a:ext cx="99" cy="38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0" y="192"/>
                            </a:cxn>
                            <a:cxn ang="0">
                              <a:pos x="192" y="288"/>
                            </a:cxn>
                            <a:cxn ang="0">
                              <a:pos x="192" y="480"/>
                            </a:cxn>
                            <a:cxn ang="0">
                              <a:pos x="0" y="576"/>
                            </a:cxn>
                            <a:cxn ang="0">
                              <a:pos x="0" y="768"/>
                            </a:cxn>
                          </a:cxnLst>
                          <a:rect l="0" t="0" r="r" b="b"/>
                          <a:pathLst>
                            <a:path w="192" h="768">
                              <a:moveTo>
                                <a:pt x="0" y="0"/>
                              </a:moveTo>
                              <a:lnTo>
                                <a:pt x="0" y="192"/>
                              </a:lnTo>
                              <a:lnTo>
                                <a:pt x="192" y="288"/>
                              </a:lnTo>
                              <a:lnTo>
                                <a:pt x="192" y="480"/>
                              </a:lnTo>
                              <a:lnTo>
                                <a:pt x="0" y="576"/>
                              </a:lnTo>
                              <a:lnTo>
                                <a:pt x="0" y="768"/>
                              </a:lnTo>
                            </a:path>
                          </a:pathLst>
                        </a:custGeom>
                        <a:noFill/>
                        <a:ln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09" name="Line 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755" y="1440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10" name="Line 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755" y="1536"/>
                          <a:ext cx="93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11" name="Freeform 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0040000">
                          <a:off x="4656" y="1597"/>
                          <a:ext cx="48" cy="4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48"/>
                            </a:cxn>
                            <a:cxn ang="0">
                              <a:pos x="96" y="0"/>
                            </a:cxn>
                            <a:cxn ang="0">
                              <a:pos x="96" y="96"/>
                            </a:cxn>
                            <a:cxn ang="0">
                              <a:pos x="0" y="48"/>
                            </a:cxn>
                          </a:cxnLst>
                          <a:rect l="0" t="0" r="r" b="b"/>
                          <a:pathLst>
                            <a:path w="96" h="96">
                              <a:moveTo>
                                <a:pt x="0" y="48"/>
                              </a:moveTo>
                              <a:lnTo>
                                <a:pt x="96" y="0"/>
                              </a:lnTo>
                              <a:lnTo>
                                <a:pt x="96" y="96"/>
                              </a:lnTo>
                              <a:lnTo>
                                <a:pt x="0" y="48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1"/>
                        </a:solidFill>
                        <a:ln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307" name="Oval 306"/>
                      <p:cNvSpPr/>
                      <p:nvPr/>
                    </p:nvSpPr>
                    <p:spPr>
                      <a:xfrm rot="5400000">
                        <a:off x="5638800" y="4379976"/>
                        <a:ext cx="384048" cy="384048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312" name="TextBox 311"/>
                  <p:cNvSpPr txBox="1"/>
                  <p:nvPr/>
                </p:nvSpPr>
                <p:spPr>
                  <a:xfrm>
                    <a:off x="3962400" y="1947824"/>
                    <a:ext cx="426720" cy="3693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lang="en-US" dirty="0">
                        <a:solidFill>
                          <a:prstClr val="black"/>
                        </a:solidFill>
                      </a:rPr>
                      <a:t>B3</a:t>
                    </a:r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3" name="Freeform 253"/>
                  <p:cNvSpPr>
                    <a:spLocks/>
                  </p:cNvSpPr>
                  <p:nvPr/>
                </p:nvSpPr>
                <p:spPr bwMode="auto">
                  <a:xfrm>
                    <a:off x="4393409" y="2056290"/>
                    <a:ext cx="228600" cy="152400"/>
                  </a:xfrm>
                  <a:custGeom>
                    <a:avLst/>
                    <a:gdLst/>
                    <a:ahLst/>
                    <a:cxnLst>
                      <a:cxn ang="0">
                        <a:pos x="288" y="96"/>
                      </a:cxn>
                      <a:cxn ang="0">
                        <a:pos x="144" y="192"/>
                      </a:cxn>
                      <a:cxn ang="0">
                        <a:pos x="0" y="192"/>
                      </a:cxn>
                      <a:cxn ang="0">
                        <a:pos x="0" y="0"/>
                      </a:cxn>
                      <a:cxn ang="0">
                        <a:pos x="144" y="0"/>
                      </a:cxn>
                      <a:cxn ang="0">
                        <a:pos x="288" y="96"/>
                      </a:cxn>
                    </a:cxnLst>
                    <a:rect l="0" t="0" r="r" b="b"/>
                    <a:pathLst>
                      <a:path w="288" h="192">
                        <a:moveTo>
                          <a:pt x="288" y="96"/>
                        </a:moveTo>
                        <a:lnTo>
                          <a:pt x="144" y="192"/>
                        </a:lnTo>
                        <a:lnTo>
                          <a:pt x="0" y="192"/>
                        </a:lnTo>
                        <a:lnTo>
                          <a:pt x="0" y="0"/>
                        </a:lnTo>
                        <a:lnTo>
                          <a:pt x="144" y="0"/>
                        </a:lnTo>
                        <a:lnTo>
                          <a:pt x="288" y="96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 cap="flat" cmpd="sng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314" name="Group 218"/>
                  <p:cNvGrpSpPr>
                    <a:grpSpLocks/>
                  </p:cNvGrpSpPr>
                  <p:nvPr/>
                </p:nvGrpSpPr>
                <p:grpSpPr bwMode="auto">
                  <a:xfrm>
                    <a:off x="6710271" y="1828800"/>
                    <a:ext cx="152400" cy="762000"/>
                    <a:chOff x="5280" y="1200"/>
                    <a:chExt cx="96" cy="480"/>
                  </a:xfrm>
                </p:grpSpPr>
                <p:sp>
                  <p:nvSpPr>
                    <p:cNvPr id="315" name="Line 1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328" y="1200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 type="oval"/>
                      <a:tailEnd type="none"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16" name="Line 1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280" y="1392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17" name="Freeform 10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80" y="1392"/>
                      <a:ext cx="96" cy="96"/>
                    </a:xfrm>
                    <a:custGeom>
                      <a:avLst/>
                      <a:gdLst/>
                      <a:ahLst/>
                      <a:cxnLst>
                        <a:cxn ang="0">
                          <a:pos x="144" y="0"/>
                        </a:cxn>
                        <a:cxn ang="0">
                          <a:pos x="0" y="240"/>
                        </a:cxn>
                        <a:cxn ang="0">
                          <a:pos x="288" y="240"/>
                        </a:cxn>
                        <a:cxn ang="0">
                          <a:pos x="144" y="0"/>
                        </a:cxn>
                      </a:cxnLst>
                      <a:rect l="0" t="0" r="r" b="b"/>
                      <a:pathLst>
                        <a:path w="288" h="240">
                          <a:moveTo>
                            <a:pt x="144" y="0"/>
                          </a:moveTo>
                          <a:lnTo>
                            <a:pt x="0" y="240"/>
                          </a:lnTo>
                          <a:lnTo>
                            <a:pt x="288" y="240"/>
                          </a:lnTo>
                          <a:lnTo>
                            <a:pt x="144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18" name="Line 10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328" y="1488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cxnSp>
                <p:nvCxnSpPr>
                  <p:cNvPr id="319" name="Straight Connector 318"/>
                  <p:cNvCxnSpPr/>
                  <p:nvPr/>
                </p:nvCxnSpPr>
                <p:spPr>
                  <a:xfrm>
                    <a:off x="5687200" y="2419657"/>
                    <a:ext cx="0" cy="574986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20" name="Group 173"/>
                  <p:cNvGrpSpPr/>
                  <p:nvPr/>
                </p:nvGrpSpPr>
                <p:grpSpPr>
                  <a:xfrm rot="5400000" flipH="1">
                    <a:off x="6925173" y="1838533"/>
                    <a:ext cx="831228" cy="590463"/>
                    <a:chOff x="7277380" y="4523601"/>
                    <a:chExt cx="831228" cy="590463"/>
                  </a:xfrm>
                </p:grpSpPr>
                <p:grpSp>
                  <p:nvGrpSpPr>
                    <p:cNvPr id="321" name="Group 22"/>
                    <p:cNvGrpSpPr/>
                    <p:nvPr/>
                  </p:nvGrpSpPr>
                  <p:grpSpPr>
                    <a:xfrm flipH="1">
                      <a:off x="7391400" y="4724400"/>
                      <a:ext cx="609600" cy="389664"/>
                      <a:chOff x="5450685" y="4871185"/>
                      <a:chExt cx="609600" cy="389663"/>
                    </a:xfrm>
                  </p:grpSpPr>
                  <p:sp>
                    <p:nvSpPr>
                      <p:cNvPr id="325" name="Oval 324"/>
                      <p:cNvSpPr/>
                      <p:nvPr/>
                    </p:nvSpPr>
                    <p:spPr>
                      <a:xfrm rot="5400000">
                        <a:off x="5563461" y="4876800"/>
                        <a:ext cx="384048" cy="384048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grpSp>
                    <p:nvGrpSpPr>
                      <p:cNvPr id="326" name="Group 479"/>
                      <p:cNvGrpSpPr>
                        <a:grpSpLocks/>
                      </p:cNvGrpSpPr>
                      <p:nvPr/>
                    </p:nvGrpSpPr>
                    <p:grpSpPr bwMode="auto">
                      <a:xfrm rot="16200000">
                        <a:off x="5603085" y="4718785"/>
                        <a:ext cx="304800" cy="609600"/>
                        <a:chOff x="4944" y="1344"/>
                        <a:chExt cx="192" cy="384"/>
                      </a:xfrm>
                    </p:grpSpPr>
                    <p:sp>
                      <p:nvSpPr>
                        <p:cNvPr id="327" name="Freeform 3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944" y="1344"/>
                          <a:ext cx="96" cy="38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0" y="192"/>
                            </a:cxn>
                            <a:cxn ang="0">
                              <a:pos x="192" y="288"/>
                            </a:cxn>
                            <a:cxn ang="0">
                              <a:pos x="192" y="480"/>
                            </a:cxn>
                            <a:cxn ang="0">
                              <a:pos x="0" y="576"/>
                            </a:cxn>
                            <a:cxn ang="0">
                              <a:pos x="0" y="768"/>
                            </a:cxn>
                          </a:cxnLst>
                          <a:rect l="0" t="0" r="r" b="b"/>
                          <a:pathLst>
                            <a:path w="192" h="768">
                              <a:moveTo>
                                <a:pt x="0" y="0"/>
                              </a:moveTo>
                              <a:lnTo>
                                <a:pt x="0" y="192"/>
                              </a:lnTo>
                              <a:lnTo>
                                <a:pt x="192" y="288"/>
                              </a:lnTo>
                              <a:lnTo>
                                <a:pt x="192" y="480"/>
                              </a:lnTo>
                              <a:lnTo>
                                <a:pt x="0" y="576"/>
                              </a:lnTo>
                              <a:lnTo>
                                <a:pt x="0" y="768"/>
                              </a:lnTo>
                            </a:path>
                          </a:pathLst>
                        </a:custGeom>
                        <a:noFill/>
                        <a:ln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28" name="Line 3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040" y="14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29" name="Line 3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5040" y="1536"/>
                          <a:ext cx="96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30" name="Freeform 3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560000" flipH="1">
                          <a:off x="4994" y="1452"/>
                          <a:ext cx="48" cy="4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48"/>
                            </a:cxn>
                            <a:cxn ang="0">
                              <a:pos x="96" y="0"/>
                            </a:cxn>
                            <a:cxn ang="0">
                              <a:pos x="96" y="96"/>
                            </a:cxn>
                            <a:cxn ang="0">
                              <a:pos x="0" y="48"/>
                            </a:cxn>
                          </a:cxnLst>
                          <a:rect l="0" t="0" r="r" b="b"/>
                          <a:pathLst>
                            <a:path w="96" h="96">
                              <a:moveTo>
                                <a:pt x="0" y="48"/>
                              </a:moveTo>
                              <a:lnTo>
                                <a:pt x="96" y="0"/>
                              </a:lnTo>
                              <a:lnTo>
                                <a:pt x="96" y="96"/>
                              </a:lnTo>
                              <a:lnTo>
                                <a:pt x="0" y="48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1"/>
                        </a:solidFill>
                        <a:ln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  <p:sp>
                  <p:nvSpPr>
                    <p:cNvPr id="322" name="TextBox 321"/>
                    <p:cNvSpPr txBox="1"/>
                    <p:nvPr/>
                  </p:nvSpPr>
                  <p:spPr>
                    <a:xfrm>
                      <a:off x="7277380" y="4752201"/>
                      <a:ext cx="26642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>
                          <a:solidFill>
                            <a:prstClr val="black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23" name="TextBox 322"/>
                    <p:cNvSpPr txBox="1"/>
                    <p:nvPr/>
                  </p:nvSpPr>
                  <p:spPr>
                    <a:xfrm>
                      <a:off x="7467600" y="4523601"/>
                      <a:ext cx="26802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>
                          <a:solidFill>
                            <a:prstClr val="black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24" name="TextBox 323"/>
                    <p:cNvSpPr txBox="1"/>
                    <p:nvPr/>
                  </p:nvSpPr>
                  <p:spPr>
                    <a:xfrm>
                      <a:off x="7848600" y="4752201"/>
                      <a:ext cx="26000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>
                          <a:solidFill>
                            <a:prstClr val="black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331" name="Group 184"/>
                  <p:cNvGrpSpPr/>
                  <p:nvPr/>
                </p:nvGrpSpPr>
                <p:grpSpPr>
                  <a:xfrm rot="5400000" flipH="1">
                    <a:off x="6923632" y="2982725"/>
                    <a:ext cx="834434" cy="584874"/>
                    <a:chOff x="7429780" y="4676001"/>
                    <a:chExt cx="834434" cy="584874"/>
                  </a:xfrm>
                </p:grpSpPr>
                <p:sp>
                  <p:nvSpPr>
                    <p:cNvPr id="332" name="TextBox 331"/>
                    <p:cNvSpPr txBox="1"/>
                    <p:nvPr/>
                  </p:nvSpPr>
                  <p:spPr>
                    <a:xfrm>
                      <a:off x="7429780" y="4904601"/>
                      <a:ext cx="26642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>
                          <a:solidFill>
                            <a:prstClr val="black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33" name="TextBox 332"/>
                    <p:cNvSpPr txBox="1"/>
                    <p:nvPr/>
                  </p:nvSpPr>
                  <p:spPr>
                    <a:xfrm>
                      <a:off x="7620000" y="4676001"/>
                      <a:ext cx="26802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>
                          <a:solidFill>
                            <a:prstClr val="black"/>
                          </a:solidFill>
                        </a:rPr>
                        <a:t>B</a:t>
                      </a:r>
                      <a:endParaRPr lang="en-US" sz="1200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34" name="TextBox 333"/>
                    <p:cNvSpPr txBox="1"/>
                    <p:nvPr/>
                  </p:nvSpPr>
                  <p:spPr>
                    <a:xfrm>
                      <a:off x="7997794" y="4904602"/>
                      <a:ext cx="26642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>
                          <a:solidFill>
                            <a:prstClr val="black"/>
                          </a:solidFill>
                        </a:rPr>
                        <a:t>C</a:t>
                      </a:r>
                      <a:endParaRPr lang="en-US" sz="1200" dirty="0">
                        <a:solidFill>
                          <a:prstClr val="black"/>
                        </a:solidFill>
                      </a:endParaRPr>
                    </a:p>
                  </p:txBody>
                </p:sp>
                <p:grpSp>
                  <p:nvGrpSpPr>
                    <p:cNvPr id="335" name="Group 155"/>
                    <p:cNvGrpSpPr/>
                    <p:nvPr/>
                  </p:nvGrpSpPr>
                  <p:grpSpPr>
                    <a:xfrm>
                      <a:off x="7543800" y="4876800"/>
                      <a:ext cx="609600" cy="384075"/>
                      <a:chOff x="5526025" y="4379950"/>
                      <a:chExt cx="609600" cy="384074"/>
                    </a:xfrm>
                  </p:grpSpPr>
                  <p:grpSp>
                    <p:nvGrpSpPr>
                      <p:cNvPr id="336" name="Group 478"/>
                      <p:cNvGrpSpPr>
                        <a:grpSpLocks/>
                      </p:cNvGrpSpPr>
                      <p:nvPr/>
                    </p:nvGrpSpPr>
                    <p:grpSpPr bwMode="auto">
                      <a:xfrm rot="5400000" flipH="1">
                        <a:off x="5678424" y="4227551"/>
                        <a:ext cx="304801" cy="609600"/>
                        <a:chOff x="4656" y="1344"/>
                        <a:chExt cx="192" cy="384"/>
                      </a:xfrm>
                    </p:grpSpPr>
                    <p:sp>
                      <p:nvSpPr>
                        <p:cNvPr id="338" name="Freeform 3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656" y="1344"/>
                          <a:ext cx="99" cy="38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0" y="192"/>
                            </a:cxn>
                            <a:cxn ang="0">
                              <a:pos x="192" y="288"/>
                            </a:cxn>
                            <a:cxn ang="0">
                              <a:pos x="192" y="480"/>
                            </a:cxn>
                            <a:cxn ang="0">
                              <a:pos x="0" y="576"/>
                            </a:cxn>
                            <a:cxn ang="0">
                              <a:pos x="0" y="768"/>
                            </a:cxn>
                          </a:cxnLst>
                          <a:rect l="0" t="0" r="r" b="b"/>
                          <a:pathLst>
                            <a:path w="192" h="768">
                              <a:moveTo>
                                <a:pt x="0" y="0"/>
                              </a:moveTo>
                              <a:lnTo>
                                <a:pt x="0" y="192"/>
                              </a:lnTo>
                              <a:lnTo>
                                <a:pt x="192" y="288"/>
                              </a:lnTo>
                              <a:lnTo>
                                <a:pt x="192" y="480"/>
                              </a:lnTo>
                              <a:lnTo>
                                <a:pt x="0" y="576"/>
                              </a:lnTo>
                              <a:lnTo>
                                <a:pt x="0" y="768"/>
                              </a:lnTo>
                            </a:path>
                          </a:pathLst>
                        </a:custGeom>
                        <a:noFill/>
                        <a:ln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39" name="Line 3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755" y="1440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40" name="Line 3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4755" y="1536"/>
                          <a:ext cx="93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41" name="Freeform 3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0040000">
                          <a:off x="4656" y="1597"/>
                          <a:ext cx="48" cy="4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48"/>
                            </a:cxn>
                            <a:cxn ang="0">
                              <a:pos x="96" y="0"/>
                            </a:cxn>
                            <a:cxn ang="0">
                              <a:pos x="96" y="96"/>
                            </a:cxn>
                            <a:cxn ang="0">
                              <a:pos x="0" y="48"/>
                            </a:cxn>
                          </a:cxnLst>
                          <a:rect l="0" t="0" r="r" b="b"/>
                          <a:pathLst>
                            <a:path w="96" h="96">
                              <a:moveTo>
                                <a:pt x="0" y="48"/>
                              </a:moveTo>
                              <a:lnTo>
                                <a:pt x="96" y="0"/>
                              </a:lnTo>
                              <a:lnTo>
                                <a:pt x="96" y="96"/>
                              </a:lnTo>
                              <a:lnTo>
                                <a:pt x="0" y="48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tx1"/>
                        </a:solidFill>
                        <a:ln w="9525" cmpd="sng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337" name="Oval 336"/>
                      <p:cNvSpPr/>
                      <p:nvPr/>
                    </p:nvSpPr>
                    <p:spPr>
                      <a:xfrm rot="5400000">
                        <a:off x="5638800" y="4379976"/>
                        <a:ext cx="384048" cy="384048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</p:grpSp>
              <p:cxnSp>
                <p:nvCxnSpPr>
                  <p:cNvPr id="342" name="Straight Connector 341"/>
                  <p:cNvCxnSpPr/>
                  <p:nvPr/>
                </p:nvCxnSpPr>
                <p:spPr>
                  <a:xfrm flipH="1">
                    <a:off x="7129375" y="2416169"/>
                    <a:ext cx="0" cy="574986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9" name="Freeform 12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4926809" y="2893334"/>
                    <a:ext cx="152400" cy="762000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96" y="192"/>
                      </a:cxn>
                      <a:cxn ang="0">
                        <a:pos x="192" y="240"/>
                      </a:cxn>
                      <a:cxn ang="0">
                        <a:pos x="0" y="336"/>
                      </a:cxn>
                      <a:cxn ang="0">
                        <a:pos x="192" y="432"/>
                      </a:cxn>
                      <a:cxn ang="0">
                        <a:pos x="0" y="528"/>
                      </a:cxn>
                      <a:cxn ang="0">
                        <a:pos x="192" y="624"/>
                      </a:cxn>
                      <a:cxn ang="0">
                        <a:pos x="0" y="720"/>
                      </a:cxn>
                      <a:cxn ang="0">
                        <a:pos x="96" y="768"/>
                      </a:cxn>
                      <a:cxn ang="0">
                        <a:pos x="96" y="960"/>
                      </a:cxn>
                    </a:cxnLst>
                    <a:rect l="0" t="0" r="r" b="b"/>
                    <a:pathLst>
                      <a:path w="192" h="960">
                        <a:moveTo>
                          <a:pt x="96" y="0"/>
                        </a:moveTo>
                        <a:lnTo>
                          <a:pt x="96" y="192"/>
                        </a:lnTo>
                        <a:lnTo>
                          <a:pt x="192" y="240"/>
                        </a:lnTo>
                        <a:lnTo>
                          <a:pt x="0" y="336"/>
                        </a:lnTo>
                        <a:lnTo>
                          <a:pt x="192" y="432"/>
                        </a:lnTo>
                        <a:lnTo>
                          <a:pt x="0" y="528"/>
                        </a:lnTo>
                        <a:lnTo>
                          <a:pt x="192" y="624"/>
                        </a:lnTo>
                        <a:lnTo>
                          <a:pt x="0" y="720"/>
                        </a:lnTo>
                        <a:lnTo>
                          <a:pt x="96" y="768"/>
                        </a:lnTo>
                        <a:lnTo>
                          <a:pt x="96" y="960"/>
                        </a:lnTo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50" name="TextBox 349"/>
                  <p:cNvSpPr txBox="1"/>
                  <p:nvPr/>
                </p:nvSpPr>
                <p:spPr>
                  <a:xfrm>
                    <a:off x="4724400" y="2818243"/>
                    <a:ext cx="559769" cy="3693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dirty="0">
                        <a:solidFill>
                          <a:prstClr val="black"/>
                        </a:solidFill>
                      </a:rPr>
                      <a:t>1k</a:t>
                    </a:r>
                    <a:r>
                      <a:rPr lang="el-GR" dirty="0">
                        <a:solidFill>
                          <a:prstClr val="black"/>
                        </a:solidFill>
                      </a:rPr>
                      <a:t>Ω</a:t>
                    </a:r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51" name="TextBox 350"/>
                  <p:cNvSpPr txBox="1"/>
                  <p:nvPr/>
                </p:nvSpPr>
                <p:spPr>
                  <a:xfrm>
                    <a:off x="3962400" y="3089667"/>
                    <a:ext cx="426720" cy="3693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lang="en-US" dirty="0">
                        <a:solidFill>
                          <a:prstClr val="black"/>
                        </a:solidFill>
                      </a:rPr>
                      <a:t>B2</a:t>
                    </a:r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52" name="Freeform 253"/>
                  <p:cNvSpPr>
                    <a:spLocks/>
                  </p:cNvSpPr>
                  <p:nvPr/>
                </p:nvSpPr>
                <p:spPr bwMode="auto">
                  <a:xfrm>
                    <a:off x="4393409" y="3198133"/>
                    <a:ext cx="228600" cy="152400"/>
                  </a:xfrm>
                  <a:custGeom>
                    <a:avLst/>
                    <a:gdLst/>
                    <a:ahLst/>
                    <a:cxnLst>
                      <a:cxn ang="0">
                        <a:pos x="288" y="96"/>
                      </a:cxn>
                      <a:cxn ang="0">
                        <a:pos x="144" y="192"/>
                      </a:cxn>
                      <a:cxn ang="0">
                        <a:pos x="0" y="192"/>
                      </a:cxn>
                      <a:cxn ang="0">
                        <a:pos x="0" y="0"/>
                      </a:cxn>
                      <a:cxn ang="0">
                        <a:pos x="144" y="0"/>
                      </a:cxn>
                      <a:cxn ang="0">
                        <a:pos x="288" y="96"/>
                      </a:cxn>
                    </a:cxnLst>
                    <a:rect l="0" t="0" r="r" b="b"/>
                    <a:pathLst>
                      <a:path w="288" h="192">
                        <a:moveTo>
                          <a:pt x="288" y="96"/>
                        </a:moveTo>
                        <a:lnTo>
                          <a:pt x="144" y="192"/>
                        </a:lnTo>
                        <a:lnTo>
                          <a:pt x="0" y="192"/>
                        </a:lnTo>
                        <a:lnTo>
                          <a:pt x="0" y="0"/>
                        </a:lnTo>
                        <a:lnTo>
                          <a:pt x="144" y="0"/>
                        </a:lnTo>
                        <a:lnTo>
                          <a:pt x="288" y="96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 cap="flat" cmpd="sng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53" name="Freeform 12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7738975" y="1751491"/>
                    <a:ext cx="152400" cy="762000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96" y="192"/>
                      </a:cxn>
                      <a:cxn ang="0">
                        <a:pos x="192" y="240"/>
                      </a:cxn>
                      <a:cxn ang="0">
                        <a:pos x="0" y="336"/>
                      </a:cxn>
                      <a:cxn ang="0">
                        <a:pos x="192" y="432"/>
                      </a:cxn>
                      <a:cxn ang="0">
                        <a:pos x="0" y="528"/>
                      </a:cxn>
                      <a:cxn ang="0">
                        <a:pos x="192" y="624"/>
                      </a:cxn>
                      <a:cxn ang="0">
                        <a:pos x="0" y="720"/>
                      </a:cxn>
                      <a:cxn ang="0">
                        <a:pos x="96" y="768"/>
                      </a:cxn>
                      <a:cxn ang="0">
                        <a:pos x="96" y="960"/>
                      </a:cxn>
                    </a:cxnLst>
                    <a:rect l="0" t="0" r="r" b="b"/>
                    <a:pathLst>
                      <a:path w="192" h="960">
                        <a:moveTo>
                          <a:pt x="96" y="0"/>
                        </a:moveTo>
                        <a:lnTo>
                          <a:pt x="96" y="192"/>
                        </a:lnTo>
                        <a:lnTo>
                          <a:pt x="192" y="240"/>
                        </a:lnTo>
                        <a:lnTo>
                          <a:pt x="0" y="336"/>
                        </a:lnTo>
                        <a:lnTo>
                          <a:pt x="192" y="432"/>
                        </a:lnTo>
                        <a:lnTo>
                          <a:pt x="0" y="528"/>
                        </a:lnTo>
                        <a:lnTo>
                          <a:pt x="192" y="624"/>
                        </a:lnTo>
                        <a:lnTo>
                          <a:pt x="0" y="720"/>
                        </a:lnTo>
                        <a:lnTo>
                          <a:pt x="96" y="768"/>
                        </a:lnTo>
                        <a:lnTo>
                          <a:pt x="96" y="960"/>
                        </a:lnTo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54" name="TextBox 353"/>
                  <p:cNvSpPr txBox="1"/>
                  <p:nvPr/>
                </p:nvSpPr>
                <p:spPr>
                  <a:xfrm>
                    <a:off x="7536566" y="1676400"/>
                    <a:ext cx="559769" cy="3693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dirty="0">
                        <a:solidFill>
                          <a:prstClr val="black"/>
                        </a:solidFill>
                      </a:rPr>
                      <a:t>1k</a:t>
                    </a:r>
                    <a:r>
                      <a:rPr lang="el-GR" dirty="0">
                        <a:solidFill>
                          <a:prstClr val="black"/>
                        </a:solidFill>
                      </a:rPr>
                      <a:t>Ω</a:t>
                    </a:r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55" name="TextBox 354"/>
                  <p:cNvSpPr txBox="1"/>
                  <p:nvPr/>
                </p:nvSpPr>
                <p:spPr>
                  <a:xfrm>
                    <a:off x="8424775" y="1947824"/>
                    <a:ext cx="426720" cy="3693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prstClr val="black"/>
                        </a:solidFill>
                      </a:rPr>
                      <a:t>B1</a:t>
                    </a:r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56" name="Freeform 253"/>
                  <p:cNvSpPr>
                    <a:spLocks/>
                  </p:cNvSpPr>
                  <p:nvPr/>
                </p:nvSpPr>
                <p:spPr bwMode="auto">
                  <a:xfrm flipH="1">
                    <a:off x="8196175" y="2056290"/>
                    <a:ext cx="228600" cy="152400"/>
                  </a:xfrm>
                  <a:custGeom>
                    <a:avLst/>
                    <a:gdLst/>
                    <a:ahLst/>
                    <a:cxnLst>
                      <a:cxn ang="0">
                        <a:pos x="288" y="96"/>
                      </a:cxn>
                      <a:cxn ang="0">
                        <a:pos x="144" y="192"/>
                      </a:cxn>
                      <a:cxn ang="0">
                        <a:pos x="0" y="192"/>
                      </a:cxn>
                      <a:cxn ang="0">
                        <a:pos x="0" y="0"/>
                      </a:cxn>
                      <a:cxn ang="0">
                        <a:pos x="144" y="0"/>
                      </a:cxn>
                      <a:cxn ang="0">
                        <a:pos x="288" y="96"/>
                      </a:cxn>
                    </a:cxnLst>
                    <a:rect l="0" t="0" r="r" b="b"/>
                    <a:pathLst>
                      <a:path w="288" h="192">
                        <a:moveTo>
                          <a:pt x="288" y="96"/>
                        </a:moveTo>
                        <a:lnTo>
                          <a:pt x="144" y="192"/>
                        </a:lnTo>
                        <a:lnTo>
                          <a:pt x="0" y="192"/>
                        </a:lnTo>
                        <a:lnTo>
                          <a:pt x="0" y="0"/>
                        </a:lnTo>
                        <a:lnTo>
                          <a:pt x="144" y="0"/>
                        </a:lnTo>
                        <a:lnTo>
                          <a:pt x="288" y="9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57" name="Freeform 12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7738975" y="2893382"/>
                    <a:ext cx="152400" cy="762000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96" y="192"/>
                      </a:cxn>
                      <a:cxn ang="0">
                        <a:pos x="192" y="240"/>
                      </a:cxn>
                      <a:cxn ang="0">
                        <a:pos x="0" y="336"/>
                      </a:cxn>
                      <a:cxn ang="0">
                        <a:pos x="192" y="432"/>
                      </a:cxn>
                      <a:cxn ang="0">
                        <a:pos x="0" y="528"/>
                      </a:cxn>
                      <a:cxn ang="0">
                        <a:pos x="192" y="624"/>
                      </a:cxn>
                      <a:cxn ang="0">
                        <a:pos x="0" y="720"/>
                      </a:cxn>
                      <a:cxn ang="0">
                        <a:pos x="96" y="768"/>
                      </a:cxn>
                      <a:cxn ang="0">
                        <a:pos x="96" y="960"/>
                      </a:cxn>
                    </a:cxnLst>
                    <a:rect l="0" t="0" r="r" b="b"/>
                    <a:pathLst>
                      <a:path w="192" h="960">
                        <a:moveTo>
                          <a:pt x="96" y="0"/>
                        </a:moveTo>
                        <a:lnTo>
                          <a:pt x="96" y="192"/>
                        </a:lnTo>
                        <a:lnTo>
                          <a:pt x="192" y="240"/>
                        </a:lnTo>
                        <a:lnTo>
                          <a:pt x="0" y="336"/>
                        </a:lnTo>
                        <a:lnTo>
                          <a:pt x="192" y="432"/>
                        </a:lnTo>
                        <a:lnTo>
                          <a:pt x="0" y="528"/>
                        </a:lnTo>
                        <a:lnTo>
                          <a:pt x="192" y="624"/>
                        </a:lnTo>
                        <a:lnTo>
                          <a:pt x="0" y="720"/>
                        </a:lnTo>
                        <a:lnTo>
                          <a:pt x="96" y="768"/>
                        </a:lnTo>
                        <a:lnTo>
                          <a:pt x="96" y="960"/>
                        </a:lnTo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58" name="TextBox 357"/>
                  <p:cNvSpPr txBox="1"/>
                  <p:nvPr/>
                </p:nvSpPr>
                <p:spPr>
                  <a:xfrm>
                    <a:off x="7536566" y="2818291"/>
                    <a:ext cx="559769" cy="3693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dirty="0">
                        <a:solidFill>
                          <a:prstClr val="black"/>
                        </a:solidFill>
                      </a:rPr>
                      <a:t>1k</a:t>
                    </a:r>
                    <a:r>
                      <a:rPr lang="el-GR" dirty="0">
                        <a:solidFill>
                          <a:prstClr val="black"/>
                        </a:solidFill>
                      </a:rPr>
                      <a:t>Ω</a:t>
                    </a:r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59" name="TextBox 358"/>
                  <p:cNvSpPr txBox="1"/>
                  <p:nvPr/>
                </p:nvSpPr>
                <p:spPr>
                  <a:xfrm>
                    <a:off x="8424775" y="3089715"/>
                    <a:ext cx="426720" cy="3693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prstClr val="black"/>
                        </a:solidFill>
                      </a:rPr>
                      <a:t>B0</a:t>
                    </a:r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60" name="Freeform 253"/>
                  <p:cNvSpPr>
                    <a:spLocks/>
                  </p:cNvSpPr>
                  <p:nvPr/>
                </p:nvSpPr>
                <p:spPr bwMode="auto">
                  <a:xfrm flipH="1">
                    <a:off x="8196175" y="3198181"/>
                    <a:ext cx="228600" cy="152400"/>
                  </a:xfrm>
                  <a:custGeom>
                    <a:avLst/>
                    <a:gdLst/>
                    <a:ahLst/>
                    <a:cxnLst>
                      <a:cxn ang="0">
                        <a:pos x="288" y="96"/>
                      </a:cxn>
                      <a:cxn ang="0">
                        <a:pos x="144" y="192"/>
                      </a:cxn>
                      <a:cxn ang="0">
                        <a:pos x="0" y="192"/>
                      </a:cxn>
                      <a:cxn ang="0">
                        <a:pos x="0" y="0"/>
                      </a:cxn>
                      <a:cxn ang="0">
                        <a:pos x="144" y="0"/>
                      </a:cxn>
                      <a:cxn ang="0">
                        <a:pos x="288" y="96"/>
                      </a:cxn>
                    </a:cxnLst>
                    <a:rect l="0" t="0" r="r" b="b"/>
                    <a:pathLst>
                      <a:path w="288" h="192">
                        <a:moveTo>
                          <a:pt x="288" y="96"/>
                        </a:moveTo>
                        <a:lnTo>
                          <a:pt x="144" y="192"/>
                        </a:lnTo>
                        <a:lnTo>
                          <a:pt x="0" y="192"/>
                        </a:lnTo>
                        <a:lnTo>
                          <a:pt x="0" y="0"/>
                        </a:lnTo>
                        <a:lnTo>
                          <a:pt x="144" y="0"/>
                        </a:lnTo>
                        <a:lnTo>
                          <a:pt x="288" y="9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361" name="Straight Connector 360"/>
                  <p:cNvCxnSpPr/>
                  <p:nvPr/>
                </p:nvCxnSpPr>
                <p:spPr>
                  <a:xfrm>
                    <a:off x="5681575" y="1828800"/>
                    <a:ext cx="144780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2" name="Straight Connector 361"/>
                  <p:cNvCxnSpPr/>
                  <p:nvPr/>
                </p:nvCxnSpPr>
                <p:spPr>
                  <a:xfrm>
                    <a:off x="5681575" y="3581400"/>
                    <a:ext cx="144780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3" name="Straight Connector 362"/>
                  <p:cNvCxnSpPr/>
                  <p:nvPr/>
                </p:nvCxnSpPr>
                <p:spPr>
                  <a:xfrm rot="10800000" flipH="1">
                    <a:off x="6786475" y="2703662"/>
                    <a:ext cx="3429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4" name="Straight Connector 363"/>
                  <p:cNvCxnSpPr/>
                  <p:nvPr/>
                </p:nvCxnSpPr>
                <p:spPr>
                  <a:xfrm>
                    <a:off x="5681575" y="2703662"/>
                    <a:ext cx="3429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65" name="Group 218"/>
                  <p:cNvGrpSpPr>
                    <a:grpSpLocks/>
                  </p:cNvGrpSpPr>
                  <p:nvPr/>
                </p:nvGrpSpPr>
                <p:grpSpPr bwMode="auto">
                  <a:xfrm>
                    <a:off x="6710271" y="2819400"/>
                    <a:ext cx="152400" cy="762000"/>
                    <a:chOff x="5280" y="1200"/>
                    <a:chExt cx="96" cy="480"/>
                  </a:xfrm>
                </p:grpSpPr>
                <p:sp>
                  <p:nvSpPr>
                    <p:cNvPr id="366" name="Line 1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328" y="1200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67" name="Line 1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280" y="1392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68" name="Freeform 10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80" y="1392"/>
                      <a:ext cx="96" cy="96"/>
                    </a:xfrm>
                    <a:custGeom>
                      <a:avLst/>
                      <a:gdLst/>
                      <a:ahLst/>
                      <a:cxnLst>
                        <a:cxn ang="0">
                          <a:pos x="144" y="0"/>
                        </a:cxn>
                        <a:cxn ang="0">
                          <a:pos x="0" y="240"/>
                        </a:cxn>
                        <a:cxn ang="0">
                          <a:pos x="288" y="240"/>
                        </a:cxn>
                        <a:cxn ang="0">
                          <a:pos x="144" y="0"/>
                        </a:cxn>
                      </a:cxnLst>
                      <a:rect l="0" t="0" r="r" b="b"/>
                      <a:pathLst>
                        <a:path w="288" h="240">
                          <a:moveTo>
                            <a:pt x="144" y="0"/>
                          </a:moveTo>
                          <a:lnTo>
                            <a:pt x="0" y="240"/>
                          </a:lnTo>
                          <a:lnTo>
                            <a:pt x="288" y="240"/>
                          </a:lnTo>
                          <a:lnTo>
                            <a:pt x="144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69" name="Line 10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328" y="1488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oval"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370" name="Group 218"/>
                  <p:cNvGrpSpPr>
                    <a:grpSpLocks/>
                  </p:cNvGrpSpPr>
                  <p:nvPr/>
                </p:nvGrpSpPr>
                <p:grpSpPr bwMode="auto">
                  <a:xfrm>
                    <a:off x="5948279" y="1828800"/>
                    <a:ext cx="152400" cy="762000"/>
                    <a:chOff x="5280" y="1200"/>
                    <a:chExt cx="96" cy="480"/>
                  </a:xfrm>
                </p:grpSpPr>
                <p:sp>
                  <p:nvSpPr>
                    <p:cNvPr id="371" name="Line 1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328" y="1200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 type="oval"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72" name="Line 1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280" y="1392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73" name="Freeform 10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80" y="1392"/>
                      <a:ext cx="96" cy="96"/>
                    </a:xfrm>
                    <a:custGeom>
                      <a:avLst/>
                      <a:gdLst/>
                      <a:ahLst/>
                      <a:cxnLst>
                        <a:cxn ang="0">
                          <a:pos x="144" y="0"/>
                        </a:cxn>
                        <a:cxn ang="0">
                          <a:pos x="0" y="240"/>
                        </a:cxn>
                        <a:cxn ang="0">
                          <a:pos x="288" y="240"/>
                        </a:cxn>
                        <a:cxn ang="0">
                          <a:pos x="144" y="0"/>
                        </a:cxn>
                      </a:cxnLst>
                      <a:rect l="0" t="0" r="r" b="b"/>
                      <a:pathLst>
                        <a:path w="288" h="240">
                          <a:moveTo>
                            <a:pt x="144" y="0"/>
                          </a:moveTo>
                          <a:lnTo>
                            <a:pt x="0" y="240"/>
                          </a:lnTo>
                          <a:lnTo>
                            <a:pt x="288" y="240"/>
                          </a:lnTo>
                          <a:lnTo>
                            <a:pt x="144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74" name="Line 10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328" y="1488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375" name="Group 218"/>
                  <p:cNvGrpSpPr>
                    <a:grpSpLocks/>
                  </p:cNvGrpSpPr>
                  <p:nvPr/>
                </p:nvGrpSpPr>
                <p:grpSpPr bwMode="auto">
                  <a:xfrm>
                    <a:off x="5948279" y="2819400"/>
                    <a:ext cx="152400" cy="762000"/>
                    <a:chOff x="5280" y="1200"/>
                    <a:chExt cx="96" cy="480"/>
                  </a:xfrm>
                </p:grpSpPr>
                <p:sp>
                  <p:nvSpPr>
                    <p:cNvPr id="376" name="Line 1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328" y="1200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77" name="Line 1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280" y="1392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78" name="Freeform 10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80" y="1392"/>
                      <a:ext cx="96" cy="96"/>
                    </a:xfrm>
                    <a:custGeom>
                      <a:avLst/>
                      <a:gdLst/>
                      <a:ahLst/>
                      <a:cxnLst>
                        <a:cxn ang="0">
                          <a:pos x="144" y="0"/>
                        </a:cxn>
                        <a:cxn ang="0">
                          <a:pos x="0" y="240"/>
                        </a:cxn>
                        <a:cxn ang="0">
                          <a:pos x="288" y="240"/>
                        </a:cxn>
                        <a:cxn ang="0">
                          <a:pos x="144" y="0"/>
                        </a:cxn>
                      </a:cxnLst>
                      <a:rect l="0" t="0" r="r" b="b"/>
                      <a:pathLst>
                        <a:path w="288" h="240">
                          <a:moveTo>
                            <a:pt x="144" y="0"/>
                          </a:moveTo>
                          <a:lnTo>
                            <a:pt x="0" y="240"/>
                          </a:lnTo>
                          <a:lnTo>
                            <a:pt x="288" y="240"/>
                          </a:lnTo>
                          <a:lnTo>
                            <a:pt x="144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79" name="Line 10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328" y="1488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 type="none"/>
                      <a:tailEnd type="oval"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cxnSp>
                <p:nvCxnSpPr>
                  <p:cNvPr id="380" name="Straight Connector 379"/>
                  <p:cNvCxnSpPr/>
                  <p:nvPr/>
                </p:nvCxnSpPr>
                <p:spPr>
                  <a:xfrm rot="16200000" flipH="1">
                    <a:off x="5910179" y="2705100"/>
                    <a:ext cx="22860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1" name="Straight Connector 380"/>
                  <p:cNvCxnSpPr/>
                  <p:nvPr/>
                </p:nvCxnSpPr>
                <p:spPr>
                  <a:xfrm rot="16200000" flipH="1">
                    <a:off x="6672171" y="2705100"/>
                    <a:ext cx="22860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92" name="Group 391"/>
                  <p:cNvGrpSpPr/>
                  <p:nvPr/>
                </p:nvGrpSpPr>
                <p:grpSpPr>
                  <a:xfrm>
                    <a:off x="6024475" y="2438400"/>
                    <a:ext cx="762000" cy="449928"/>
                    <a:chOff x="6024475" y="2438400"/>
                    <a:chExt cx="762000" cy="449928"/>
                  </a:xfrm>
                </p:grpSpPr>
                <p:grpSp>
                  <p:nvGrpSpPr>
                    <p:cNvPr id="343" name="Group 203"/>
                    <p:cNvGrpSpPr/>
                    <p:nvPr/>
                  </p:nvGrpSpPr>
                  <p:grpSpPr>
                    <a:xfrm>
                      <a:off x="6024475" y="2518996"/>
                      <a:ext cx="762000" cy="369332"/>
                      <a:chOff x="6248400" y="4539734"/>
                      <a:chExt cx="762000" cy="369332"/>
                    </a:xfrm>
                  </p:grpSpPr>
                  <p:grpSp>
                    <p:nvGrpSpPr>
                      <p:cNvPr id="344" name="Group 205"/>
                      <p:cNvGrpSpPr>
                        <a:grpSpLocks/>
                      </p:cNvGrpSpPr>
                      <p:nvPr/>
                    </p:nvGrpSpPr>
                    <p:grpSpPr bwMode="auto">
                      <a:xfrm rot="5400000">
                        <a:off x="6477000" y="4343400"/>
                        <a:ext cx="304800" cy="762000"/>
                        <a:chOff x="3888" y="2400"/>
                        <a:chExt cx="192" cy="480"/>
                      </a:xfrm>
                    </p:grpSpPr>
                    <p:sp>
                      <p:nvSpPr>
                        <p:cNvPr id="346" name="Oval 4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888" y="2544"/>
                          <a:ext cx="192" cy="192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/>
                          <a:endParaRPr lang="en-US" sz="20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47" name="Line 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84" y="2400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48" name="Line 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84" y="2736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345" name="TextBox 344"/>
                      <p:cNvSpPr txBox="1"/>
                      <p:nvPr/>
                    </p:nvSpPr>
                    <p:spPr>
                      <a:xfrm>
                        <a:off x="6438482" y="4539734"/>
                        <a:ext cx="381836" cy="3693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dirty="0">
                            <a:solidFill>
                              <a:prstClr val="black"/>
                            </a:solidFill>
                          </a:rPr>
                          <a:t>M</a:t>
                        </a:r>
                        <a:endParaRPr lang="en-US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90" name="TextBox 389"/>
                    <p:cNvSpPr txBox="1"/>
                    <p:nvPr/>
                  </p:nvSpPr>
                  <p:spPr>
                    <a:xfrm>
                      <a:off x="6477000" y="2438400"/>
                      <a:ext cx="30008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>
                          <a:solidFill>
                            <a:prstClr val="black"/>
                          </a:solidFill>
                        </a:rPr>
                        <a:t>+</a:t>
                      </a:r>
                      <a:endParaRPr lang="en-US" dirty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24" name="Group 423"/>
                <p:cNvGrpSpPr/>
                <p:nvPr/>
              </p:nvGrpSpPr>
              <p:grpSpPr>
                <a:xfrm>
                  <a:off x="5667173" y="1448594"/>
                  <a:ext cx="1479549" cy="2437606"/>
                  <a:chOff x="5667377" y="1448594"/>
                  <a:chExt cx="1479549" cy="2437606"/>
                </a:xfrm>
              </p:grpSpPr>
              <p:cxnSp>
                <p:nvCxnSpPr>
                  <p:cNvPr id="395" name="Straight Connector 394"/>
                  <p:cNvCxnSpPr/>
                  <p:nvPr/>
                </p:nvCxnSpPr>
                <p:spPr>
                  <a:xfrm rot="5400000" flipH="1" flipV="1">
                    <a:off x="6251575" y="3733800"/>
                    <a:ext cx="304800" cy="0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6" name="Straight Connector 395"/>
                  <p:cNvCxnSpPr/>
                  <p:nvPr/>
                </p:nvCxnSpPr>
                <p:spPr>
                  <a:xfrm rot="10800000">
                    <a:off x="5692776" y="3581400"/>
                    <a:ext cx="708025" cy="0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3" name="Straight Connector 402"/>
                  <p:cNvCxnSpPr/>
                  <p:nvPr/>
                </p:nvCxnSpPr>
                <p:spPr>
                  <a:xfrm rot="10800000">
                    <a:off x="5667377" y="2705100"/>
                    <a:ext cx="1479549" cy="0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4" name="Straight Connector 403"/>
                  <p:cNvCxnSpPr/>
                  <p:nvPr/>
                </p:nvCxnSpPr>
                <p:spPr>
                  <a:xfrm rot="5400000" flipH="1" flipV="1">
                    <a:off x="5270500" y="3149600"/>
                    <a:ext cx="838200" cy="0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2" name="Straight Connector 411"/>
                  <p:cNvCxnSpPr/>
                  <p:nvPr/>
                </p:nvCxnSpPr>
                <p:spPr>
                  <a:xfrm rot="5400000" flipH="1" flipV="1">
                    <a:off x="6711950" y="2263775"/>
                    <a:ext cx="838200" cy="0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3" name="Straight Connector 412"/>
                  <p:cNvCxnSpPr/>
                  <p:nvPr/>
                </p:nvCxnSpPr>
                <p:spPr>
                  <a:xfrm rot="10800000">
                    <a:off x="6413500" y="1828800"/>
                    <a:ext cx="708025" cy="0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5" name="Straight Arrow Connector 384"/>
                  <p:cNvCxnSpPr/>
                  <p:nvPr/>
                </p:nvCxnSpPr>
                <p:spPr>
                  <a:xfrm rot="5400000" flipH="1" flipV="1">
                    <a:off x="6217920" y="1638300"/>
                    <a:ext cx="381000" cy="1588"/>
                  </a:xfrm>
                  <a:prstGeom prst="straightConnector1">
                    <a:avLst/>
                  </a:prstGeom>
                  <a:ln w="28575">
                    <a:solidFill>
                      <a:schemeClr val="accent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30" name="Group 429"/>
            <p:cNvGrpSpPr/>
            <p:nvPr/>
          </p:nvGrpSpPr>
          <p:grpSpPr>
            <a:xfrm>
              <a:off x="4038600" y="3962400"/>
              <a:ext cx="4889095" cy="2514600"/>
              <a:chOff x="4038600" y="1219200"/>
              <a:chExt cx="4889095" cy="2514600"/>
            </a:xfrm>
          </p:grpSpPr>
          <p:sp>
            <p:nvSpPr>
              <p:cNvPr id="429" name="Circular Arrow 428"/>
              <p:cNvSpPr/>
              <p:nvPr/>
            </p:nvSpPr>
            <p:spPr>
              <a:xfrm rot="16200000">
                <a:off x="6134096" y="2209800"/>
                <a:ext cx="685808" cy="685808"/>
              </a:xfrm>
              <a:prstGeom prst="circularArrow">
                <a:avLst>
                  <a:gd name="adj1" fmla="val 5525"/>
                  <a:gd name="adj2" fmla="val 1142319"/>
                  <a:gd name="adj3" fmla="val 20457690"/>
                  <a:gd name="adj4" fmla="val 1254488"/>
                  <a:gd name="adj5" fmla="val 886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27" name="Group 426"/>
              <p:cNvGrpSpPr/>
              <p:nvPr/>
            </p:nvGrpSpPr>
            <p:grpSpPr>
              <a:xfrm>
                <a:off x="4038600" y="1219200"/>
                <a:ext cx="4889095" cy="2514600"/>
                <a:chOff x="3962400" y="4038600"/>
                <a:chExt cx="4889095" cy="2514600"/>
              </a:xfrm>
            </p:grpSpPr>
            <p:sp>
              <p:nvSpPr>
                <p:cNvPr id="391" name="TextBox 390"/>
                <p:cNvSpPr txBox="1"/>
                <p:nvPr/>
              </p:nvSpPr>
              <p:spPr>
                <a:xfrm>
                  <a:off x="6477000" y="5105400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prstClr val="black"/>
                      </a:solidFill>
                    </a:rPr>
                    <a:t>+</a:t>
                  </a: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425" name="Group 424"/>
                <p:cNvGrpSpPr/>
                <p:nvPr/>
              </p:nvGrpSpPr>
              <p:grpSpPr>
                <a:xfrm>
                  <a:off x="3962400" y="4038600"/>
                  <a:ext cx="4889095" cy="2514600"/>
                  <a:chOff x="3962400" y="4038600"/>
                  <a:chExt cx="4889095" cy="2514600"/>
                </a:xfrm>
              </p:grpSpPr>
              <p:grpSp>
                <p:nvGrpSpPr>
                  <p:cNvPr id="4" name="Group 251"/>
                  <p:cNvGrpSpPr/>
                  <p:nvPr/>
                </p:nvGrpSpPr>
                <p:grpSpPr>
                  <a:xfrm>
                    <a:off x="3962400" y="4038600"/>
                    <a:ext cx="4889095" cy="2438400"/>
                    <a:chOff x="3995825" y="2895600"/>
                    <a:chExt cx="4889095" cy="2438400"/>
                  </a:xfrm>
                </p:grpSpPr>
                <p:grpSp>
                  <p:nvGrpSpPr>
                    <p:cNvPr id="5" name="Group 163"/>
                    <p:cNvGrpSpPr/>
                    <p:nvPr/>
                  </p:nvGrpSpPr>
                  <p:grpSpPr>
                    <a:xfrm rot="16200000">
                      <a:off x="5094643" y="3366021"/>
                      <a:ext cx="831228" cy="590463"/>
                      <a:chOff x="7277380" y="4523601"/>
                      <a:chExt cx="831228" cy="590463"/>
                    </a:xfrm>
                  </p:grpSpPr>
                  <p:grpSp>
                    <p:nvGrpSpPr>
                      <p:cNvPr id="6" name="Group 22"/>
                      <p:cNvGrpSpPr/>
                      <p:nvPr/>
                    </p:nvGrpSpPr>
                    <p:grpSpPr>
                      <a:xfrm flipH="1">
                        <a:off x="7391400" y="4724400"/>
                        <a:ext cx="609600" cy="389664"/>
                        <a:chOff x="5450685" y="4871185"/>
                        <a:chExt cx="609600" cy="389663"/>
                      </a:xfrm>
                    </p:grpSpPr>
                    <p:sp>
                      <p:nvSpPr>
                        <p:cNvPr id="11" name="Oval 10"/>
                        <p:cNvSpPr/>
                        <p:nvPr/>
                      </p:nvSpPr>
                      <p:spPr>
                        <a:xfrm rot="5400000">
                          <a:off x="5563461" y="4876800"/>
                          <a:ext cx="384048" cy="384048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7" name="Group 479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16200000">
                          <a:off x="5603085" y="4718785"/>
                          <a:ext cx="304800" cy="609600"/>
                          <a:chOff x="4944" y="1344"/>
                          <a:chExt cx="192" cy="384"/>
                        </a:xfrm>
                      </p:grpSpPr>
                      <p:sp>
                        <p:nvSpPr>
                          <p:cNvPr id="13" name="Freeform 3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4944" y="1344"/>
                            <a:ext cx="96" cy="38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0" y="192"/>
                              </a:cxn>
                              <a:cxn ang="0">
                                <a:pos x="192" y="288"/>
                              </a:cxn>
                              <a:cxn ang="0">
                                <a:pos x="192" y="480"/>
                              </a:cxn>
                              <a:cxn ang="0">
                                <a:pos x="0" y="576"/>
                              </a:cxn>
                              <a:cxn ang="0">
                                <a:pos x="0" y="768"/>
                              </a:cxn>
                            </a:cxnLst>
                            <a:rect l="0" t="0" r="r" b="b"/>
                            <a:pathLst>
                              <a:path w="192" h="768">
                                <a:moveTo>
                                  <a:pt x="0" y="0"/>
                                </a:moveTo>
                                <a:lnTo>
                                  <a:pt x="0" y="192"/>
                                </a:lnTo>
                                <a:lnTo>
                                  <a:pt x="192" y="288"/>
                                </a:lnTo>
                                <a:lnTo>
                                  <a:pt x="192" y="480"/>
                                </a:lnTo>
                                <a:lnTo>
                                  <a:pt x="0" y="576"/>
                                </a:lnTo>
                                <a:lnTo>
                                  <a:pt x="0" y="768"/>
                                </a:lnTo>
                              </a:path>
                            </a:pathLst>
                          </a:custGeom>
                          <a:noFill/>
                          <a:ln w="9525" cmpd="sng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" name="Line 3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5040" y="1436"/>
                            <a:ext cx="0" cy="19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5" name="Line 3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5040" y="1536"/>
                            <a:ext cx="96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6" name="Freeform 3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560000" flipH="1">
                            <a:off x="4994" y="1452"/>
                            <a:ext cx="48" cy="4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48"/>
                              </a:cxn>
                              <a:cxn ang="0">
                                <a:pos x="96" y="0"/>
                              </a:cxn>
                              <a:cxn ang="0">
                                <a:pos x="96" y="96"/>
                              </a:cxn>
                              <a:cxn ang="0">
                                <a:pos x="0" y="48"/>
                              </a:cxn>
                            </a:cxnLst>
                            <a:rect l="0" t="0" r="r" b="b"/>
                            <a:pathLst>
                              <a:path w="96" h="96">
                                <a:moveTo>
                                  <a:pt x="0" y="48"/>
                                </a:moveTo>
                                <a:lnTo>
                                  <a:pt x="96" y="0"/>
                                </a:lnTo>
                                <a:lnTo>
                                  <a:pt x="96" y="96"/>
                                </a:lnTo>
                                <a:lnTo>
                                  <a:pt x="0" y="4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1"/>
                          </a:solidFill>
                          <a:ln w="9525" cmpd="sng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8" name="TextBox 7"/>
                      <p:cNvSpPr txBox="1"/>
                      <p:nvPr/>
                    </p:nvSpPr>
                    <p:spPr>
                      <a:xfrm>
                        <a:off x="7277380" y="4752201"/>
                        <a:ext cx="26642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dirty="0">
                            <a:solidFill>
                              <a:prstClr val="black"/>
                            </a:solidFill>
                          </a:rPr>
                          <a:t>C</a:t>
                        </a:r>
                        <a:endParaRPr lang="en-US" sz="120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" name="TextBox 8"/>
                      <p:cNvSpPr txBox="1"/>
                      <p:nvPr/>
                    </p:nvSpPr>
                    <p:spPr>
                      <a:xfrm>
                        <a:off x="7467600" y="4523601"/>
                        <a:ext cx="268022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dirty="0">
                            <a:solidFill>
                              <a:prstClr val="black"/>
                            </a:solidFill>
                          </a:rPr>
                          <a:t>B</a:t>
                        </a:r>
                        <a:endParaRPr lang="en-US" sz="120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0" name="TextBox 9"/>
                      <p:cNvSpPr txBox="1"/>
                      <p:nvPr/>
                    </p:nvSpPr>
                    <p:spPr>
                      <a:xfrm>
                        <a:off x="7848600" y="4752201"/>
                        <a:ext cx="26000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dirty="0">
                            <a:solidFill>
                              <a:prstClr val="black"/>
                            </a:solidFill>
                          </a:rPr>
                          <a:t>E</a:t>
                        </a:r>
                        <a:endParaRPr lang="en-US" sz="120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10" name="Freeform 12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4960234" y="3275491"/>
                      <a:ext cx="152400" cy="762000"/>
                    </a:xfrm>
                    <a:custGeom>
                      <a:avLst/>
                      <a:gdLst/>
                      <a:ahLst/>
                      <a:cxnLst>
                        <a:cxn ang="0">
                          <a:pos x="96" y="0"/>
                        </a:cxn>
                        <a:cxn ang="0">
                          <a:pos x="96" y="192"/>
                        </a:cxn>
                        <a:cxn ang="0">
                          <a:pos x="192" y="240"/>
                        </a:cxn>
                        <a:cxn ang="0">
                          <a:pos x="0" y="336"/>
                        </a:cxn>
                        <a:cxn ang="0">
                          <a:pos x="192" y="432"/>
                        </a:cxn>
                        <a:cxn ang="0">
                          <a:pos x="0" y="528"/>
                        </a:cxn>
                        <a:cxn ang="0">
                          <a:pos x="192" y="624"/>
                        </a:cxn>
                        <a:cxn ang="0">
                          <a:pos x="0" y="720"/>
                        </a:cxn>
                        <a:cxn ang="0">
                          <a:pos x="96" y="768"/>
                        </a:cxn>
                        <a:cxn ang="0">
                          <a:pos x="96" y="960"/>
                        </a:cxn>
                      </a:cxnLst>
                      <a:rect l="0" t="0" r="r" b="b"/>
                      <a:pathLst>
                        <a:path w="192" h="960">
                          <a:moveTo>
                            <a:pt x="96" y="0"/>
                          </a:moveTo>
                          <a:lnTo>
                            <a:pt x="96" y="192"/>
                          </a:lnTo>
                          <a:lnTo>
                            <a:pt x="192" y="240"/>
                          </a:lnTo>
                          <a:lnTo>
                            <a:pt x="0" y="336"/>
                          </a:lnTo>
                          <a:lnTo>
                            <a:pt x="192" y="432"/>
                          </a:lnTo>
                          <a:lnTo>
                            <a:pt x="0" y="528"/>
                          </a:lnTo>
                          <a:lnTo>
                            <a:pt x="192" y="624"/>
                          </a:lnTo>
                          <a:lnTo>
                            <a:pt x="0" y="720"/>
                          </a:lnTo>
                          <a:lnTo>
                            <a:pt x="96" y="768"/>
                          </a:lnTo>
                          <a:lnTo>
                            <a:pt x="96" y="960"/>
                          </a:lnTo>
                        </a:path>
                      </a:pathLst>
                    </a:custGeom>
                    <a:noFill/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grpSp>
                  <p:nvGrpSpPr>
                    <p:cNvPr id="12" name="Group 221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6286501" y="5105400"/>
                      <a:ext cx="304800" cy="228600"/>
                      <a:chOff x="3888" y="3072"/>
                      <a:chExt cx="192" cy="144"/>
                    </a:xfrm>
                  </p:grpSpPr>
                  <p:sp>
                    <p:nvSpPr>
                      <p:cNvPr id="116" name="Line 2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88" y="3072"/>
                        <a:ext cx="192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17" name="Line 2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984" y="3072"/>
                        <a:ext cx="0" cy="144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oval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7" name="Group 220"/>
                    <p:cNvGrpSpPr>
                      <a:grpSpLocks/>
                    </p:cNvGrpSpPr>
                    <p:nvPr/>
                  </p:nvGrpSpPr>
                  <p:grpSpPr bwMode="auto">
                    <a:xfrm flipV="1">
                      <a:off x="6362700" y="3048000"/>
                      <a:ext cx="152400" cy="304800"/>
                      <a:chOff x="3264" y="3072"/>
                      <a:chExt cx="96" cy="192"/>
                    </a:xfrm>
                  </p:grpSpPr>
                  <p:sp>
                    <p:nvSpPr>
                      <p:cNvPr id="120" name="Line 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12" y="3072"/>
                        <a:ext cx="0" cy="1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 type="oval"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21" name="Freeform 1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264" y="3192"/>
                        <a:ext cx="96" cy="7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6" y="144"/>
                          </a:cxn>
                          <a:cxn ang="0">
                            <a:pos x="192" y="0"/>
                          </a:cxn>
                          <a:cxn ang="0">
                            <a:pos x="0" y="0"/>
                          </a:cxn>
                          <a:cxn ang="0">
                            <a:pos x="96" y="144"/>
                          </a:cxn>
                        </a:cxnLst>
                        <a:rect l="0" t="0" r="r" b="b"/>
                        <a:pathLst>
                          <a:path w="192" h="144">
                            <a:moveTo>
                              <a:pt x="96" y="144"/>
                            </a:moveTo>
                            <a:lnTo>
                              <a:pt x="192" y="0"/>
                            </a:lnTo>
                            <a:lnTo>
                              <a:pt x="0" y="0"/>
                            </a:lnTo>
                            <a:lnTo>
                              <a:pt x="96" y="144"/>
                            </a:lnTo>
                            <a:close/>
                          </a:path>
                        </a:pathLst>
                      </a:custGeom>
                      <a:noFill/>
                      <a:ln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23" name="TextBox 122"/>
                    <p:cNvSpPr txBox="1"/>
                    <p:nvPr/>
                  </p:nvSpPr>
                  <p:spPr>
                    <a:xfrm>
                      <a:off x="6510327" y="2895600"/>
                      <a:ext cx="500073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err="1">
                          <a:solidFill>
                            <a:prstClr val="black"/>
                          </a:solidFill>
                        </a:rPr>
                        <a:t>Vcc</a:t>
                      </a:r>
                      <a:endParaRPr lang="en-US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32" name="TextBox 131"/>
                    <p:cNvSpPr txBox="1"/>
                    <p:nvPr/>
                  </p:nvSpPr>
                  <p:spPr>
                    <a:xfrm>
                      <a:off x="4757825" y="3200400"/>
                      <a:ext cx="559769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dirty="0">
                          <a:solidFill>
                            <a:prstClr val="black"/>
                          </a:solidFill>
                        </a:rPr>
                        <a:t>1k</a:t>
                      </a:r>
                      <a:r>
                        <a:rPr lang="el-GR" dirty="0">
                          <a:solidFill>
                            <a:prstClr val="black"/>
                          </a:solidFill>
                        </a:rPr>
                        <a:t>Ω</a:t>
                      </a:r>
                      <a:endParaRPr lang="en-US" dirty="0">
                        <a:solidFill>
                          <a:prstClr val="black"/>
                        </a:solidFill>
                      </a:endParaRPr>
                    </a:p>
                  </p:txBody>
                </p:sp>
                <p:grpSp>
                  <p:nvGrpSpPr>
                    <p:cNvPr id="18" name="Group 162"/>
                    <p:cNvGrpSpPr/>
                    <p:nvPr/>
                  </p:nvGrpSpPr>
                  <p:grpSpPr>
                    <a:xfrm rot="16200000">
                      <a:off x="5090245" y="4510213"/>
                      <a:ext cx="834434" cy="584874"/>
                      <a:chOff x="7429780" y="4676001"/>
                      <a:chExt cx="834434" cy="584874"/>
                    </a:xfrm>
                  </p:grpSpPr>
                  <p:sp>
                    <p:nvSpPr>
                      <p:cNvPr id="153" name="TextBox 152"/>
                      <p:cNvSpPr txBox="1"/>
                      <p:nvPr/>
                    </p:nvSpPr>
                    <p:spPr>
                      <a:xfrm>
                        <a:off x="7429780" y="4904601"/>
                        <a:ext cx="26642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dirty="0">
                            <a:solidFill>
                              <a:prstClr val="black"/>
                            </a:solidFill>
                          </a:rPr>
                          <a:t>E</a:t>
                        </a:r>
                        <a:endParaRPr lang="en-US" sz="120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54" name="TextBox 153"/>
                      <p:cNvSpPr txBox="1"/>
                      <p:nvPr/>
                    </p:nvSpPr>
                    <p:spPr>
                      <a:xfrm>
                        <a:off x="7620000" y="4676001"/>
                        <a:ext cx="268022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dirty="0">
                            <a:solidFill>
                              <a:prstClr val="black"/>
                            </a:solidFill>
                          </a:rPr>
                          <a:t>B</a:t>
                        </a:r>
                        <a:endParaRPr lang="en-US" sz="120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55" name="TextBox 154"/>
                      <p:cNvSpPr txBox="1"/>
                      <p:nvPr/>
                    </p:nvSpPr>
                    <p:spPr>
                      <a:xfrm>
                        <a:off x="7997794" y="4904602"/>
                        <a:ext cx="26642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dirty="0">
                            <a:solidFill>
                              <a:prstClr val="black"/>
                            </a:solidFill>
                          </a:rPr>
                          <a:t>C</a:t>
                        </a:r>
                        <a:endParaRPr lang="en-US" sz="120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grpSp>
                    <p:nvGrpSpPr>
                      <p:cNvPr id="19" name="Group 155"/>
                      <p:cNvGrpSpPr/>
                      <p:nvPr/>
                    </p:nvGrpSpPr>
                    <p:grpSpPr>
                      <a:xfrm>
                        <a:off x="7543800" y="4876800"/>
                        <a:ext cx="609600" cy="384075"/>
                        <a:chOff x="5526025" y="4379950"/>
                        <a:chExt cx="609600" cy="384074"/>
                      </a:xfrm>
                    </p:grpSpPr>
                    <p:grpSp>
                      <p:nvGrpSpPr>
                        <p:cNvPr id="20" name="Group 478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5400000" flipH="1">
                          <a:off x="5678424" y="4227551"/>
                          <a:ext cx="304801" cy="609600"/>
                          <a:chOff x="4656" y="1344"/>
                          <a:chExt cx="192" cy="384"/>
                        </a:xfrm>
                      </p:grpSpPr>
                      <p:sp>
                        <p:nvSpPr>
                          <p:cNvPr id="159" name="Freeform 3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4656" y="1344"/>
                            <a:ext cx="99" cy="38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0" y="192"/>
                              </a:cxn>
                              <a:cxn ang="0">
                                <a:pos x="192" y="288"/>
                              </a:cxn>
                              <a:cxn ang="0">
                                <a:pos x="192" y="480"/>
                              </a:cxn>
                              <a:cxn ang="0">
                                <a:pos x="0" y="576"/>
                              </a:cxn>
                              <a:cxn ang="0">
                                <a:pos x="0" y="768"/>
                              </a:cxn>
                            </a:cxnLst>
                            <a:rect l="0" t="0" r="r" b="b"/>
                            <a:pathLst>
                              <a:path w="192" h="768">
                                <a:moveTo>
                                  <a:pt x="0" y="0"/>
                                </a:moveTo>
                                <a:lnTo>
                                  <a:pt x="0" y="192"/>
                                </a:lnTo>
                                <a:lnTo>
                                  <a:pt x="192" y="288"/>
                                </a:lnTo>
                                <a:lnTo>
                                  <a:pt x="192" y="480"/>
                                </a:lnTo>
                                <a:lnTo>
                                  <a:pt x="0" y="576"/>
                                </a:lnTo>
                                <a:lnTo>
                                  <a:pt x="0" y="768"/>
                                </a:lnTo>
                              </a:path>
                            </a:pathLst>
                          </a:custGeom>
                          <a:noFill/>
                          <a:ln w="9525" cmpd="sng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60" name="Line 3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4755" y="1440"/>
                            <a:ext cx="0" cy="19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61" name="Line 3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4755" y="1536"/>
                            <a:ext cx="93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62" name="Freeform 3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20040000">
                            <a:off x="4656" y="1597"/>
                            <a:ext cx="48" cy="4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48"/>
                              </a:cxn>
                              <a:cxn ang="0">
                                <a:pos x="96" y="0"/>
                              </a:cxn>
                              <a:cxn ang="0">
                                <a:pos x="96" y="96"/>
                              </a:cxn>
                              <a:cxn ang="0">
                                <a:pos x="0" y="48"/>
                              </a:cxn>
                            </a:cxnLst>
                            <a:rect l="0" t="0" r="r" b="b"/>
                            <a:pathLst>
                              <a:path w="96" h="96">
                                <a:moveTo>
                                  <a:pt x="0" y="48"/>
                                </a:moveTo>
                                <a:lnTo>
                                  <a:pt x="96" y="0"/>
                                </a:lnTo>
                                <a:lnTo>
                                  <a:pt x="96" y="96"/>
                                </a:lnTo>
                                <a:lnTo>
                                  <a:pt x="0" y="4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1"/>
                          </a:solidFill>
                          <a:ln w="9525" cmpd="sng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158" name="Oval 157"/>
                        <p:cNvSpPr/>
                        <p:nvPr/>
                      </p:nvSpPr>
                      <p:spPr>
                        <a:xfrm rot="5400000">
                          <a:off x="5638800" y="4379976"/>
                          <a:ext cx="384048" cy="384048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</p:grpSp>
                <p:sp>
                  <p:nvSpPr>
                    <p:cNvPr id="165" name="TextBox 164"/>
                    <p:cNvSpPr txBox="1"/>
                    <p:nvPr/>
                  </p:nvSpPr>
                  <p:spPr>
                    <a:xfrm>
                      <a:off x="3995825" y="3471824"/>
                      <a:ext cx="426720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 algn="r"/>
                      <a:r>
                        <a:rPr lang="en-US" dirty="0">
                          <a:solidFill>
                            <a:prstClr val="black"/>
                          </a:solidFill>
                        </a:rPr>
                        <a:t>B3</a:t>
                      </a:r>
                      <a:endParaRPr lang="en-US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66" name="Freeform 253"/>
                    <p:cNvSpPr>
                      <a:spLocks/>
                    </p:cNvSpPr>
                    <p:nvPr/>
                  </p:nvSpPr>
                  <p:spPr bwMode="auto">
                    <a:xfrm>
                      <a:off x="4426834" y="3580290"/>
                      <a:ext cx="228600" cy="152400"/>
                    </a:xfrm>
                    <a:custGeom>
                      <a:avLst/>
                      <a:gdLst/>
                      <a:ahLst/>
                      <a:cxnLst>
                        <a:cxn ang="0">
                          <a:pos x="288" y="96"/>
                        </a:cxn>
                        <a:cxn ang="0">
                          <a:pos x="144" y="192"/>
                        </a:cxn>
                        <a:cxn ang="0">
                          <a:pos x="0" y="192"/>
                        </a:cxn>
                        <a:cxn ang="0">
                          <a:pos x="0" y="0"/>
                        </a:cxn>
                        <a:cxn ang="0">
                          <a:pos x="144" y="0"/>
                        </a:cxn>
                        <a:cxn ang="0">
                          <a:pos x="288" y="96"/>
                        </a:cxn>
                      </a:cxnLst>
                      <a:rect l="0" t="0" r="r" b="b"/>
                      <a:pathLst>
                        <a:path w="288" h="192">
                          <a:moveTo>
                            <a:pt x="288" y="96"/>
                          </a:moveTo>
                          <a:lnTo>
                            <a:pt x="144" y="192"/>
                          </a:lnTo>
                          <a:lnTo>
                            <a:pt x="0" y="192"/>
                          </a:lnTo>
                          <a:lnTo>
                            <a:pt x="0" y="0"/>
                          </a:lnTo>
                          <a:lnTo>
                            <a:pt x="144" y="0"/>
                          </a:lnTo>
                          <a:lnTo>
                            <a:pt x="288" y="96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grpSp>
                  <p:nvGrpSpPr>
                    <p:cNvPr id="21" name="Group 2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43696" y="3352800"/>
                      <a:ext cx="152400" cy="762000"/>
                      <a:chOff x="5280" y="1200"/>
                      <a:chExt cx="96" cy="480"/>
                    </a:xfrm>
                  </p:grpSpPr>
                  <p:sp>
                    <p:nvSpPr>
                      <p:cNvPr id="168" name="Line 10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5328" y="1200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 type="oval"/>
                        <a:tailEnd type="none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69" name="Line 10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5280" y="1392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70" name="Freeform 10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280" y="1392"/>
                        <a:ext cx="96" cy="9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44" y="0"/>
                          </a:cxn>
                          <a:cxn ang="0">
                            <a:pos x="0" y="240"/>
                          </a:cxn>
                          <a:cxn ang="0">
                            <a:pos x="288" y="240"/>
                          </a:cxn>
                          <a:cxn ang="0">
                            <a:pos x="144" y="0"/>
                          </a:cxn>
                        </a:cxnLst>
                        <a:rect l="0" t="0" r="r" b="b"/>
                        <a:pathLst>
                          <a:path w="288" h="240">
                            <a:moveTo>
                              <a:pt x="144" y="0"/>
                            </a:moveTo>
                            <a:lnTo>
                              <a:pt x="0" y="240"/>
                            </a:lnTo>
                            <a:lnTo>
                              <a:pt x="288" y="240"/>
                            </a:lnTo>
                            <a:lnTo>
                              <a:pt x="144" y="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71" name="Line 1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5328" y="1488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173" name="Straight Connector 172"/>
                    <p:cNvCxnSpPr/>
                    <p:nvPr/>
                  </p:nvCxnSpPr>
                  <p:spPr>
                    <a:xfrm>
                      <a:off x="5720625" y="3943657"/>
                      <a:ext cx="0" cy="574986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2" name="Group 173"/>
                    <p:cNvGrpSpPr/>
                    <p:nvPr/>
                  </p:nvGrpSpPr>
                  <p:grpSpPr>
                    <a:xfrm rot="5400000" flipH="1">
                      <a:off x="6958598" y="3362533"/>
                      <a:ext cx="831228" cy="590463"/>
                      <a:chOff x="7277380" y="4523601"/>
                      <a:chExt cx="831228" cy="590463"/>
                    </a:xfrm>
                  </p:grpSpPr>
                  <p:grpSp>
                    <p:nvGrpSpPr>
                      <p:cNvPr id="23" name="Group 22"/>
                      <p:cNvGrpSpPr/>
                      <p:nvPr/>
                    </p:nvGrpSpPr>
                    <p:grpSpPr>
                      <a:xfrm flipH="1">
                        <a:off x="7391400" y="4724400"/>
                        <a:ext cx="609600" cy="389664"/>
                        <a:chOff x="5450685" y="4871185"/>
                        <a:chExt cx="609600" cy="389663"/>
                      </a:xfrm>
                    </p:grpSpPr>
                    <p:sp>
                      <p:nvSpPr>
                        <p:cNvPr id="179" name="Oval 178"/>
                        <p:cNvSpPr/>
                        <p:nvPr/>
                      </p:nvSpPr>
                      <p:spPr>
                        <a:xfrm rot="5400000">
                          <a:off x="5563461" y="4876800"/>
                          <a:ext cx="384048" cy="384048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24" name="Group 479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16200000">
                          <a:off x="5603085" y="4718785"/>
                          <a:ext cx="304800" cy="609600"/>
                          <a:chOff x="4944" y="1344"/>
                          <a:chExt cx="192" cy="384"/>
                        </a:xfrm>
                      </p:grpSpPr>
                      <p:sp>
                        <p:nvSpPr>
                          <p:cNvPr id="181" name="Freeform 3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4944" y="1344"/>
                            <a:ext cx="96" cy="38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0" y="192"/>
                              </a:cxn>
                              <a:cxn ang="0">
                                <a:pos x="192" y="288"/>
                              </a:cxn>
                              <a:cxn ang="0">
                                <a:pos x="192" y="480"/>
                              </a:cxn>
                              <a:cxn ang="0">
                                <a:pos x="0" y="576"/>
                              </a:cxn>
                              <a:cxn ang="0">
                                <a:pos x="0" y="768"/>
                              </a:cxn>
                            </a:cxnLst>
                            <a:rect l="0" t="0" r="r" b="b"/>
                            <a:pathLst>
                              <a:path w="192" h="768">
                                <a:moveTo>
                                  <a:pt x="0" y="0"/>
                                </a:moveTo>
                                <a:lnTo>
                                  <a:pt x="0" y="192"/>
                                </a:lnTo>
                                <a:lnTo>
                                  <a:pt x="192" y="288"/>
                                </a:lnTo>
                                <a:lnTo>
                                  <a:pt x="192" y="480"/>
                                </a:lnTo>
                                <a:lnTo>
                                  <a:pt x="0" y="576"/>
                                </a:lnTo>
                                <a:lnTo>
                                  <a:pt x="0" y="768"/>
                                </a:lnTo>
                              </a:path>
                            </a:pathLst>
                          </a:custGeom>
                          <a:noFill/>
                          <a:ln w="9525" cmpd="sng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82" name="Line 3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5040" y="1436"/>
                            <a:ext cx="0" cy="19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83" name="Line 3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5040" y="1536"/>
                            <a:ext cx="96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84" name="Freeform 3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1560000" flipH="1">
                            <a:off x="4994" y="1452"/>
                            <a:ext cx="48" cy="4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48"/>
                              </a:cxn>
                              <a:cxn ang="0">
                                <a:pos x="96" y="0"/>
                              </a:cxn>
                              <a:cxn ang="0">
                                <a:pos x="96" y="96"/>
                              </a:cxn>
                              <a:cxn ang="0">
                                <a:pos x="0" y="48"/>
                              </a:cxn>
                            </a:cxnLst>
                            <a:rect l="0" t="0" r="r" b="b"/>
                            <a:pathLst>
                              <a:path w="96" h="96">
                                <a:moveTo>
                                  <a:pt x="0" y="48"/>
                                </a:moveTo>
                                <a:lnTo>
                                  <a:pt x="96" y="0"/>
                                </a:lnTo>
                                <a:lnTo>
                                  <a:pt x="96" y="96"/>
                                </a:lnTo>
                                <a:lnTo>
                                  <a:pt x="0" y="4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1"/>
                          </a:solidFill>
                          <a:ln w="9525" cmpd="sng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76" name="TextBox 175"/>
                      <p:cNvSpPr txBox="1"/>
                      <p:nvPr/>
                    </p:nvSpPr>
                    <p:spPr>
                      <a:xfrm>
                        <a:off x="7277380" y="4752201"/>
                        <a:ext cx="26642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dirty="0">
                            <a:solidFill>
                              <a:prstClr val="black"/>
                            </a:solidFill>
                          </a:rPr>
                          <a:t>C</a:t>
                        </a:r>
                        <a:endParaRPr lang="en-US" sz="120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77" name="TextBox 176"/>
                      <p:cNvSpPr txBox="1"/>
                      <p:nvPr/>
                    </p:nvSpPr>
                    <p:spPr>
                      <a:xfrm>
                        <a:off x="7467600" y="4523601"/>
                        <a:ext cx="268022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dirty="0">
                            <a:solidFill>
                              <a:prstClr val="black"/>
                            </a:solidFill>
                          </a:rPr>
                          <a:t>B</a:t>
                        </a:r>
                        <a:endParaRPr lang="en-US" sz="120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78" name="TextBox 177"/>
                      <p:cNvSpPr txBox="1"/>
                      <p:nvPr/>
                    </p:nvSpPr>
                    <p:spPr>
                      <a:xfrm>
                        <a:off x="7848600" y="4752201"/>
                        <a:ext cx="26000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dirty="0">
                            <a:solidFill>
                              <a:prstClr val="black"/>
                            </a:solidFill>
                          </a:rPr>
                          <a:t>E</a:t>
                        </a:r>
                        <a:endParaRPr lang="en-US" sz="120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5" name="Group 184"/>
                    <p:cNvGrpSpPr/>
                    <p:nvPr/>
                  </p:nvGrpSpPr>
                  <p:grpSpPr>
                    <a:xfrm rot="5400000" flipH="1">
                      <a:off x="6957057" y="4506725"/>
                      <a:ext cx="834434" cy="584874"/>
                      <a:chOff x="7429780" y="4676001"/>
                      <a:chExt cx="834434" cy="584874"/>
                    </a:xfrm>
                  </p:grpSpPr>
                  <p:sp>
                    <p:nvSpPr>
                      <p:cNvPr id="186" name="TextBox 185"/>
                      <p:cNvSpPr txBox="1"/>
                      <p:nvPr/>
                    </p:nvSpPr>
                    <p:spPr>
                      <a:xfrm>
                        <a:off x="7429780" y="4904601"/>
                        <a:ext cx="26642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dirty="0">
                            <a:solidFill>
                              <a:prstClr val="black"/>
                            </a:solidFill>
                          </a:rPr>
                          <a:t>E</a:t>
                        </a:r>
                        <a:endParaRPr lang="en-US" sz="120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87" name="TextBox 186"/>
                      <p:cNvSpPr txBox="1"/>
                      <p:nvPr/>
                    </p:nvSpPr>
                    <p:spPr>
                      <a:xfrm>
                        <a:off x="7620000" y="4676001"/>
                        <a:ext cx="268022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dirty="0">
                            <a:solidFill>
                              <a:prstClr val="black"/>
                            </a:solidFill>
                          </a:rPr>
                          <a:t>B</a:t>
                        </a:r>
                        <a:endParaRPr lang="en-US" sz="120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88" name="TextBox 187"/>
                      <p:cNvSpPr txBox="1"/>
                      <p:nvPr/>
                    </p:nvSpPr>
                    <p:spPr>
                      <a:xfrm>
                        <a:off x="7997794" y="4904602"/>
                        <a:ext cx="26642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dirty="0">
                            <a:solidFill>
                              <a:prstClr val="black"/>
                            </a:solidFill>
                          </a:rPr>
                          <a:t>C</a:t>
                        </a:r>
                        <a:endParaRPr lang="en-US" sz="1200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grpSp>
                    <p:nvGrpSpPr>
                      <p:cNvPr id="26" name="Group 155"/>
                      <p:cNvGrpSpPr/>
                      <p:nvPr/>
                    </p:nvGrpSpPr>
                    <p:grpSpPr>
                      <a:xfrm>
                        <a:off x="7543800" y="4876800"/>
                        <a:ext cx="609600" cy="384075"/>
                        <a:chOff x="5526025" y="4379950"/>
                        <a:chExt cx="609600" cy="384074"/>
                      </a:xfrm>
                    </p:grpSpPr>
                    <p:grpSp>
                      <p:nvGrpSpPr>
                        <p:cNvPr id="27" name="Group 478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5400000" flipH="1">
                          <a:off x="5678424" y="4227551"/>
                          <a:ext cx="304801" cy="609600"/>
                          <a:chOff x="4656" y="1344"/>
                          <a:chExt cx="192" cy="384"/>
                        </a:xfrm>
                      </p:grpSpPr>
                      <p:sp>
                        <p:nvSpPr>
                          <p:cNvPr id="192" name="Freeform 3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4656" y="1344"/>
                            <a:ext cx="99" cy="38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0" y="192"/>
                              </a:cxn>
                              <a:cxn ang="0">
                                <a:pos x="192" y="288"/>
                              </a:cxn>
                              <a:cxn ang="0">
                                <a:pos x="192" y="480"/>
                              </a:cxn>
                              <a:cxn ang="0">
                                <a:pos x="0" y="576"/>
                              </a:cxn>
                              <a:cxn ang="0">
                                <a:pos x="0" y="768"/>
                              </a:cxn>
                            </a:cxnLst>
                            <a:rect l="0" t="0" r="r" b="b"/>
                            <a:pathLst>
                              <a:path w="192" h="768">
                                <a:moveTo>
                                  <a:pt x="0" y="0"/>
                                </a:moveTo>
                                <a:lnTo>
                                  <a:pt x="0" y="192"/>
                                </a:lnTo>
                                <a:lnTo>
                                  <a:pt x="192" y="288"/>
                                </a:lnTo>
                                <a:lnTo>
                                  <a:pt x="192" y="480"/>
                                </a:lnTo>
                                <a:lnTo>
                                  <a:pt x="0" y="576"/>
                                </a:lnTo>
                                <a:lnTo>
                                  <a:pt x="0" y="768"/>
                                </a:lnTo>
                              </a:path>
                            </a:pathLst>
                          </a:custGeom>
                          <a:noFill/>
                          <a:ln w="9525" cmpd="sng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93" name="Line 3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4755" y="1440"/>
                            <a:ext cx="0" cy="19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94" name="Line 3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4755" y="1536"/>
                            <a:ext cx="93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95" name="Freeform 3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 rot="20040000">
                            <a:off x="4656" y="1597"/>
                            <a:ext cx="48" cy="4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48"/>
                              </a:cxn>
                              <a:cxn ang="0">
                                <a:pos x="96" y="0"/>
                              </a:cxn>
                              <a:cxn ang="0">
                                <a:pos x="96" y="96"/>
                              </a:cxn>
                              <a:cxn ang="0">
                                <a:pos x="0" y="48"/>
                              </a:cxn>
                            </a:cxnLst>
                            <a:rect l="0" t="0" r="r" b="b"/>
                            <a:pathLst>
                              <a:path w="96" h="96">
                                <a:moveTo>
                                  <a:pt x="0" y="48"/>
                                </a:moveTo>
                                <a:lnTo>
                                  <a:pt x="96" y="0"/>
                                </a:lnTo>
                                <a:lnTo>
                                  <a:pt x="96" y="96"/>
                                </a:lnTo>
                                <a:lnTo>
                                  <a:pt x="0" y="4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1"/>
                          </a:solidFill>
                          <a:ln w="9525" cmpd="sng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191" name="Oval 190"/>
                        <p:cNvSpPr/>
                        <p:nvPr/>
                      </p:nvSpPr>
                      <p:spPr>
                        <a:xfrm rot="5400000">
                          <a:off x="5638800" y="4379976"/>
                          <a:ext cx="384048" cy="384048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</p:grpSp>
                <p:cxnSp>
                  <p:nvCxnSpPr>
                    <p:cNvPr id="196" name="Straight Connector 195"/>
                    <p:cNvCxnSpPr/>
                    <p:nvPr/>
                  </p:nvCxnSpPr>
                  <p:spPr>
                    <a:xfrm flipH="1">
                      <a:off x="7162800" y="3940169"/>
                      <a:ext cx="0" cy="574986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8" name="Group 203"/>
                    <p:cNvGrpSpPr/>
                    <p:nvPr/>
                  </p:nvGrpSpPr>
                  <p:grpSpPr>
                    <a:xfrm>
                      <a:off x="6057900" y="4042996"/>
                      <a:ext cx="762000" cy="369332"/>
                      <a:chOff x="6248400" y="4539734"/>
                      <a:chExt cx="762000" cy="369332"/>
                    </a:xfrm>
                  </p:grpSpPr>
                  <p:grpSp>
                    <p:nvGrpSpPr>
                      <p:cNvPr id="29" name="Group 205"/>
                      <p:cNvGrpSpPr>
                        <a:grpSpLocks/>
                      </p:cNvGrpSpPr>
                      <p:nvPr/>
                    </p:nvGrpSpPr>
                    <p:grpSpPr bwMode="auto">
                      <a:xfrm rot="5400000">
                        <a:off x="6477000" y="4343400"/>
                        <a:ext cx="304800" cy="762000"/>
                        <a:chOff x="3888" y="2400"/>
                        <a:chExt cx="192" cy="480"/>
                      </a:xfrm>
                    </p:grpSpPr>
                    <p:sp>
                      <p:nvSpPr>
                        <p:cNvPr id="198" name="Oval 4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888" y="2544"/>
                          <a:ext cx="192" cy="192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ctr"/>
                          <a:endParaRPr lang="en-US" sz="200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99" name="Line 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84" y="2400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00" name="Line 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3984" y="2736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203" name="TextBox 202"/>
                      <p:cNvSpPr txBox="1"/>
                      <p:nvPr/>
                    </p:nvSpPr>
                    <p:spPr>
                      <a:xfrm>
                        <a:off x="6438482" y="4539734"/>
                        <a:ext cx="381836" cy="3693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dirty="0">
                            <a:solidFill>
                              <a:prstClr val="black"/>
                            </a:solidFill>
                          </a:rPr>
                          <a:t>M</a:t>
                        </a:r>
                        <a:endParaRPr lang="en-US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205" name="Freeform 12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4960234" y="4417334"/>
                      <a:ext cx="152400" cy="762000"/>
                    </a:xfrm>
                    <a:custGeom>
                      <a:avLst/>
                      <a:gdLst/>
                      <a:ahLst/>
                      <a:cxnLst>
                        <a:cxn ang="0">
                          <a:pos x="96" y="0"/>
                        </a:cxn>
                        <a:cxn ang="0">
                          <a:pos x="96" y="192"/>
                        </a:cxn>
                        <a:cxn ang="0">
                          <a:pos x="192" y="240"/>
                        </a:cxn>
                        <a:cxn ang="0">
                          <a:pos x="0" y="336"/>
                        </a:cxn>
                        <a:cxn ang="0">
                          <a:pos x="192" y="432"/>
                        </a:cxn>
                        <a:cxn ang="0">
                          <a:pos x="0" y="528"/>
                        </a:cxn>
                        <a:cxn ang="0">
                          <a:pos x="192" y="624"/>
                        </a:cxn>
                        <a:cxn ang="0">
                          <a:pos x="0" y="720"/>
                        </a:cxn>
                        <a:cxn ang="0">
                          <a:pos x="96" y="768"/>
                        </a:cxn>
                        <a:cxn ang="0">
                          <a:pos x="96" y="960"/>
                        </a:cxn>
                      </a:cxnLst>
                      <a:rect l="0" t="0" r="r" b="b"/>
                      <a:pathLst>
                        <a:path w="192" h="960">
                          <a:moveTo>
                            <a:pt x="96" y="0"/>
                          </a:moveTo>
                          <a:lnTo>
                            <a:pt x="96" y="192"/>
                          </a:lnTo>
                          <a:lnTo>
                            <a:pt x="192" y="240"/>
                          </a:lnTo>
                          <a:lnTo>
                            <a:pt x="0" y="336"/>
                          </a:lnTo>
                          <a:lnTo>
                            <a:pt x="192" y="432"/>
                          </a:lnTo>
                          <a:lnTo>
                            <a:pt x="0" y="528"/>
                          </a:lnTo>
                          <a:lnTo>
                            <a:pt x="192" y="624"/>
                          </a:lnTo>
                          <a:lnTo>
                            <a:pt x="0" y="720"/>
                          </a:lnTo>
                          <a:lnTo>
                            <a:pt x="96" y="768"/>
                          </a:lnTo>
                          <a:lnTo>
                            <a:pt x="96" y="960"/>
                          </a:lnTo>
                        </a:path>
                      </a:pathLst>
                    </a:custGeom>
                    <a:noFill/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6" name="TextBox 205"/>
                    <p:cNvSpPr txBox="1"/>
                    <p:nvPr/>
                  </p:nvSpPr>
                  <p:spPr>
                    <a:xfrm>
                      <a:off x="4757825" y="4342243"/>
                      <a:ext cx="559769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dirty="0">
                          <a:solidFill>
                            <a:prstClr val="black"/>
                          </a:solidFill>
                        </a:rPr>
                        <a:t>1k</a:t>
                      </a:r>
                      <a:r>
                        <a:rPr lang="el-GR" dirty="0">
                          <a:solidFill>
                            <a:prstClr val="black"/>
                          </a:solidFill>
                        </a:rPr>
                        <a:t>Ω</a:t>
                      </a:r>
                      <a:endParaRPr lang="en-US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7" name="TextBox 206"/>
                    <p:cNvSpPr txBox="1"/>
                    <p:nvPr/>
                  </p:nvSpPr>
                  <p:spPr>
                    <a:xfrm>
                      <a:off x="3995825" y="4613667"/>
                      <a:ext cx="426720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 algn="r"/>
                      <a:r>
                        <a:rPr lang="en-US" dirty="0">
                          <a:solidFill>
                            <a:prstClr val="black"/>
                          </a:solidFill>
                        </a:rPr>
                        <a:t>B2</a:t>
                      </a:r>
                      <a:endParaRPr lang="en-US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8" name="Freeform 253"/>
                    <p:cNvSpPr>
                      <a:spLocks/>
                    </p:cNvSpPr>
                    <p:nvPr/>
                  </p:nvSpPr>
                  <p:spPr bwMode="auto">
                    <a:xfrm>
                      <a:off x="4426834" y="4722133"/>
                      <a:ext cx="228600" cy="152400"/>
                    </a:xfrm>
                    <a:custGeom>
                      <a:avLst/>
                      <a:gdLst/>
                      <a:ahLst/>
                      <a:cxnLst>
                        <a:cxn ang="0">
                          <a:pos x="288" y="96"/>
                        </a:cxn>
                        <a:cxn ang="0">
                          <a:pos x="144" y="192"/>
                        </a:cxn>
                        <a:cxn ang="0">
                          <a:pos x="0" y="192"/>
                        </a:cxn>
                        <a:cxn ang="0">
                          <a:pos x="0" y="0"/>
                        </a:cxn>
                        <a:cxn ang="0">
                          <a:pos x="144" y="0"/>
                        </a:cxn>
                        <a:cxn ang="0">
                          <a:pos x="288" y="96"/>
                        </a:cxn>
                      </a:cxnLst>
                      <a:rect l="0" t="0" r="r" b="b"/>
                      <a:pathLst>
                        <a:path w="288" h="192">
                          <a:moveTo>
                            <a:pt x="288" y="96"/>
                          </a:moveTo>
                          <a:lnTo>
                            <a:pt x="144" y="192"/>
                          </a:lnTo>
                          <a:lnTo>
                            <a:pt x="0" y="192"/>
                          </a:lnTo>
                          <a:lnTo>
                            <a:pt x="0" y="0"/>
                          </a:lnTo>
                          <a:lnTo>
                            <a:pt x="144" y="0"/>
                          </a:lnTo>
                          <a:lnTo>
                            <a:pt x="288" y="96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" name="Freeform 12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7772400" y="3275491"/>
                      <a:ext cx="152400" cy="762000"/>
                    </a:xfrm>
                    <a:custGeom>
                      <a:avLst/>
                      <a:gdLst/>
                      <a:ahLst/>
                      <a:cxnLst>
                        <a:cxn ang="0">
                          <a:pos x="96" y="0"/>
                        </a:cxn>
                        <a:cxn ang="0">
                          <a:pos x="96" y="192"/>
                        </a:cxn>
                        <a:cxn ang="0">
                          <a:pos x="192" y="240"/>
                        </a:cxn>
                        <a:cxn ang="0">
                          <a:pos x="0" y="336"/>
                        </a:cxn>
                        <a:cxn ang="0">
                          <a:pos x="192" y="432"/>
                        </a:cxn>
                        <a:cxn ang="0">
                          <a:pos x="0" y="528"/>
                        </a:cxn>
                        <a:cxn ang="0">
                          <a:pos x="192" y="624"/>
                        </a:cxn>
                        <a:cxn ang="0">
                          <a:pos x="0" y="720"/>
                        </a:cxn>
                        <a:cxn ang="0">
                          <a:pos x="96" y="768"/>
                        </a:cxn>
                        <a:cxn ang="0">
                          <a:pos x="96" y="960"/>
                        </a:cxn>
                      </a:cxnLst>
                      <a:rect l="0" t="0" r="r" b="b"/>
                      <a:pathLst>
                        <a:path w="192" h="960">
                          <a:moveTo>
                            <a:pt x="96" y="0"/>
                          </a:moveTo>
                          <a:lnTo>
                            <a:pt x="96" y="192"/>
                          </a:lnTo>
                          <a:lnTo>
                            <a:pt x="192" y="240"/>
                          </a:lnTo>
                          <a:lnTo>
                            <a:pt x="0" y="336"/>
                          </a:lnTo>
                          <a:lnTo>
                            <a:pt x="192" y="432"/>
                          </a:lnTo>
                          <a:lnTo>
                            <a:pt x="0" y="528"/>
                          </a:lnTo>
                          <a:lnTo>
                            <a:pt x="192" y="624"/>
                          </a:lnTo>
                          <a:lnTo>
                            <a:pt x="0" y="720"/>
                          </a:lnTo>
                          <a:lnTo>
                            <a:pt x="96" y="768"/>
                          </a:lnTo>
                          <a:lnTo>
                            <a:pt x="96" y="960"/>
                          </a:lnTo>
                        </a:path>
                      </a:pathLst>
                    </a:custGeom>
                    <a:noFill/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0" name="TextBox 209"/>
                    <p:cNvSpPr txBox="1"/>
                    <p:nvPr/>
                  </p:nvSpPr>
                  <p:spPr>
                    <a:xfrm>
                      <a:off x="7569991" y="3200400"/>
                      <a:ext cx="559769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dirty="0">
                          <a:solidFill>
                            <a:prstClr val="black"/>
                          </a:solidFill>
                        </a:rPr>
                        <a:t>1k</a:t>
                      </a:r>
                      <a:r>
                        <a:rPr lang="el-GR" dirty="0">
                          <a:solidFill>
                            <a:prstClr val="black"/>
                          </a:solidFill>
                        </a:rPr>
                        <a:t>Ω</a:t>
                      </a:r>
                      <a:endParaRPr lang="en-US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" name="TextBox 210"/>
                    <p:cNvSpPr txBox="1"/>
                    <p:nvPr/>
                  </p:nvSpPr>
                  <p:spPr>
                    <a:xfrm>
                      <a:off x="8458200" y="3471824"/>
                      <a:ext cx="426720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>
                          <a:solidFill>
                            <a:prstClr val="black"/>
                          </a:solidFill>
                        </a:rPr>
                        <a:t>B1</a:t>
                      </a:r>
                      <a:endParaRPr lang="en-US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2" name="Freeform 253"/>
                    <p:cNvSpPr>
                      <a:spLocks/>
                    </p:cNvSpPr>
                    <p:nvPr/>
                  </p:nvSpPr>
                  <p:spPr bwMode="auto">
                    <a:xfrm flipH="1">
                      <a:off x="8229600" y="3580290"/>
                      <a:ext cx="228600" cy="152400"/>
                    </a:xfrm>
                    <a:custGeom>
                      <a:avLst/>
                      <a:gdLst/>
                      <a:ahLst/>
                      <a:cxnLst>
                        <a:cxn ang="0">
                          <a:pos x="288" y="96"/>
                        </a:cxn>
                        <a:cxn ang="0">
                          <a:pos x="144" y="192"/>
                        </a:cxn>
                        <a:cxn ang="0">
                          <a:pos x="0" y="192"/>
                        </a:cxn>
                        <a:cxn ang="0">
                          <a:pos x="0" y="0"/>
                        </a:cxn>
                        <a:cxn ang="0">
                          <a:pos x="144" y="0"/>
                        </a:cxn>
                        <a:cxn ang="0">
                          <a:pos x="288" y="96"/>
                        </a:cxn>
                      </a:cxnLst>
                      <a:rect l="0" t="0" r="r" b="b"/>
                      <a:pathLst>
                        <a:path w="288" h="192">
                          <a:moveTo>
                            <a:pt x="288" y="96"/>
                          </a:moveTo>
                          <a:lnTo>
                            <a:pt x="144" y="192"/>
                          </a:lnTo>
                          <a:lnTo>
                            <a:pt x="0" y="192"/>
                          </a:lnTo>
                          <a:lnTo>
                            <a:pt x="0" y="0"/>
                          </a:lnTo>
                          <a:lnTo>
                            <a:pt x="144" y="0"/>
                          </a:lnTo>
                          <a:lnTo>
                            <a:pt x="288" y="96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9525" cap="flat" cmpd="sng">
                      <a:solidFill>
                        <a:srgbClr val="FF0000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7" name="Freeform 12"/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7772400" y="4417382"/>
                      <a:ext cx="152400" cy="762000"/>
                    </a:xfrm>
                    <a:custGeom>
                      <a:avLst/>
                      <a:gdLst/>
                      <a:ahLst/>
                      <a:cxnLst>
                        <a:cxn ang="0">
                          <a:pos x="96" y="0"/>
                        </a:cxn>
                        <a:cxn ang="0">
                          <a:pos x="96" y="192"/>
                        </a:cxn>
                        <a:cxn ang="0">
                          <a:pos x="192" y="240"/>
                        </a:cxn>
                        <a:cxn ang="0">
                          <a:pos x="0" y="336"/>
                        </a:cxn>
                        <a:cxn ang="0">
                          <a:pos x="192" y="432"/>
                        </a:cxn>
                        <a:cxn ang="0">
                          <a:pos x="0" y="528"/>
                        </a:cxn>
                        <a:cxn ang="0">
                          <a:pos x="192" y="624"/>
                        </a:cxn>
                        <a:cxn ang="0">
                          <a:pos x="0" y="720"/>
                        </a:cxn>
                        <a:cxn ang="0">
                          <a:pos x="96" y="768"/>
                        </a:cxn>
                        <a:cxn ang="0">
                          <a:pos x="96" y="960"/>
                        </a:cxn>
                      </a:cxnLst>
                      <a:rect l="0" t="0" r="r" b="b"/>
                      <a:pathLst>
                        <a:path w="192" h="960">
                          <a:moveTo>
                            <a:pt x="96" y="0"/>
                          </a:moveTo>
                          <a:lnTo>
                            <a:pt x="96" y="192"/>
                          </a:lnTo>
                          <a:lnTo>
                            <a:pt x="192" y="240"/>
                          </a:lnTo>
                          <a:lnTo>
                            <a:pt x="0" y="336"/>
                          </a:lnTo>
                          <a:lnTo>
                            <a:pt x="192" y="432"/>
                          </a:lnTo>
                          <a:lnTo>
                            <a:pt x="0" y="528"/>
                          </a:lnTo>
                          <a:lnTo>
                            <a:pt x="192" y="624"/>
                          </a:lnTo>
                          <a:lnTo>
                            <a:pt x="0" y="720"/>
                          </a:lnTo>
                          <a:lnTo>
                            <a:pt x="96" y="768"/>
                          </a:lnTo>
                          <a:lnTo>
                            <a:pt x="96" y="960"/>
                          </a:lnTo>
                        </a:path>
                      </a:pathLst>
                    </a:custGeom>
                    <a:noFill/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8" name="TextBox 217"/>
                    <p:cNvSpPr txBox="1"/>
                    <p:nvPr/>
                  </p:nvSpPr>
                  <p:spPr>
                    <a:xfrm>
                      <a:off x="7569991" y="4342291"/>
                      <a:ext cx="559769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dirty="0">
                          <a:solidFill>
                            <a:prstClr val="black"/>
                          </a:solidFill>
                        </a:rPr>
                        <a:t>1k</a:t>
                      </a:r>
                      <a:r>
                        <a:rPr lang="el-GR" dirty="0">
                          <a:solidFill>
                            <a:prstClr val="black"/>
                          </a:solidFill>
                        </a:rPr>
                        <a:t>Ω</a:t>
                      </a:r>
                      <a:endParaRPr lang="en-US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9" name="TextBox 218"/>
                    <p:cNvSpPr txBox="1"/>
                    <p:nvPr/>
                  </p:nvSpPr>
                  <p:spPr>
                    <a:xfrm>
                      <a:off x="8458200" y="4613715"/>
                      <a:ext cx="426720" cy="369332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>
                          <a:solidFill>
                            <a:prstClr val="black"/>
                          </a:solidFill>
                        </a:rPr>
                        <a:t>B0</a:t>
                      </a:r>
                      <a:endParaRPr lang="en-US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20" name="Freeform 253"/>
                    <p:cNvSpPr>
                      <a:spLocks/>
                    </p:cNvSpPr>
                    <p:nvPr/>
                  </p:nvSpPr>
                  <p:spPr bwMode="auto">
                    <a:xfrm flipH="1">
                      <a:off x="8229600" y="4722181"/>
                      <a:ext cx="228600" cy="152400"/>
                    </a:xfrm>
                    <a:custGeom>
                      <a:avLst/>
                      <a:gdLst/>
                      <a:ahLst/>
                      <a:cxnLst>
                        <a:cxn ang="0">
                          <a:pos x="288" y="96"/>
                        </a:cxn>
                        <a:cxn ang="0">
                          <a:pos x="144" y="192"/>
                        </a:cxn>
                        <a:cxn ang="0">
                          <a:pos x="0" y="192"/>
                        </a:cxn>
                        <a:cxn ang="0">
                          <a:pos x="0" y="0"/>
                        </a:cxn>
                        <a:cxn ang="0">
                          <a:pos x="144" y="0"/>
                        </a:cxn>
                        <a:cxn ang="0">
                          <a:pos x="288" y="96"/>
                        </a:cxn>
                      </a:cxnLst>
                      <a:rect l="0" t="0" r="r" b="b"/>
                      <a:pathLst>
                        <a:path w="288" h="192">
                          <a:moveTo>
                            <a:pt x="288" y="96"/>
                          </a:moveTo>
                          <a:lnTo>
                            <a:pt x="144" y="192"/>
                          </a:lnTo>
                          <a:lnTo>
                            <a:pt x="0" y="192"/>
                          </a:lnTo>
                          <a:lnTo>
                            <a:pt x="0" y="0"/>
                          </a:lnTo>
                          <a:lnTo>
                            <a:pt x="144" y="0"/>
                          </a:lnTo>
                          <a:lnTo>
                            <a:pt x="288" y="96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9525" cap="flat" cmpd="sng">
                      <a:solidFill>
                        <a:srgbClr val="FF0000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cxnSp>
                  <p:nvCxnSpPr>
                    <p:cNvPr id="222" name="Straight Connector 221"/>
                    <p:cNvCxnSpPr/>
                    <p:nvPr/>
                  </p:nvCxnSpPr>
                  <p:spPr>
                    <a:xfrm>
                      <a:off x="5715000" y="3352800"/>
                      <a:ext cx="14478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6" name="Straight Connector 225"/>
                    <p:cNvCxnSpPr/>
                    <p:nvPr/>
                  </p:nvCxnSpPr>
                  <p:spPr>
                    <a:xfrm>
                      <a:off x="5715000" y="5105400"/>
                      <a:ext cx="14478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" name="Straight Connector 227"/>
                    <p:cNvCxnSpPr>
                      <a:stCxn id="199" idx="1"/>
                    </p:cNvCxnSpPr>
                    <p:nvPr/>
                  </p:nvCxnSpPr>
                  <p:spPr>
                    <a:xfrm rot="10800000" flipH="1">
                      <a:off x="6819900" y="4227662"/>
                      <a:ext cx="3429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headEnd type="oval"/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0" name="Straight Connector 229"/>
                    <p:cNvCxnSpPr>
                      <a:endCxn id="200" idx="0"/>
                    </p:cNvCxnSpPr>
                    <p:nvPr/>
                  </p:nvCxnSpPr>
                  <p:spPr>
                    <a:xfrm>
                      <a:off x="5715000" y="4227662"/>
                      <a:ext cx="3429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headEnd type="oval"/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0" name="Group 2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43696" y="4343400"/>
                      <a:ext cx="152400" cy="762000"/>
                      <a:chOff x="5280" y="1200"/>
                      <a:chExt cx="96" cy="480"/>
                    </a:xfrm>
                  </p:grpSpPr>
                  <p:sp>
                    <p:nvSpPr>
                      <p:cNvPr id="234" name="Line 10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5328" y="1200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35" name="Line 10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5280" y="1392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36" name="Freeform 10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280" y="1392"/>
                        <a:ext cx="96" cy="9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44" y="0"/>
                          </a:cxn>
                          <a:cxn ang="0">
                            <a:pos x="0" y="240"/>
                          </a:cxn>
                          <a:cxn ang="0">
                            <a:pos x="288" y="240"/>
                          </a:cxn>
                          <a:cxn ang="0">
                            <a:pos x="144" y="0"/>
                          </a:cxn>
                        </a:cxnLst>
                        <a:rect l="0" t="0" r="r" b="b"/>
                        <a:pathLst>
                          <a:path w="288" h="240">
                            <a:moveTo>
                              <a:pt x="144" y="0"/>
                            </a:moveTo>
                            <a:lnTo>
                              <a:pt x="0" y="240"/>
                            </a:lnTo>
                            <a:lnTo>
                              <a:pt x="288" y="240"/>
                            </a:lnTo>
                            <a:lnTo>
                              <a:pt x="144" y="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37" name="Line 1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5328" y="1488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oval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31" name="Group 2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981704" y="3352800"/>
                      <a:ext cx="152400" cy="762000"/>
                      <a:chOff x="5280" y="1200"/>
                      <a:chExt cx="96" cy="480"/>
                    </a:xfrm>
                  </p:grpSpPr>
                  <p:sp>
                    <p:nvSpPr>
                      <p:cNvPr id="239" name="Line 10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5328" y="1200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 type="oval"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40" name="Line 10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5280" y="1392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41" name="Freeform 10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280" y="1392"/>
                        <a:ext cx="96" cy="9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44" y="0"/>
                          </a:cxn>
                          <a:cxn ang="0">
                            <a:pos x="0" y="240"/>
                          </a:cxn>
                          <a:cxn ang="0">
                            <a:pos x="288" y="240"/>
                          </a:cxn>
                          <a:cxn ang="0">
                            <a:pos x="144" y="0"/>
                          </a:cxn>
                        </a:cxnLst>
                        <a:rect l="0" t="0" r="r" b="b"/>
                        <a:pathLst>
                          <a:path w="288" h="240">
                            <a:moveTo>
                              <a:pt x="144" y="0"/>
                            </a:moveTo>
                            <a:lnTo>
                              <a:pt x="0" y="240"/>
                            </a:lnTo>
                            <a:lnTo>
                              <a:pt x="288" y="240"/>
                            </a:lnTo>
                            <a:lnTo>
                              <a:pt x="144" y="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42" name="Line 1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5328" y="1488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24" name="Group 2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981704" y="4343400"/>
                      <a:ext cx="152400" cy="762000"/>
                      <a:chOff x="5280" y="1200"/>
                      <a:chExt cx="96" cy="480"/>
                    </a:xfrm>
                  </p:grpSpPr>
                  <p:sp>
                    <p:nvSpPr>
                      <p:cNvPr id="244" name="Line 10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5328" y="1200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45" name="Line 10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5280" y="1392"/>
                        <a:ext cx="9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46" name="Freeform 10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280" y="1392"/>
                        <a:ext cx="96" cy="9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44" y="0"/>
                          </a:cxn>
                          <a:cxn ang="0">
                            <a:pos x="0" y="240"/>
                          </a:cxn>
                          <a:cxn ang="0">
                            <a:pos x="288" y="240"/>
                          </a:cxn>
                          <a:cxn ang="0">
                            <a:pos x="144" y="0"/>
                          </a:cxn>
                        </a:cxnLst>
                        <a:rect l="0" t="0" r="r" b="b"/>
                        <a:pathLst>
                          <a:path w="288" h="240">
                            <a:moveTo>
                              <a:pt x="144" y="0"/>
                            </a:moveTo>
                            <a:lnTo>
                              <a:pt x="0" y="240"/>
                            </a:lnTo>
                            <a:lnTo>
                              <a:pt x="288" y="240"/>
                            </a:lnTo>
                            <a:lnTo>
                              <a:pt x="144" y="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 w="9525" cmpd="sng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47" name="Line 10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5328" y="1488"/>
                        <a:ext cx="0" cy="19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 type="none"/>
                        <a:tailEnd type="oval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249" name="Straight Connector 248"/>
                    <p:cNvCxnSpPr>
                      <a:stCxn id="242" idx="1"/>
                      <a:endCxn id="244" idx="0"/>
                    </p:cNvCxnSpPr>
                    <p:nvPr/>
                  </p:nvCxnSpPr>
                  <p:spPr>
                    <a:xfrm rot="16200000" flipH="1">
                      <a:off x="5943604" y="4229100"/>
                      <a:ext cx="2286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1" name="Straight Connector 250"/>
                    <p:cNvCxnSpPr>
                      <a:stCxn id="171" idx="1"/>
                      <a:endCxn id="234" idx="0"/>
                    </p:cNvCxnSpPr>
                    <p:nvPr/>
                  </p:nvCxnSpPr>
                  <p:spPr>
                    <a:xfrm rot="16200000" flipH="1">
                      <a:off x="6705596" y="4229100"/>
                      <a:ext cx="22860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23" name="Group 422"/>
                  <p:cNvGrpSpPr/>
                  <p:nvPr/>
                </p:nvGrpSpPr>
                <p:grpSpPr>
                  <a:xfrm flipH="1">
                    <a:off x="5667173" y="4115594"/>
                    <a:ext cx="1479549" cy="2437606"/>
                    <a:chOff x="5664202" y="4115594"/>
                    <a:chExt cx="1479549" cy="2437606"/>
                  </a:xfrm>
                </p:grpSpPr>
                <p:cxnSp>
                  <p:nvCxnSpPr>
                    <p:cNvPr id="416" name="Straight Connector 415"/>
                    <p:cNvCxnSpPr/>
                    <p:nvPr/>
                  </p:nvCxnSpPr>
                  <p:spPr>
                    <a:xfrm rot="5400000" flipH="1" flipV="1">
                      <a:off x="6248400" y="6400800"/>
                      <a:ext cx="304800" cy="0"/>
                    </a:xfrm>
                    <a:prstGeom prst="line">
                      <a:avLst/>
                    </a:prstGeom>
                    <a:ln w="28575">
                      <a:solidFill>
                        <a:schemeClr val="accent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7" name="Straight Connector 416"/>
                    <p:cNvCxnSpPr/>
                    <p:nvPr/>
                  </p:nvCxnSpPr>
                  <p:spPr>
                    <a:xfrm rot="10800000">
                      <a:off x="5689601" y="6248400"/>
                      <a:ext cx="708025" cy="0"/>
                    </a:xfrm>
                    <a:prstGeom prst="line">
                      <a:avLst/>
                    </a:prstGeom>
                    <a:ln w="28575">
                      <a:solidFill>
                        <a:schemeClr val="accent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8" name="Straight Connector 417"/>
                    <p:cNvCxnSpPr/>
                    <p:nvPr/>
                  </p:nvCxnSpPr>
                  <p:spPr>
                    <a:xfrm rot="10800000">
                      <a:off x="5664202" y="5372100"/>
                      <a:ext cx="1479549" cy="0"/>
                    </a:xfrm>
                    <a:prstGeom prst="line">
                      <a:avLst/>
                    </a:prstGeom>
                    <a:ln w="28575">
                      <a:solidFill>
                        <a:schemeClr val="accent1"/>
                      </a:solidFill>
                      <a:headEnd type="triangl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9" name="Straight Connector 418"/>
                    <p:cNvCxnSpPr/>
                    <p:nvPr/>
                  </p:nvCxnSpPr>
                  <p:spPr>
                    <a:xfrm rot="5400000" flipH="1" flipV="1">
                      <a:off x="5267325" y="5816600"/>
                      <a:ext cx="838200" cy="0"/>
                    </a:xfrm>
                    <a:prstGeom prst="line">
                      <a:avLst/>
                    </a:prstGeom>
                    <a:ln w="28575">
                      <a:solidFill>
                        <a:schemeClr val="accent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0" name="Straight Connector 419"/>
                    <p:cNvCxnSpPr/>
                    <p:nvPr/>
                  </p:nvCxnSpPr>
                  <p:spPr>
                    <a:xfrm rot="5400000" flipH="1" flipV="1">
                      <a:off x="6708775" y="4930775"/>
                      <a:ext cx="838200" cy="0"/>
                    </a:xfrm>
                    <a:prstGeom prst="line">
                      <a:avLst/>
                    </a:prstGeom>
                    <a:ln w="28575">
                      <a:solidFill>
                        <a:schemeClr val="accent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1" name="Straight Connector 420"/>
                    <p:cNvCxnSpPr/>
                    <p:nvPr/>
                  </p:nvCxnSpPr>
                  <p:spPr>
                    <a:xfrm rot="10800000">
                      <a:off x="6410325" y="4495800"/>
                      <a:ext cx="708025" cy="0"/>
                    </a:xfrm>
                    <a:prstGeom prst="line">
                      <a:avLst/>
                    </a:prstGeom>
                    <a:ln w="28575">
                      <a:solidFill>
                        <a:schemeClr val="accent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2" name="Straight Arrow Connector 421"/>
                    <p:cNvCxnSpPr/>
                    <p:nvPr/>
                  </p:nvCxnSpPr>
                  <p:spPr>
                    <a:xfrm rot="5400000" flipH="1" flipV="1">
                      <a:off x="6214745" y="4305300"/>
                      <a:ext cx="381000" cy="1588"/>
                    </a:xfrm>
                    <a:prstGeom prst="straightConnector1">
                      <a:avLst/>
                    </a:prstGeom>
                    <a:ln w="28575">
                      <a:solidFill>
                        <a:schemeClr val="accent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sp>
        <p:nvSpPr>
          <p:cNvPr id="433" name="TextBox 432"/>
          <p:cNvSpPr txBox="1"/>
          <p:nvPr/>
        </p:nvSpPr>
        <p:spPr>
          <a:xfrm>
            <a:off x="457200" y="4267200"/>
            <a:ext cx="358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Transistors act as electronic switches which can be controlled by the digital output of a microcontroller and can direct the flow of current in the circuit with little current applied to the base of each transistor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35" name="TextBox 434"/>
          <p:cNvSpPr txBox="1"/>
          <p:nvPr/>
        </p:nvSpPr>
        <p:spPr>
          <a:xfrm>
            <a:off x="457200" y="6172200"/>
            <a:ext cx="4888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hlinkClick r:id="rId2"/>
              </a:rPr>
              <a:t>http://www.robotroom.com/BipolarHBridge.html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0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Brushed DC Motor Control</a:t>
            </a:r>
          </a:p>
          <a:p>
            <a:pPr lvl="1"/>
            <a:r>
              <a:rPr lang="en-US" dirty="0" smtClean="0"/>
              <a:t>Building and controlling a brushed DC motor using an H-bridge circuit and</a:t>
            </a:r>
            <a:r>
              <a:rPr lang="en-US" baseline="0" dirty="0" smtClean="0"/>
              <a:t> the NXT Sensor Expansion Kit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63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Transistor H-Bridge</a:t>
            </a:r>
            <a:endParaRPr lang="en-US" dirty="0"/>
          </a:p>
        </p:txBody>
      </p:sp>
      <p:pic>
        <p:nvPicPr>
          <p:cNvPr id="4" name="Content Placeholder 3" descr="H-Bridge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2400" y="1370991"/>
            <a:ext cx="6172200" cy="3810609"/>
          </a:xfrm>
        </p:spPr>
      </p:pic>
      <p:graphicFrame>
        <p:nvGraphicFramePr>
          <p:cNvPr id="110" name="Table 109"/>
          <p:cNvGraphicFramePr>
            <a:graphicFrameLocks noGrp="1"/>
          </p:cNvGraphicFramePr>
          <p:nvPr/>
        </p:nvGraphicFramePr>
        <p:xfrm>
          <a:off x="6096000" y="1219200"/>
          <a:ext cx="281940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9800"/>
                <a:gridCol w="939800"/>
                <a:gridCol w="93980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Value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0040"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Resistor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1k</a:t>
                      </a:r>
                      <a:r>
                        <a:rPr lang="el-GR" dirty="0" smtClean="0"/>
                        <a:t>Ω</a:t>
                      </a:r>
                      <a:endParaRPr lang="en-US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1k</a:t>
                      </a:r>
                      <a:r>
                        <a:rPr lang="el-GR" dirty="0" smtClean="0"/>
                        <a:t>Ω</a:t>
                      </a:r>
                      <a:endParaRPr lang="en-US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1k</a:t>
                      </a:r>
                      <a:r>
                        <a:rPr lang="el-GR" dirty="0" smtClean="0"/>
                        <a:t>Ω</a:t>
                      </a:r>
                      <a:endParaRPr lang="en-US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1k</a:t>
                      </a:r>
                      <a:r>
                        <a:rPr lang="el-GR" dirty="0" smtClean="0"/>
                        <a:t>Ω</a:t>
                      </a:r>
                      <a:endParaRPr lang="en-US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0040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Transistor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PNP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PNP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NPN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NPN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0040"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Diode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Power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Power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Power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Power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Motor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Brushed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Battery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19" name="Group 118"/>
          <p:cNvGrpSpPr/>
          <p:nvPr/>
        </p:nvGrpSpPr>
        <p:grpSpPr>
          <a:xfrm>
            <a:off x="1219200" y="3886200"/>
            <a:ext cx="4889095" cy="2438400"/>
            <a:chOff x="1219200" y="3886200"/>
            <a:chExt cx="4889095" cy="2438400"/>
          </a:xfrm>
        </p:grpSpPr>
        <p:grpSp>
          <p:nvGrpSpPr>
            <p:cNvPr id="108" name="Group 107"/>
            <p:cNvGrpSpPr/>
            <p:nvPr/>
          </p:nvGrpSpPr>
          <p:grpSpPr>
            <a:xfrm>
              <a:off x="1219200" y="3886200"/>
              <a:ext cx="4889095" cy="2438400"/>
              <a:chOff x="3962400" y="2895600"/>
              <a:chExt cx="4889095" cy="2438400"/>
            </a:xfrm>
          </p:grpSpPr>
          <p:grpSp>
            <p:nvGrpSpPr>
              <p:cNvPr id="5" name="Group 4"/>
              <p:cNvGrpSpPr/>
              <p:nvPr/>
            </p:nvGrpSpPr>
            <p:grpSpPr>
              <a:xfrm rot="16200000">
                <a:off x="5061218" y="3366021"/>
                <a:ext cx="831228" cy="590463"/>
                <a:chOff x="7277380" y="4523601"/>
                <a:chExt cx="831228" cy="590463"/>
              </a:xfrm>
            </p:grpSpPr>
            <p:grpSp>
              <p:nvGrpSpPr>
                <p:cNvPr id="6" name="Group 22"/>
                <p:cNvGrpSpPr/>
                <p:nvPr/>
              </p:nvGrpSpPr>
              <p:grpSpPr>
                <a:xfrm flipH="1">
                  <a:off x="7391400" y="4724400"/>
                  <a:ext cx="609600" cy="389664"/>
                  <a:chOff x="5450685" y="4871185"/>
                  <a:chExt cx="609600" cy="389663"/>
                </a:xfrm>
              </p:grpSpPr>
              <p:sp>
                <p:nvSpPr>
                  <p:cNvPr id="10" name="Oval 9"/>
                  <p:cNvSpPr/>
                  <p:nvPr/>
                </p:nvSpPr>
                <p:spPr>
                  <a:xfrm rot="5400000">
                    <a:off x="5563461" y="4876800"/>
                    <a:ext cx="384048" cy="3840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grpSp>
                <p:nvGrpSpPr>
                  <p:cNvPr id="11" name="Group 479"/>
                  <p:cNvGrpSpPr>
                    <a:grpSpLocks/>
                  </p:cNvGrpSpPr>
                  <p:nvPr/>
                </p:nvGrpSpPr>
                <p:grpSpPr bwMode="auto">
                  <a:xfrm rot="16200000">
                    <a:off x="5603085" y="4718785"/>
                    <a:ext cx="304800" cy="609600"/>
                    <a:chOff x="4944" y="1344"/>
                    <a:chExt cx="192" cy="384"/>
                  </a:xfrm>
                </p:grpSpPr>
                <p:sp>
                  <p:nvSpPr>
                    <p:cNvPr id="12" name="Freeform 3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944" y="1344"/>
                      <a:ext cx="96" cy="3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192"/>
                        </a:cxn>
                        <a:cxn ang="0">
                          <a:pos x="192" y="288"/>
                        </a:cxn>
                        <a:cxn ang="0">
                          <a:pos x="192" y="480"/>
                        </a:cxn>
                        <a:cxn ang="0">
                          <a:pos x="0" y="576"/>
                        </a:cxn>
                        <a:cxn ang="0">
                          <a:pos x="0" y="768"/>
                        </a:cxn>
                      </a:cxnLst>
                      <a:rect l="0" t="0" r="r" b="b"/>
                      <a:pathLst>
                        <a:path w="192" h="768">
                          <a:moveTo>
                            <a:pt x="0" y="0"/>
                          </a:moveTo>
                          <a:lnTo>
                            <a:pt x="0" y="192"/>
                          </a:lnTo>
                          <a:lnTo>
                            <a:pt x="192" y="288"/>
                          </a:lnTo>
                          <a:lnTo>
                            <a:pt x="192" y="480"/>
                          </a:lnTo>
                          <a:lnTo>
                            <a:pt x="0" y="576"/>
                          </a:lnTo>
                          <a:lnTo>
                            <a:pt x="0" y="768"/>
                          </a:lnTo>
                        </a:path>
                      </a:pathLst>
                    </a:custGeom>
                    <a:noFill/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3" name="Line 3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40" y="1436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4" name="Line 3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40" y="1536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5" name="Freeform 33"/>
                    <p:cNvSpPr>
                      <a:spLocks noChangeAspect="1"/>
                    </p:cNvSpPr>
                    <p:nvPr/>
                  </p:nvSpPr>
                  <p:spPr bwMode="auto">
                    <a:xfrm rot="1560000" flipH="1">
                      <a:off x="4994" y="1452"/>
                      <a:ext cx="48" cy="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8"/>
                        </a:cxn>
                        <a:cxn ang="0">
                          <a:pos x="96" y="0"/>
                        </a:cxn>
                        <a:cxn ang="0">
                          <a:pos x="96" y="96"/>
                        </a:cxn>
                        <a:cxn ang="0">
                          <a:pos x="0" y="48"/>
                        </a:cxn>
                      </a:cxnLst>
                      <a:rect l="0" t="0" r="r" b="b"/>
                      <a:pathLst>
                        <a:path w="96" h="96">
                          <a:moveTo>
                            <a:pt x="0" y="48"/>
                          </a:moveTo>
                          <a:lnTo>
                            <a:pt x="96" y="0"/>
                          </a:lnTo>
                          <a:lnTo>
                            <a:pt x="96" y="96"/>
                          </a:lnTo>
                          <a:lnTo>
                            <a:pt x="0" y="48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7" name="TextBox 6"/>
                <p:cNvSpPr txBox="1"/>
                <p:nvPr/>
              </p:nvSpPr>
              <p:spPr>
                <a:xfrm>
                  <a:off x="7277380" y="4752201"/>
                  <a:ext cx="2664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prstClr val="black"/>
                      </a:solidFill>
                    </a:rPr>
                    <a:t>C</a:t>
                  </a: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467600" y="4523601"/>
                  <a:ext cx="26802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prstClr val="black"/>
                      </a:solidFill>
                    </a:rPr>
                    <a:t>B</a:t>
                  </a: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7848600" y="4752201"/>
                  <a:ext cx="2600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prstClr val="black"/>
                      </a:solidFill>
                    </a:rPr>
                    <a:t>E</a:t>
                  </a: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6" name="Freeform 12"/>
              <p:cNvSpPr>
                <a:spLocks noChangeAspect="1"/>
              </p:cNvSpPr>
              <p:nvPr/>
            </p:nvSpPr>
            <p:spPr bwMode="auto">
              <a:xfrm rot="16200000">
                <a:off x="4926809" y="3275491"/>
                <a:ext cx="152400" cy="762000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96" y="192"/>
                  </a:cxn>
                  <a:cxn ang="0">
                    <a:pos x="192" y="240"/>
                  </a:cxn>
                  <a:cxn ang="0">
                    <a:pos x="0" y="336"/>
                  </a:cxn>
                  <a:cxn ang="0">
                    <a:pos x="192" y="432"/>
                  </a:cxn>
                  <a:cxn ang="0">
                    <a:pos x="0" y="528"/>
                  </a:cxn>
                  <a:cxn ang="0">
                    <a:pos x="192" y="624"/>
                  </a:cxn>
                  <a:cxn ang="0">
                    <a:pos x="0" y="720"/>
                  </a:cxn>
                  <a:cxn ang="0">
                    <a:pos x="96" y="768"/>
                  </a:cxn>
                  <a:cxn ang="0">
                    <a:pos x="96" y="960"/>
                  </a:cxn>
                </a:cxnLst>
                <a:rect l="0" t="0" r="r" b="b"/>
                <a:pathLst>
                  <a:path w="192" h="960">
                    <a:moveTo>
                      <a:pt x="96" y="0"/>
                    </a:moveTo>
                    <a:lnTo>
                      <a:pt x="96" y="192"/>
                    </a:lnTo>
                    <a:lnTo>
                      <a:pt x="192" y="240"/>
                    </a:lnTo>
                    <a:lnTo>
                      <a:pt x="0" y="336"/>
                    </a:lnTo>
                    <a:lnTo>
                      <a:pt x="192" y="432"/>
                    </a:lnTo>
                    <a:lnTo>
                      <a:pt x="0" y="528"/>
                    </a:lnTo>
                    <a:lnTo>
                      <a:pt x="192" y="624"/>
                    </a:lnTo>
                    <a:lnTo>
                      <a:pt x="0" y="720"/>
                    </a:lnTo>
                    <a:lnTo>
                      <a:pt x="96" y="768"/>
                    </a:lnTo>
                    <a:lnTo>
                      <a:pt x="96" y="960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7" name="Group 221"/>
              <p:cNvGrpSpPr>
                <a:grpSpLocks/>
              </p:cNvGrpSpPr>
              <p:nvPr/>
            </p:nvGrpSpPr>
            <p:grpSpPr bwMode="auto">
              <a:xfrm rot="10800000">
                <a:off x="6253076" y="5105400"/>
                <a:ext cx="304800" cy="228600"/>
                <a:chOff x="3888" y="3072"/>
                <a:chExt cx="192" cy="144"/>
              </a:xfrm>
            </p:grpSpPr>
            <p:sp>
              <p:nvSpPr>
                <p:cNvPr id="18" name="Line 27"/>
                <p:cNvSpPr>
                  <a:spLocks noChangeAspect="1" noChangeShapeType="1"/>
                </p:cNvSpPr>
                <p:nvPr/>
              </p:nvSpPr>
              <p:spPr bwMode="auto">
                <a:xfrm>
                  <a:off x="3888" y="3072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3984" y="307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oval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" name="Group 220"/>
              <p:cNvGrpSpPr>
                <a:grpSpLocks/>
              </p:cNvGrpSpPr>
              <p:nvPr/>
            </p:nvGrpSpPr>
            <p:grpSpPr bwMode="auto">
              <a:xfrm flipV="1">
                <a:off x="6329275" y="3048000"/>
                <a:ext cx="152400" cy="304800"/>
                <a:chOff x="3264" y="3072"/>
                <a:chExt cx="96" cy="192"/>
              </a:xfrm>
            </p:grpSpPr>
            <p:sp>
              <p:nvSpPr>
                <p:cNvPr id="21" name="Line 17"/>
                <p:cNvSpPr>
                  <a:spLocks noChangeAspect="1" noChangeShapeType="1"/>
                </p:cNvSpPr>
                <p:nvPr/>
              </p:nvSpPr>
              <p:spPr bwMode="auto">
                <a:xfrm>
                  <a:off x="3312" y="3072"/>
                  <a:ext cx="0" cy="1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Freeform 18"/>
                <p:cNvSpPr>
                  <a:spLocks noChangeAspect="1"/>
                </p:cNvSpPr>
                <p:nvPr/>
              </p:nvSpPr>
              <p:spPr bwMode="auto">
                <a:xfrm>
                  <a:off x="3264" y="3192"/>
                  <a:ext cx="96" cy="72"/>
                </a:xfrm>
                <a:custGeom>
                  <a:avLst/>
                  <a:gdLst/>
                  <a:ahLst/>
                  <a:cxnLst>
                    <a:cxn ang="0">
                      <a:pos x="96" y="144"/>
                    </a:cxn>
                    <a:cxn ang="0">
                      <a:pos x="192" y="0"/>
                    </a:cxn>
                    <a:cxn ang="0">
                      <a:pos x="0" y="0"/>
                    </a:cxn>
                    <a:cxn ang="0">
                      <a:pos x="96" y="144"/>
                    </a:cxn>
                  </a:cxnLst>
                  <a:rect l="0" t="0" r="r" b="b"/>
                  <a:pathLst>
                    <a:path w="192" h="144">
                      <a:moveTo>
                        <a:pt x="96" y="144"/>
                      </a:moveTo>
                      <a:lnTo>
                        <a:pt x="192" y="0"/>
                      </a:lnTo>
                      <a:lnTo>
                        <a:pt x="0" y="0"/>
                      </a:lnTo>
                      <a:lnTo>
                        <a:pt x="96" y="144"/>
                      </a:lnTo>
                      <a:close/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6476902" y="2895600"/>
                <a:ext cx="420308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P1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790924" y="3200400"/>
                <a:ext cx="426720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</a:rPr>
                  <a:t>R1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 rot="16200000">
                <a:off x="5056820" y="4510213"/>
                <a:ext cx="834434" cy="584874"/>
                <a:chOff x="7429780" y="4676001"/>
                <a:chExt cx="834434" cy="584874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7429780" y="4904601"/>
                  <a:ext cx="2664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prstClr val="black"/>
                      </a:solidFill>
                    </a:rPr>
                    <a:t>E</a:t>
                  </a: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7620000" y="4676001"/>
                  <a:ext cx="26802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prstClr val="black"/>
                      </a:solidFill>
                    </a:rPr>
                    <a:t>B</a:t>
                  </a: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7997794" y="4904602"/>
                  <a:ext cx="2664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prstClr val="black"/>
                      </a:solidFill>
                    </a:rPr>
                    <a:t>C</a:t>
                  </a: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9" name="Group 155"/>
                <p:cNvGrpSpPr/>
                <p:nvPr/>
              </p:nvGrpSpPr>
              <p:grpSpPr>
                <a:xfrm>
                  <a:off x="7543800" y="4876800"/>
                  <a:ext cx="609600" cy="384075"/>
                  <a:chOff x="5526025" y="4379950"/>
                  <a:chExt cx="609600" cy="384074"/>
                </a:xfrm>
              </p:grpSpPr>
              <p:grpSp>
                <p:nvGrpSpPr>
                  <p:cNvPr id="30" name="Group 478"/>
                  <p:cNvGrpSpPr>
                    <a:grpSpLocks/>
                  </p:cNvGrpSpPr>
                  <p:nvPr/>
                </p:nvGrpSpPr>
                <p:grpSpPr bwMode="auto">
                  <a:xfrm rot="5400000" flipH="1">
                    <a:off x="5678424" y="4227551"/>
                    <a:ext cx="304801" cy="609600"/>
                    <a:chOff x="4656" y="1344"/>
                    <a:chExt cx="192" cy="384"/>
                  </a:xfrm>
                </p:grpSpPr>
                <p:sp>
                  <p:nvSpPr>
                    <p:cNvPr id="32" name="Freeform 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56" y="1344"/>
                      <a:ext cx="99" cy="3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192"/>
                        </a:cxn>
                        <a:cxn ang="0">
                          <a:pos x="192" y="288"/>
                        </a:cxn>
                        <a:cxn ang="0">
                          <a:pos x="192" y="480"/>
                        </a:cxn>
                        <a:cxn ang="0">
                          <a:pos x="0" y="576"/>
                        </a:cxn>
                        <a:cxn ang="0">
                          <a:pos x="0" y="768"/>
                        </a:cxn>
                      </a:cxnLst>
                      <a:rect l="0" t="0" r="r" b="b"/>
                      <a:pathLst>
                        <a:path w="192" h="768">
                          <a:moveTo>
                            <a:pt x="0" y="0"/>
                          </a:moveTo>
                          <a:lnTo>
                            <a:pt x="0" y="192"/>
                          </a:lnTo>
                          <a:lnTo>
                            <a:pt x="192" y="288"/>
                          </a:lnTo>
                          <a:lnTo>
                            <a:pt x="192" y="480"/>
                          </a:lnTo>
                          <a:lnTo>
                            <a:pt x="0" y="576"/>
                          </a:lnTo>
                          <a:lnTo>
                            <a:pt x="0" y="768"/>
                          </a:lnTo>
                        </a:path>
                      </a:pathLst>
                    </a:custGeom>
                    <a:noFill/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3" name="Line 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55" y="1440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4" name="Line 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55" y="1536"/>
                      <a:ext cx="9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5" name="Freeform 38"/>
                    <p:cNvSpPr>
                      <a:spLocks noChangeAspect="1"/>
                    </p:cNvSpPr>
                    <p:nvPr/>
                  </p:nvSpPr>
                  <p:spPr bwMode="auto">
                    <a:xfrm rot="20040000">
                      <a:off x="4656" y="1597"/>
                      <a:ext cx="48" cy="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8"/>
                        </a:cxn>
                        <a:cxn ang="0">
                          <a:pos x="96" y="0"/>
                        </a:cxn>
                        <a:cxn ang="0">
                          <a:pos x="96" y="96"/>
                        </a:cxn>
                        <a:cxn ang="0">
                          <a:pos x="0" y="48"/>
                        </a:cxn>
                      </a:cxnLst>
                      <a:rect l="0" t="0" r="r" b="b"/>
                      <a:pathLst>
                        <a:path w="96" h="96">
                          <a:moveTo>
                            <a:pt x="0" y="48"/>
                          </a:moveTo>
                          <a:lnTo>
                            <a:pt x="96" y="0"/>
                          </a:lnTo>
                          <a:lnTo>
                            <a:pt x="96" y="96"/>
                          </a:lnTo>
                          <a:lnTo>
                            <a:pt x="0" y="48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31" name="Oval 30"/>
                  <p:cNvSpPr/>
                  <p:nvPr/>
                </p:nvSpPr>
                <p:spPr>
                  <a:xfrm rot="5400000">
                    <a:off x="5638800" y="4379976"/>
                    <a:ext cx="384048" cy="3840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36" name="TextBox 35"/>
              <p:cNvSpPr txBox="1"/>
              <p:nvPr/>
            </p:nvSpPr>
            <p:spPr>
              <a:xfrm>
                <a:off x="3962400" y="3471824"/>
                <a:ext cx="426720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>
                    <a:solidFill>
                      <a:prstClr val="black"/>
                    </a:solidFill>
                  </a:rPr>
                  <a:t>B3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253"/>
              <p:cNvSpPr>
                <a:spLocks/>
              </p:cNvSpPr>
              <p:nvPr/>
            </p:nvSpPr>
            <p:spPr bwMode="auto">
              <a:xfrm>
                <a:off x="4393409" y="3580290"/>
                <a:ext cx="228600" cy="152400"/>
              </a:xfrm>
              <a:custGeom>
                <a:avLst/>
                <a:gdLst/>
                <a:ahLst/>
                <a:cxnLst>
                  <a:cxn ang="0">
                    <a:pos x="288" y="96"/>
                  </a:cxn>
                  <a:cxn ang="0">
                    <a:pos x="144" y="192"/>
                  </a:cxn>
                  <a:cxn ang="0">
                    <a:pos x="0" y="192"/>
                  </a:cxn>
                  <a:cxn ang="0">
                    <a:pos x="0" y="0"/>
                  </a:cxn>
                  <a:cxn ang="0">
                    <a:pos x="144" y="0"/>
                  </a:cxn>
                  <a:cxn ang="0">
                    <a:pos x="288" y="96"/>
                  </a:cxn>
                </a:cxnLst>
                <a:rect l="0" t="0" r="r" b="b"/>
                <a:pathLst>
                  <a:path w="288" h="192">
                    <a:moveTo>
                      <a:pt x="288" y="96"/>
                    </a:moveTo>
                    <a:lnTo>
                      <a:pt x="144" y="192"/>
                    </a:lnTo>
                    <a:lnTo>
                      <a:pt x="0" y="192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288" y="96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8" name="Group 218"/>
              <p:cNvGrpSpPr>
                <a:grpSpLocks/>
              </p:cNvGrpSpPr>
              <p:nvPr/>
            </p:nvGrpSpPr>
            <p:grpSpPr bwMode="auto">
              <a:xfrm>
                <a:off x="6710271" y="3352800"/>
                <a:ext cx="152400" cy="762000"/>
                <a:chOff x="5280" y="1200"/>
                <a:chExt cx="96" cy="480"/>
              </a:xfrm>
            </p:grpSpPr>
            <p:sp>
              <p:nvSpPr>
                <p:cNvPr id="39" name="Line 106"/>
                <p:cNvSpPr>
                  <a:spLocks noChangeAspect="1" noChangeShapeType="1"/>
                </p:cNvSpPr>
                <p:nvPr/>
              </p:nvSpPr>
              <p:spPr bwMode="auto">
                <a:xfrm>
                  <a:off x="5328" y="120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/>
                  <a:tailEnd type="none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Line 107"/>
                <p:cNvSpPr>
                  <a:spLocks noChangeAspect="1" noChangeShapeType="1"/>
                </p:cNvSpPr>
                <p:nvPr/>
              </p:nvSpPr>
              <p:spPr bwMode="auto">
                <a:xfrm>
                  <a:off x="5280" y="13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Freeform 108"/>
                <p:cNvSpPr>
                  <a:spLocks noChangeAspect="1"/>
                </p:cNvSpPr>
                <p:nvPr/>
              </p:nvSpPr>
              <p:spPr bwMode="auto">
                <a:xfrm>
                  <a:off x="5280" y="13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240"/>
                    </a:cxn>
                    <a:cxn ang="0">
                      <a:pos x="288" y="240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288" h="240">
                      <a:moveTo>
                        <a:pt x="144" y="0"/>
                      </a:moveTo>
                      <a:lnTo>
                        <a:pt x="0" y="240"/>
                      </a:lnTo>
                      <a:lnTo>
                        <a:pt x="288" y="24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Line 109"/>
                <p:cNvSpPr>
                  <a:spLocks noChangeAspect="1" noChangeShapeType="1"/>
                </p:cNvSpPr>
                <p:nvPr/>
              </p:nvSpPr>
              <p:spPr bwMode="auto">
                <a:xfrm>
                  <a:off x="5328" y="148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43" name="Straight Connector 42"/>
              <p:cNvCxnSpPr/>
              <p:nvPr/>
            </p:nvCxnSpPr>
            <p:spPr>
              <a:xfrm>
                <a:off x="5687200" y="3943657"/>
                <a:ext cx="0" cy="57498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4" name="Group 43"/>
              <p:cNvGrpSpPr/>
              <p:nvPr/>
            </p:nvGrpSpPr>
            <p:grpSpPr>
              <a:xfrm rot="5400000" flipH="1">
                <a:off x="6925173" y="3362533"/>
                <a:ext cx="831228" cy="590463"/>
                <a:chOff x="7277380" y="4523601"/>
                <a:chExt cx="831228" cy="590463"/>
              </a:xfrm>
            </p:grpSpPr>
            <p:grpSp>
              <p:nvGrpSpPr>
                <p:cNvPr id="45" name="Group 22"/>
                <p:cNvGrpSpPr/>
                <p:nvPr/>
              </p:nvGrpSpPr>
              <p:grpSpPr>
                <a:xfrm flipH="1">
                  <a:off x="7391400" y="4724400"/>
                  <a:ext cx="609600" cy="389664"/>
                  <a:chOff x="5450685" y="4871185"/>
                  <a:chExt cx="609600" cy="389663"/>
                </a:xfrm>
              </p:grpSpPr>
              <p:sp>
                <p:nvSpPr>
                  <p:cNvPr id="49" name="Oval 48"/>
                  <p:cNvSpPr/>
                  <p:nvPr/>
                </p:nvSpPr>
                <p:spPr>
                  <a:xfrm rot="5400000">
                    <a:off x="5563461" y="4876800"/>
                    <a:ext cx="384048" cy="3840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grpSp>
                <p:nvGrpSpPr>
                  <p:cNvPr id="50" name="Group 479"/>
                  <p:cNvGrpSpPr>
                    <a:grpSpLocks/>
                  </p:cNvGrpSpPr>
                  <p:nvPr/>
                </p:nvGrpSpPr>
                <p:grpSpPr bwMode="auto">
                  <a:xfrm rot="16200000">
                    <a:off x="5603085" y="4718785"/>
                    <a:ext cx="304800" cy="609600"/>
                    <a:chOff x="4944" y="1344"/>
                    <a:chExt cx="192" cy="384"/>
                  </a:xfrm>
                </p:grpSpPr>
                <p:sp>
                  <p:nvSpPr>
                    <p:cNvPr id="51" name="Freeform 3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944" y="1344"/>
                      <a:ext cx="96" cy="3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192"/>
                        </a:cxn>
                        <a:cxn ang="0">
                          <a:pos x="192" y="288"/>
                        </a:cxn>
                        <a:cxn ang="0">
                          <a:pos x="192" y="480"/>
                        </a:cxn>
                        <a:cxn ang="0">
                          <a:pos x="0" y="576"/>
                        </a:cxn>
                        <a:cxn ang="0">
                          <a:pos x="0" y="768"/>
                        </a:cxn>
                      </a:cxnLst>
                      <a:rect l="0" t="0" r="r" b="b"/>
                      <a:pathLst>
                        <a:path w="192" h="768">
                          <a:moveTo>
                            <a:pt x="0" y="0"/>
                          </a:moveTo>
                          <a:lnTo>
                            <a:pt x="0" y="192"/>
                          </a:lnTo>
                          <a:lnTo>
                            <a:pt x="192" y="288"/>
                          </a:lnTo>
                          <a:lnTo>
                            <a:pt x="192" y="480"/>
                          </a:lnTo>
                          <a:lnTo>
                            <a:pt x="0" y="576"/>
                          </a:lnTo>
                          <a:lnTo>
                            <a:pt x="0" y="768"/>
                          </a:lnTo>
                        </a:path>
                      </a:pathLst>
                    </a:custGeom>
                    <a:noFill/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2" name="Line 3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40" y="1436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3" name="Line 3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040" y="1536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4" name="Freeform 33"/>
                    <p:cNvSpPr>
                      <a:spLocks noChangeAspect="1"/>
                    </p:cNvSpPr>
                    <p:nvPr/>
                  </p:nvSpPr>
                  <p:spPr bwMode="auto">
                    <a:xfrm rot="1560000" flipH="1">
                      <a:off x="4994" y="1452"/>
                      <a:ext cx="48" cy="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8"/>
                        </a:cxn>
                        <a:cxn ang="0">
                          <a:pos x="96" y="0"/>
                        </a:cxn>
                        <a:cxn ang="0">
                          <a:pos x="96" y="96"/>
                        </a:cxn>
                        <a:cxn ang="0">
                          <a:pos x="0" y="48"/>
                        </a:cxn>
                      </a:cxnLst>
                      <a:rect l="0" t="0" r="r" b="b"/>
                      <a:pathLst>
                        <a:path w="96" h="96">
                          <a:moveTo>
                            <a:pt x="0" y="48"/>
                          </a:moveTo>
                          <a:lnTo>
                            <a:pt x="96" y="0"/>
                          </a:lnTo>
                          <a:lnTo>
                            <a:pt x="96" y="96"/>
                          </a:lnTo>
                          <a:lnTo>
                            <a:pt x="0" y="48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6" name="TextBox 45"/>
                <p:cNvSpPr txBox="1"/>
                <p:nvPr/>
              </p:nvSpPr>
              <p:spPr>
                <a:xfrm>
                  <a:off x="7277380" y="4752201"/>
                  <a:ext cx="2664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prstClr val="black"/>
                      </a:solidFill>
                    </a:rPr>
                    <a:t>C</a:t>
                  </a: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7467600" y="4523601"/>
                  <a:ext cx="26802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prstClr val="black"/>
                      </a:solidFill>
                    </a:rPr>
                    <a:t>B</a:t>
                  </a: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7848600" y="4752201"/>
                  <a:ext cx="26000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prstClr val="black"/>
                      </a:solidFill>
                    </a:rPr>
                    <a:t>E</a:t>
                  </a: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 rot="5400000" flipH="1">
                <a:off x="6923632" y="4506725"/>
                <a:ext cx="834434" cy="584874"/>
                <a:chOff x="7429780" y="4676001"/>
                <a:chExt cx="834434" cy="584874"/>
              </a:xfrm>
            </p:grpSpPr>
            <p:sp>
              <p:nvSpPr>
                <p:cNvPr id="56" name="TextBox 55"/>
                <p:cNvSpPr txBox="1"/>
                <p:nvPr/>
              </p:nvSpPr>
              <p:spPr>
                <a:xfrm>
                  <a:off x="7429780" y="4904601"/>
                  <a:ext cx="2664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prstClr val="black"/>
                      </a:solidFill>
                    </a:rPr>
                    <a:t>E</a:t>
                  </a: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7620000" y="4676001"/>
                  <a:ext cx="26802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prstClr val="black"/>
                      </a:solidFill>
                    </a:rPr>
                    <a:t>B</a:t>
                  </a: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7997794" y="4904602"/>
                  <a:ext cx="2664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prstClr val="black"/>
                      </a:solidFill>
                    </a:rPr>
                    <a:t>C</a:t>
                  </a:r>
                  <a:endParaRPr lang="en-US" sz="1200" dirty="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59" name="Group 155"/>
                <p:cNvGrpSpPr/>
                <p:nvPr/>
              </p:nvGrpSpPr>
              <p:grpSpPr>
                <a:xfrm>
                  <a:off x="7543800" y="4876800"/>
                  <a:ext cx="609600" cy="384075"/>
                  <a:chOff x="5526025" y="4379950"/>
                  <a:chExt cx="609600" cy="384074"/>
                </a:xfrm>
              </p:grpSpPr>
              <p:grpSp>
                <p:nvGrpSpPr>
                  <p:cNvPr id="60" name="Group 478"/>
                  <p:cNvGrpSpPr>
                    <a:grpSpLocks/>
                  </p:cNvGrpSpPr>
                  <p:nvPr/>
                </p:nvGrpSpPr>
                <p:grpSpPr bwMode="auto">
                  <a:xfrm rot="5400000" flipH="1">
                    <a:off x="5678424" y="4227551"/>
                    <a:ext cx="304801" cy="609600"/>
                    <a:chOff x="4656" y="1344"/>
                    <a:chExt cx="192" cy="384"/>
                  </a:xfrm>
                </p:grpSpPr>
                <p:sp>
                  <p:nvSpPr>
                    <p:cNvPr id="62" name="Freeform 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56" y="1344"/>
                      <a:ext cx="99" cy="3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192"/>
                        </a:cxn>
                        <a:cxn ang="0">
                          <a:pos x="192" y="288"/>
                        </a:cxn>
                        <a:cxn ang="0">
                          <a:pos x="192" y="480"/>
                        </a:cxn>
                        <a:cxn ang="0">
                          <a:pos x="0" y="576"/>
                        </a:cxn>
                        <a:cxn ang="0">
                          <a:pos x="0" y="768"/>
                        </a:cxn>
                      </a:cxnLst>
                      <a:rect l="0" t="0" r="r" b="b"/>
                      <a:pathLst>
                        <a:path w="192" h="768">
                          <a:moveTo>
                            <a:pt x="0" y="0"/>
                          </a:moveTo>
                          <a:lnTo>
                            <a:pt x="0" y="192"/>
                          </a:lnTo>
                          <a:lnTo>
                            <a:pt x="192" y="288"/>
                          </a:lnTo>
                          <a:lnTo>
                            <a:pt x="192" y="480"/>
                          </a:lnTo>
                          <a:lnTo>
                            <a:pt x="0" y="576"/>
                          </a:lnTo>
                          <a:lnTo>
                            <a:pt x="0" y="768"/>
                          </a:lnTo>
                        </a:path>
                      </a:pathLst>
                    </a:custGeom>
                    <a:noFill/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3" name="Line 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55" y="1440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4" name="Line 3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55" y="1536"/>
                      <a:ext cx="9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5" name="Freeform 38"/>
                    <p:cNvSpPr>
                      <a:spLocks noChangeAspect="1"/>
                    </p:cNvSpPr>
                    <p:nvPr/>
                  </p:nvSpPr>
                  <p:spPr bwMode="auto">
                    <a:xfrm rot="20040000">
                      <a:off x="4656" y="1597"/>
                      <a:ext cx="48" cy="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8"/>
                        </a:cxn>
                        <a:cxn ang="0">
                          <a:pos x="96" y="0"/>
                        </a:cxn>
                        <a:cxn ang="0">
                          <a:pos x="96" y="96"/>
                        </a:cxn>
                        <a:cxn ang="0">
                          <a:pos x="0" y="48"/>
                        </a:cxn>
                      </a:cxnLst>
                      <a:rect l="0" t="0" r="r" b="b"/>
                      <a:pathLst>
                        <a:path w="96" h="96">
                          <a:moveTo>
                            <a:pt x="0" y="48"/>
                          </a:moveTo>
                          <a:lnTo>
                            <a:pt x="96" y="0"/>
                          </a:lnTo>
                          <a:lnTo>
                            <a:pt x="96" y="96"/>
                          </a:lnTo>
                          <a:lnTo>
                            <a:pt x="0" y="48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61" name="Oval 60"/>
                  <p:cNvSpPr/>
                  <p:nvPr/>
                </p:nvSpPr>
                <p:spPr>
                  <a:xfrm rot="5400000">
                    <a:off x="5638800" y="4379976"/>
                    <a:ext cx="384048" cy="3840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cxnSp>
            <p:nvCxnSpPr>
              <p:cNvPr id="66" name="Straight Connector 65"/>
              <p:cNvCxnSpPr/>
              <p:nvPr/>
            </p:nvCxnSpPr>
            <p:spPr>
              <a:xfrm flipH="1">
                <a:off x="7129375" y="3940169"/>
                <a:ext cx="0" cy="57498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7" name="Freeform 12"/>
              <p:cNvSpPr>
                <a:spLocks noChangeAspect="1"/>
              </p:cNvSpPr>
              <p:nvPr/>
            </p:nvSpPr>
            <p:spPr bwMode="auto">
              <a:xfrm rot="16200000">
                <a:off x="4926809" y="4417334"/>
                <a:ext cx="152400" cy="762000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96" y="192"/>
                  </a:cxn>
                  <a:cxn ang="0">
                    <a:pos x="192" y="240"/>
                  </a:cxn>
                  <a:cxn ang="0">
                    <a:pos x="0" y="336"/>
                  </a:cxn>
                  <a:cxn ang="0">
                    <a:pos x="192" y="432"/>
                  </a:cxn>
                  <a:cxn ang="0">
                    <a:pos x="0" y="528"/>
                  </a:cxn>
                  <a:cxn ang="0">
                    <a:pos x="192" y="624"/>
                  </a:cxn>
                  <a:cxn ang="0">
                    <a:pos x="0" y="720"/>
                  </a:cxn>
                  <a:cxn ang="0">
                    <a:pos x="96" y="768"/>
                  </a:cxn>
                  <a:cxn ang="0">
                    <a:pos x="96" y="960"/>
                  </a:cxn>
                </a:cxnLst>
                <a:rect l="0" t="0" r="r" b="b"/>
                <a:pathLst>
                  <a:path w="192" h="960">
                    <a:moveTo>
                      <a:pt x="96" y="0"/>
                    </a:moveTo>
                    <a:lnTo>
                      <a:pt x="96" y="192"/>
                    </a:lnTo>
                    <a:lnTo>
                      <a:pt x="192" y="240"/>
                    </a:lnTo>
                    <a:lnTo>
                      <a:pt x="0" y="336"/>
                    </a:lnTo>
                    <a:lnTo>
                      <a:pt x="192" y="432"/>
                    </a:lnTo>
                    <a:lnTo>
                      <a:pt x="0" y="528"/>
                    </a:lnTo>
                    <a:lnTo>
                      <a:pt x="192" y="624"/>
                    </a:lnTo>
                    <a:lnTo>
                      <a:pt x="0" y="720"/>
                    </a:lnTo>
                    <a:lnTo>
                      <a:pt x="96" y="768"/>
                    </a:lnTo>
                    <a:lnTo>
                      <a:pt x="96" y="960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4790923" y="4342243"/>
                <a:ext cx="426720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</a:rPr>
                  <a:t>R3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3962400" y="4613667"/>
                <a:ext cx="426720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>
                    <a:solidFill>
                      <a:prstClr val="black"/>
                    </a:solidFill>
                  </a:rPr>
                  <a:t>B2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253"/>
              <p:cNvSpPr>
                <a:spLocks/>
              </p:cNvSpPr>
              <p:nvPr/>
            </p:nvSpPr>
            <p:spPr bwMode="auto">
              <a:xfrm>
                <a:off x="4393409" y="4722133"/>
                <a:ext cx="228600" cy="152400"/>
              </a:xfrm>
              <a:custGeom>
                <a:avLst/>
                <a:gdLst/>
                <a:ahLst/>
                <a:cxnLst>
                  <a:cxn ang="0">
                    <a:pos x="288" y="96"/>
                  </a:cxn>
                  <a:cxn ang="0">
                    <a:pos x="144" y="192"/>
                  </a:cxn>
                  <a:cxn ang="0">
                    <a:pos x="0" y="192"/>
                  </a:cxn>
                  <a:cxn ang="0">
                    <a:pos x="0" y="0"/>
                  </a:cxn>
                  <a:cxn ang="0">
                    <a:pos x="144" y="0"/>
                  </a:cxn>
                  <a:cxn ang="0">
                    <a:pos x="288" y="96"/>
                  </a:cxn>
                </a:cxnLst>
                <a:rect l="0" t="0" r="r" b="b"/>
                <a:pathLst>
                  <a:path w="288" h="192">
                    <a:moveTo>
                      <a:pt x="288" y="96"/>
                    </a:moveTo>
                    <a:lnTo>
                      <a:pt x="144" y="192"/>
                    </a:lnTo>
                    <a:lnTo>
                      <a:pt x="0" y="192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288" y="96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12"/>
              <p:cNvSpPr>
                <a:spLocks noChangeAspect="1"/>
              </p:cNvSpPr>
              <p:nvPr/>
            </p:nvSpPr>
            <p:spPr bwMode="auto">
              <a:xfrm rot="16200000">
                <a:off x="7738975" y="3275491"/>
                <a:ext cx="152400" cy="762000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96" y="192"/>
                  </a:cxn>
                  <a:cxn ang="0">
                    <a:pos x="192" y="240"/>
                  </a:cxn>
                  <a:cxn ang="0">
                    <a:pos x="0" y="336"/>
                  </a:cxn>
                  <a:cxn ang="0">
                    <a:pos x="192" y="432"/>
                  </a:cxn>
                  <a:cxn ang="0">
                    <a:pos x="0" y="528"/>
                  </a:cxn>
                  <a:cxn ang="0">
                    <a:pos x="192" y="624"/>
                  </a:cxn>
                  <a:cxn ang="0">
                    <a:pos x="0" y="720"/>
                  </a:cxn>
                  <a:cxn ang="0">
                    <a:pos x="96" y="768"/>
                  </a:cxn>
                  <a:cxn ang="0">
                    <a:pos x="96" y="960"/>
                  </a:cxn>
                </a:cxnLst>
                <a:rect l="0" t="0" r="r" b="b"/>
                <a:pathLst>
                  <a:path w="192" h="960">
                    <a:moveTo>
                      <a:pt x="96" y="0"/>
                    </a:moveTo>
                    <a:lnTo>
                      <a:pt x="96" y="192"/>
                    </a:lnTo>
                    <a:lnTo>
                      <a:pt x="192" y="240"/>
                    </a:lnTo>
                    <a:lnTo>
                      <a:pt x="0" y="336"/>
                    </a:lnTo>
                    <a:lnTo>
                      <a:pt x="192" y="432"/>
                    </a:lnTo>
                    <a:lnTo>
                      <a:pt x="0" y="528"/>
                    </a:lnTo>
                    <a:lnTo>
                      <a:pt x="192" y="624"/>
                    </a:lnTo>
                    <a:lnTo>
                      <a:pt x="0" y="720"/>
                    </a:lnTo>
                    <a:lnTo>
                      <a:pt x="96" y="768"/>
                    </a:lnTo>
                    <a:lnTo>
                      <a:pt x="96" y="960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7603090" y="3200400"/>
                <a:ext cx="426720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</a:rPr>
                  <a:t>R2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8424775" y="3471824"/>
                <a:ext cx="426720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B1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253"/>
              <p:cNvSpPr>
                <a:spLocks/>
              </p:cNvSpPr>
              <p:nvPr/>
            </p:nvSpPr>
            <p:spPr bwMode="auto">
              <a:xfrm flipH="1">
                <a:off x="8196175" y="3580290"/>
                <a:ext cx="228600" cy="152400"/>
              </a:xfrm>
              <a:custGeom>
                <a:avLst/>
                <a:gdLst/>
                <a:ahLst/>
                <a:cxnLst>
                  <a:cxn ang="0">
                    <a:pos x="288" y="96"/>
                  </a:cxn>
                  <a:cxn ang="0">
                    <a:pos x="144" y="192"/>
                  </a:cxn>
                  <a:cxn ang="0">
                    <a:pos x="0" y="192"/>
                  </a:cxn>
                  <a:cxn ang="0">
                    <a:pos x="0" y="0"/>
                  </a:cxn>
                  <a:cxn ang="0">
                    <a:pos x="144" y="0"/>
                  </a:cxn>
                  <a:cxn ang="0">
                    <a:pos x="288" y="96"/>
                  </a:cxn>
                </a:cxnLst>
                <a:rect l="0" t="0" r="r" b="b"/>
                <a:pathLst>
                  <a:path w="288" h="192">
                    <a:moveTo>
                      <a:pt x="288" y="96"/>
                    </a:moveTo>
                    <a:lnTo>
                      <a:pt x="144" y="192"/>
                    </a:lnTo>
                    <a:lnTo>
                      <a:pt x="0" y="192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288" y="96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12"/>
              <p:cNvSpPr>
                <a:spLocks noChangeAspect="1"/>
              </p:cNvSpPr>
              <p:nvPr/>
            </p:nvSpPr>
            <p:spPr bwMode="auto">
              <a:xfrm rot="16200000">
                <a:off x="7738975" y="4417382"/>
                <a:ext cx="152400" cy="762000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96" y="192"/>
                  </a:cxn>
                  <a:cxn ang="0">
                    <a:pos x="192" y="240"/>
                  </a:cxn>
                  <a:cxn ang="0">
                    <a:pos x="0" y="336"/>
                  </a:cxn>
                  <a:cxn ang="0">
                    <a:pos x="192" y="432"/>
                  </a:cxn>
                  <a:cxn ang="0">
                    <a:pos x="0" y="528"/>
                  </a:cxn>
                  <a:cxn ang="0">
                    <a:pos x="192" y="624"/>
                  </a:cxn>
                  <a:cxn ang="0">
                    <a:pos x="0" y="720"/>
                  </a:cxn>
                  <a:cxn ang="0">
                    <a:pos x="96" y="768"/>
                  </a:cxn>
                  <a:cxn ang="0">
                    <a:pos x="96" y="960"/>
                  </a:cxn>
                </a:cxnLst>
                <a:rect l="0" t="0" r="r" b="b"/>
                <a:pathLst>
                  <a:path w="192" h="960">
                    <a:moveTo>
                      <a:pt x="96" y="0"/>
                    </a:moveTo>
                    <a:lnTo>
                      <a:pt x="96" y="192"/>
                    </a:lnTo>
                    <a:lnTo>
                      <a:pt x="192" y="240"/>
                    </a:lnTo>
                    <a:lnTo>
                      <a:pt x="0" y="336"/>
                    </a:lnTo>
                    <a:lnTo>
                      <a:pt x="192" y="432"/>
                    </a:lnTo>
                    <a:lnTo>
                      <a:pt x="0" y="528"/>
                    </a:lnTo>
                    <a:lnTo>
                      <a:pt x="192" y="624"/>
                    </a:lnTo>
                    <a:lnTo>
                      <a:pt x="0" y="720"/>
                    </a:lnTo>
                    <a:lnTo>
                      <a:pt x="96" y="768"/>
                    </a:lnTo>
                    <a:lnTo>
                      <a:pt x="96" y="960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603090" y="4342291"/>
                <a:ext cx="426720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prstClr val="black"/>
                    </a:solidFill>
                  </a:rPr>
                  <a:t>R4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8424775" y="4613715"/>
                <a:ext cx="426720" cy="3693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</a:rPr>
                  <a:t>B0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253"/>
              <p:cNvSpPr>
                <a:spLocks/>
              </p:cNvSpPr>
              <p:nvPr/>
            </p:nvSpPr>
            <p:spPr bwMode="auto">
              <a:xfrm flipH="1">
                <a:off x="8196175" y="4722181"/>
                <a:ext cx="228600" cy="152400"/>
              </a:xfrm>
              <a:custGeom>
                <a:avLst/>
                <a:gdLst/>
                <a:ahLst/>
                <a:cxnLst>
                  <a:cxn ang="0">
                    <a:pos x="288" y="96"/>
                  </a:cxn>
                  <a:cxn ang="0">
                    <a:pos x="144" y="192"/>
                  </a:cxn>
                  <a:cxn ang="0">
                    <a:pos x="0" y="192"/>
                  </a:cxn>
                  <a:cxn ang="0">
                    <a:pos x="0" y="0"/>
                  </a:cxn>
                  <a:cxn ang="0">
                    <a:pos x="144" y="0"/>
                  </a:cxn>
                  <a:cxn ang="0">
                    <a:pos x="288" y="96"/>
                  </a:cxn>
                </a:cxnLst>
                <a:rect l="0" t="0" r="r" b="b"/>
                <a:pathLst>
                  <a:path w="288" h="192">
                    <a:moveTo>
                      <a:pt x="288" y="96"/>
                    </a:moveTo>
                    <a:lnTo>
                      <a:pt x="144" y="192"/>
                    </a:lnTo>
                    <a:lnTo>
                      <a:pt x="0" y="192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288" y="96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5681575" y="3352800"/>
                <a:ext cx="14478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5681575" y="5105400"/>
                <a:ext cx="14478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106" idx="1"/>
              </p:cNvCxnSpPr>
              <p:nvPr/>
            </p:nvCxnSpPr>
            <p:spPr>
              <a:xfrm rot="10800000" flipH="1">
                <a:off x="6786475" y="4227662"/>
                <a:ext cx="342900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endCxn id="107" idx="0"/>
              </p:cNvCxnSpPr>
              <p:nvPr/>
            </p:nvCxnSpPr>
            <p:spPr>
              <a:xfrm>
                <a:off x="5681575" y="4227662"/>
                <a:ext cx="342900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3" name="Group 218"/>
              <p:cNvGrpSpPr>
                <a:grpSpLocks/>
              </p:cNvGrpSpPr>
              <p:nvPr/>
            </p:nvGrpSpPr>
            <p:grpSpPr bwMode="auto">
              <a:xfrm>
                <a:off x="6710271" y="4343400"/>
                <a:ext cx="152400" cy="762000"/>
                <a:chOff x="5280" y="1200"/>
                <a:chExt cx="96" cy="480"/>
              </a:xfrm>
            </p:grpSpPr>
            <p:sp>
              <p:nvSpPr>
                <p:cNvPr id="84" name="Line 106"/>
                <p:cNvSpPr>
                  <a:spLocks noChangeAspect="1" noChangeShapeType="1"/>
                </p:cNvSpPr>
                <p:nvPr/>
              </p:nvSpPr>
              <p:spPr bwMode="auto">
                <a:xfrm>
                  <a:off x="5328" y="120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Line 107"/>
                <p:cNvSpPr>
                  <a:spLocks noChangeAspect="1" noChangeShapeType="1"/>
                </p:cNvSpPr>
                <p:nvPr/>
              </p:nvSpPr>
              <p:spPr bwMode="auto">
                <a:xfrm>
                  <a:off x="5280" y="13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 108"/>
                <p:cNvSpPr>
                  <a:spLocks noChangeAspect="1"/>
                </p:cNvSpPr>
                <p:nvPr/>
              </p:nvSpPr>
              <p:spPr bwMode="auto">
                <a:xfrm>
                  <a:off x="5280" y="13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240"/>
                    </a:cxn>
                    <a:cxn ang="0">
                      <a:pos x="288" y="240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288" h="240">
                      <a:moveTo>
                        <a:pt x="144" y="0"/>
                      </a:moveTo>
                      <a:lnTo>
                        <a:pt x="0" y="240"/>
                      </a:lnTo>
                      <a:lnTo>
                        <a:pt x="288" y="24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Line 109"/>
                <p:cNvSpPr>
                  <a:spLocks noChangeAspect="1" noChangeShapeType="1"/>
                </p:cNvSpPr>
                <p:nvPr/>
              </p:nvSpPr>
              <p:spPr bwMode="auto">
                <a:xfrm>
                  <a:off x="5328" y="148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oval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88" name="Group 218"/>
              <p:cNvGrpSpPr>
                <a:grpSpLocks/>
              </p:cNvGrpSpPr>
              <p:nvPr/>
            </p:nvGrpSpPr>
            <p:grpSpPr bwMode="auto">
              <a:xfrm>
                <a:off x="5948279" y="3352800"/>
                <a:ext cx="152400" cy="762000"/>
                <a:chOff x="5280" y="1200"/>
                <a:chExt cx="96" cy="480"/>
              </a:xfrm>
            </p:grpSpPr>
            <p:sp>
              <p:nvSpPr>
                <p:cNvPr id="89" name="Line 106"/>
                <p:cNvSpPr>
                  <a:spLocks noChangeAspect="1" noChangeShapeType="1"/>
                </p:cNvSpPr>
                <p:nvPr/>
              </p:nvSpPr>
              <p:spPr bwMode="auto">
                <a:xfrm>
                  <a:off x="5328" y="120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Line 107"/>
                <p:cNvSpPr>
                  <a:spLocks noChangeAspect="1" noChangeShapeType="1"/>
                </p:cNvSpPr>
                <p:nvPr/>
              </p:nvSpPr>
              <p:spPr bwMode="auto">
                <a:xfrm>
                  <a:off x="5280" y="13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Freeform 108"/>
                <p:cNvSpPr>
                  <a:spLocks noChangeAspect="1"/>
                </p:cNvSpPr>
                <p:nvPr/>
              </p:nvSpPr>
              <p:spPr bwMode="auto">
                <a:xfrm>
                  <a:off x="5280" y="13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240"/>
                    </a:cxn>
                    <a:cxn ang="0">
                      <a:pos x="288" y="240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288" h="240">
                      <a:moveTo>
                        <a:pt x="144" y="0"/>
                      </a:moveTo>
                      <a:lnTo>
                        <a:pt x="0" y="240"/>
                      </a:lnTo>
                      <a:lnTo>
                        <a:pt x="288" y="24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2" name="Line 109"/>
                <p:cNvSpPr>
                  <a:spLocks noChangeAspect="1" noChangeShapeType="1"/>
                </p:cNvSpPr>
                <p:nvPr/>
              </p:nvSpPr>
              <p:spPr bwMode="auto">
                <a:xfrm>
                  <a:off x="5328" y="148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93" name="Group 218"/>
              <p:cNvGrpSpPr>
                <a:grpSpLocks/>
              </p:cNvGrpSpPr>
              <p:nvPr/>
            </p:nvGrpSpPr>
            <p:grpSpPr bwMode="auto">
              <a:xfrm>
                <a:off x="5948279" y="4343400"/>
                <a:ext cx="152400" cy="762000"/>
                <a:chOff x="5280" y="1200"/>
                <a:chExt cx="96" cy="480"/>
              </a:xfrm>
            </p:grpSpPr>
            <p:sp>
              <p:nvSpPr>
                <p:cNvPr id="94" name="Line 106"/>
                <p:cNvSpPr>
                  <a:spLocks noChangeAspect="1" noChangeShapeType="1"/>
                </p:cNvSpPr>
                <p:nvPr/>
              </p:nvSpPr>
              <p:spPr bwMode="auto">
                <a:xfrm>
                  <a:off x="5328" y="120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5" name="Line 107"/>
                <p:cNvSpPr>
                  <a:spLocks noChangeAspect="1" noChangeShapeType="1"/>
                </p:cNvSpPr>
                <p:nvPr/>
              </p:nvSpPr>
              <p:spPr bwMode="auto">
                <a:xfrm>
                  <a:off x="5280" y="13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6" name="Freeform 108"/>
                <p:cNvSpPr>
                  <a:spLocks noChangeAspect="1"/>
                </p:cNvSpPr>
                <p:nvPr/>
              </p:nvSpPr>
              <p:spPr bwMode="auto">
                <a:xfrm>
                  <a:off x="5280" y="1392"/>
                  <a:ext cx="96" cy="96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0" y="240"/>
                    </a:cxn>
                    <a:cxn ang="0">
                      <a:pos x="288" y="240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288" h="240">
                      <a:moveTo>
                        <a:pt x="144" y="0"/>
                      </a:moveTo>
                      <a:lnTo>
                        <a:pt x="0" y="240"/>
                      </a:lnTo>
                      <a:lnTo>
                        <a:pt x="288" y="24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7" name="Line 109"/>
                <p:cNvSpPr>
                  <a:spLocks noChangeAspect="1" noChangeShapeType="1"/>
                </p:cNvSpPr>
                <p:nvPr/>
              </p:nvSpPr>
              <p:spPr bwMode="auto">
                <a:xfrm>
                  <a:off x="5328" y="148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none"/>
                  <a:tailEnd type="oval"/>
                </a:ln>
                <a:effectLst/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cxnSp>
            <p:nvCxnSpPr>
              <p:cNvPr id="98" name="Straight Connector 97"/>
              <p:cNvCxnSpPr>
                <a:stCxn id="92" idx="1"/>
                <a:endCxn id="94" idx="0"/>
              </p:cNvCxnSpPr>
              <p:nvPr/>
            </p:nvCxnSpPr>
            <p:spPr>
              <a:xfrm rot="16200000" flipH="1">
                <a:off x="5910179" y="4229100"/>
                <a:ext cx="2286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42" idx="1"/>
                <a:endCxn id="84" idx="0"/>
              </p:cNvCxnSpPr>
              <p:nvPr/>
            </p:nvCxnSpPr>
            <p:spPr>
              <a:xfrm rot="16200000" flipH="1">
                <a:off x="6672171" y="4229100"/>
                <a:ext cx="2286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0" name="Group 99"/>
              <p:cNvGrpSpPr/>
              <p:nvPr/>
            </p:nvGrpSpPr>
            <p:grpSpPr>
              <a:xfrm>
                <a:off x="6024475" y="3962400"/>
                <a:ext cx="762000" cy="449928"/>
                <a:chOff x="6024475" y="3962400"/>
                <a:chExt cx="762000" cy="449928"/>
              </a:xfrm>
            </p:grpSpPr>
            <p:grpSp>
              <p:nvGrpSpPr>
                <p:cNvPr id="101" name="Group 203"/>
                <p:cNvGrpSpPr/>
                <p:nvPr/>
              </p:nvGrpSpPr>
              <p:grpSpPr>
                <a:xfrm>
                  <a:off x="6024475" y="4042996"/>
                  <a:ext cx="762000" cy="369332"/>
                  <a:chOff x="6248400" y="4539734"/>
                  <a:chExt cx="762000" cy="369332"/>
                </a:xfrm>
              </p:grpSpPr>
              <p:grpSp>
                <p:nvGrpSpPr>
                  <p:cNvPr id="103" name="Group 205"/>
                  <p:cNvGrpSpPr>
                    <a:grpSpLocks/>
                  </p:cNvGrpSpPr>
                  <p:nvPr/>
                </p:nvGrpSpPr>
                <p:grpSpPr bwMode="auto">
                  <a:xfrm rot="5400000">
                    <a:off x="6477000" y="4343400"/>
                    <a:ext cx="304800" cy="762000"/>
                    <a:chOff x="3888" y="2400"/>
                    <a:chExt cx="192" cy="480"/>
                  </a:xfrm>
                </p:grpSpPr>
                <p:sp>
                  <p:nvSpPr>
                    <p:cNvPr id="105" name="Oval 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88" y="2544"/>
                      <a:ext cx="192" cy="192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ctr"/>
                      <a:endParaRPr lang="en-US" sz="200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06" name="Line 4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984" y="2400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07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984" y="2736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6438482" y="4539734"/>
                    <a:ext cx="381836" cy="3693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dirty="0">
                        <a:solidFill>
                          <a:prstClr val="black"/>
                        </a:solidFill>
                      </a:rPr>
                      <a:t>M</a:t>
                    </a:r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102" name="TextBox 101"/>
                <p:cNvSpPr txBox="1"/>
                <p:nvPr/>
              </p:nvSpPr>
              <p:spPr>
                <a:xfrm>
                  <a:off x="6477000" y="3962400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prstClr val="black"/>
                      </a:solidFill>
                    </a:rPr>
                    <a:t>+</a:t>
                  </a: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09" name="TextBox 108"/>
            <p:cNvSpPr txBox="1"/>
            <p:nvPr/>
          </p:nvSpPr>
          <p:spPr>
            <a:xfrm>
              <a:off x="2557904" y="3962400"/>
              <a:ext cx="41389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T1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343400" y="3962400"/>
              <a:ext cx="41389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T2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386704" y="5117068"/>
              <a:ext cx="41389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T4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514600" y="5105400"/>
              <a:ext cx="41389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T3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429000" y="4648200"/>
              <a:ext cx="49885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M1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228488" y="4339828"/>
              <a:ext cx="444352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D1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657600" y="4343400"/>
              <a:ext cx="444352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D2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241336" y="5723096"/>
              <a:ext cx="444352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D3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670448" y="5726668"/>
              <a:ext cx="444352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D4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591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Setup</a:t>
            </a:r>
            <a:endParaRPr lang="en-US" dirty="0"/>
          </a:p>
        </p:txBody>
      </p:sp>
      <p:pic>
        <p:nvPicPr>
          <p:cNvPr id="4" name="Content Placeholder 3" descr="H-Bridge Setup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1" y="1234282"/>
            <a:ext cx="6858000" cy="5143501"/>
          </a:xfrm>
        </p:spPr>
      </p:pic>
      <p:sp>
        <p:nvSpPr>
          <p:cNvPr id="5" name="TextBox 4"/>
          <p:cNvSpPr txBox="1"/>
          <p:nvPr/>
        </p:nvSpPr>
        <p:spPr>
          <a:xfrm>
            <a:off x="5410200" y="4343400"/>
            <a:ext cx="12954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9V Battery and plug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1524000"/>
            <a:ext cx="12954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Brushed DC motor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2209800"/>
            <a:ext cx="1295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Wire holder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2209800"/>
            <a:ext cx="609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NXT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4876800"/>
            <a:ext cx="1066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H-Bridge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3429000"/>
            <a:ext cx="9144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Proto-board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14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</a:t>
            </a:r>
            <a:endParaRPr lang="en-US" dirty="0"/>
          </a:p>
        </p:txBody>
      </p:sp>
      <p:pic>
        <p:nvPicPr>
          <p:cNvPr id="4" name="Content Placeholder 3" descr="H-Bridge Setup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291430"/>
            <a:ext cx="6858000" cy="5143502"/>
          </a:xfrm>
        </p:spPr>
      </p:pic>
      <p:sp>
        <p:nvSpPr>
          <p:cNvPr id="5" name="TextBox 4"/>
          <p:cNvSpPr txBox="1"/>
          <p:nvPr/>
        </p:nvSpPr>
        <p:spPr>
          <a:xfrm>
            <a:off x="6858001" y="4876800"/>
            <a:ext cx="12954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9V Battery and plug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4648200"/>
            <a:ext cx="25146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Connect the proto-board GND pin to common ground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2590800"/>
            <a:ext cx="21336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Bridge both </a:t>
            </a:r>
            <a:r>
              <a:rPr lang="en-US" b="1" dirty="0">
                <a:solidFill>
                  <a:srgbClr val="FF0000"/>
                </a:solidFill>
              </a:rPr>
              <a:t>power</a:t>
            </a:r>
            <a:r>
              <a:rPr lang="en-US" dirty="0">
                <a:solidFill>
                  <a:prstClr val="black"/>
                </a:solidFill>
              </a:rPr>
              <a:t> and </a:t>
            </a:r>
            <a:r>
              <a:rPr lang="en-US" b="1" dirty="0">
                <a:solidFill>
                  <a:srgbClr val="4F81BD"/>
                </a:solidFill>
              </a:rPr>
              <a:t>ground</a:t>
            </a:r>
            <a:r>
              <a:rPr lang="en-US" dirty="0">
                <a:solidFill>
                  <a:prstClr val="black"/>
                </a:solidFill>
              </a:rPr>
              <a:t> rails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25146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PNP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46482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NPN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11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4" name="Picture 3" descr="H-Bridge Setup 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4038600"/>
            <a:ext cx="3657600" cy="2743200"/>
          </a:xfrm>
          <a:prstGeom prst="rect">
            <a:avLst/>
          </a:prstGeom>
        </p:spPr>
      </p:pic>
      <p:pic>
        <p:nvPicPr>
          <p:cNvPr id="5" name="Picture 4" descr="H-Bridge Setup 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219200"/>
            <a:ext cx="3657600" cy="2743200"/>
          </a:xfrm>
          <a:prstGeom prst="rect">
            <a:avLst/>
          </a:prstGeom>
        </p:spPr>
      </p:pic>
      <p:pic>
        <p:nvPicPr>
          <p:cNvPr id="6" name="Picture 5" descr="H-Bridge Setup 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1219200"/>
            <a:ext cx="3657600" cy="27431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4267200"/>
            <a:ext cx="1981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Press the </a:t>
            </a:r>
            <a:r>
              <a:rPr lang="en-US" b="1" dirty="0">
                <a:solidFill>
                  <a:srgbClr val="FFC000"/>
                </a:solidFill>
              </a:rPr>
              <a:t>center button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srgbClr val="FFC000"/>
                </a:solidFill>
              </a:rPr>
              <a:t>□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to let the motor spin freely 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rot="5400000" flipH="1" flipV="1">
            <a:off x="685800" y="3352800"/>
            <a:ext cx="1524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" y="5410200"/>
            <a:ext cx="19812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Press the </a:t>
            </a:r>
            <a:r>
              <a:rPr lang="en-US" b="1" dirty="0">
                <a:solidFill>
                  <a:prstClr val="white">
                    <a:lumMod val="50000"/>
                  </a:prstClr>
                </a:solidFill>
              </a:rPr>
              <a:t>right button &gt; </a:t>
            </a:r>
            <a:r>
              <a:rPr lang="en-US" dirty="0">
                <a:solidFill>
                  <a:prstClr val="black"/>
                </a:solidFill>
              </a:rPr>
              <a:t>to drive the motor backward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4191000"/>
            <a:ext cx="1981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Press the </a:t>
            </a:r>
            <a:r>
              <a:rPr lang="en-US" b="1" dirty="0">
                <a:solidFill>
                  <a:prstClr val="white">
                    <a:lumMod val="50000"/>
                  </a:prstClr>
                </a:solidFill>
              </a:rPr>
              <a:t>left button &lt; </a:t>
            </a:r>
            <a:r>
              <a:rPr lang="en-US" dirty="0">
                <a:solidFill>
                  <a:prstClr val="black"/>
                </a:solidFill>
              </a:rPr>
              <a:t>to drive the motor forward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Arrow Connector 15"/>
          <p:cNvCxnSpPr>
            <a:stCxn id="13" idx="3"/>
          </p:cNvCxnSpPr>
          <p:nvPr/>
        </p:nvCxnSpPr>
        <p:spPr>
          <a:xfrm flipV="1">
            <a:off x="2286000" y="5562601"/>
            <a:ext cx="1676400" cy="447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0"/>
          </p:cNvCxnSpPr>
          <p:nvPr/>
        </p:nvCxnSpPr>
        <p:spPr>
          <a:xfrm rot="16200000" flipV="1">
            <a:off x="6019800" y="2590800"/>
            <a:ext cx="13716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29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391</Words>
  <Application>Microsoft Office PowerPoint</Application>
  <PresentationFormat>On-screen Show (4:3)</PresentationFormat>
  <Paragraphs>183</Paragraphs>
  <Slides>8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PowerPoint Presentation</vt:lpstr>
      <vt:lpstr>H-Bridges</vt:lpstr>
      <vt:lpstr>Direction Control (Transistor H-Bridges)</vt:lpstr>
      <vt:lpstr>Lab</vt:lpstr>
      <vt:lpstr>Transistor H-Bridge</vt:lpstr>
      <vt:lpstr>Lab Setup</vt:lpstr>
      <vt:lpstr>Circuit</vt:lpstr>
      <vt:lpstr>Output</vt:lpstr>
    </vt:vector>
  </TitlesOfParts>
  <Company>Drexel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Oh</dc:creator>
  <cp:lastModifiedBy>Paul Oh</cp:lastModifiedBy>
  <cp:revision>1</cp:revision>
  <dcterms:created xsi:type="dcterms:W3CDTF">2016-09-28T22:55:15Z</dcterms:created>
  <dcterms:modified xsi:type="dcterms:W3CDTF">2016-09-28T22:56:45Z</dcterms:modified>
</cp:coreProperties>
</file>