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9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8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4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2169-F70C-4CC7-8367-18CE62D63FD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A430-464F-4087-A475-0DFD803A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eachmetomake.wordpress.com/how-to-use-a-transistor-as-a-swit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738025" y="304625"/>
            <a:ext cx="4987300" cy="2616453"/>
            <a:chOff x="1222013" y="971490"/>
            <a:chExt cx="4987300" cy="2616453"/>
          </a:xfrm>
        </p:grpSpPr>
        <p:grpSp>
          <p:nvGrpSpPr>
            <p:cNvPr id="36" name="Group 35"/>
            <p:cNvGrpSpPr/>
            <p:nvPr/>
          </p:nvGrpSpPr>
          <p:grpSpPr>
            <a:xfrm>
              <a:off x="3276600" y="1787829"/>
              <a:ext cx="1963445" cy="1065822"/>
              <a:chOff x="2057400" y="1752600"/>
              <a:chExt cx="1963445" cy="106582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86831" y="1752600"/>
                <a:ext cx="156369" cy="1065822"/>
                <a:chOff x="2586831" y="1752600"/>
                <a:chExt cx="156369" cy="1065822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586831" y="1752600"/>
                  <a:ext cx="152400" cy="152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586831" y="2666022"/>
                  <a:ext cx="152400" cy="152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209"/>
                <p:cNvGrpSpPr>
                  <a:grpSpLocks/>
                </p:cNvGrpSpPr>
                <p:nvPr/>
              </p:nvGrpSpPr>
              <p:grpSpPr bwMode="auto">
                <a:xfrm>
                  <a:off x="2590800" y="1903228"/>
                  <a:ext cx="152400" cy="762000"/>
                  <a:chOff x="3935" y="1728"/>
                  <a:chExt cx="96" cy="480"/>
                </a:xfrm>
              </p:grpSpPr>
              <p:sp>
                <p:nvSpPr>
                  <p:cNvPr id="8" name="Arc 59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3947" y="1895"/>
                    <a:ext cx="24" cy="48"/>
                  </a:xfrm>
                  <a:custGeom>
                    <a:avLst/>
                    <a:gdLst>
                      <a:gd name="T0" fmla="*/ 0 w 43180"/>
                      <a:gd name="T1" fmla="*/ 0 h 21600"/>
                      <a:gd name="T2" fmla="*/ 0 w 43180"/>
                      <a:gd name="T3" fmla="*/ 0 h 21600"/>
                      <a:gd name="T4" fmla="*/ 0 w 4318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80"/>
                      <a:gd name="T10" fmla="*/ 0 h 21600"/>
                      <a:gd name="T11" fmla="*/ 43180 w 431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80" h="21600" fill="none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</a:path>
                      <a:path w="43180" h="21600" stroke="0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  <a:lnTo>
                          <a:pt x="21580" y="21600"/>
                        </a:lnTo>
                        <a:lnTo>
                          <a:pt x="0" y="20662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" name="Arc 60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3947" y="1943"/>
                    <a:ext cx="24" cy="48"/>
                  </a:xfrm>
                  <a:custGeom>
                    <a:avLst/>
                    <a:gdLst>
                      <a:gd name="T0" fmla="*/ 0 w 43180"/>
                      <a:gd name="T1" fmla="*/ 0 h 21600"/>
                      <a:gd name="T2" fmla="*/ 0 w 43180"/>
                      <a:gd name="T3" fmla="*/ 0 h 21600"/>
                      <a:gd name="T4" fmla="*/ 0 w 4318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80"/>
                      <a:gd name="T10" fmla="*/ 0 h 21600"/>
                      <a:gd name="T11" fmla="*/ 43180 w 431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80" h="21600" fill="none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</a:path>
                      <a:path w="43180" h="21600" stroke="0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  <a:lnTo>
                          <a:pt x="21580" y="21600"/>
                        </a:lnTo>
                        <a:lnTo>
                          <a:pt x="0" y="20662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" name="Arc 61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3946" y="1991"/>
                    <a:ext cx="25" cy="48"/>
                  </a:xfrm>
                  <a:custGeom>
                    <a:avLst/>
                    <a:gdLst>
                      <a:gd name="T0" fmla="*/ 0 w 43180"/>
                      <a:gd name="T1" fmla="*/ 0 h 21600"/>
                      <a:gd name="T2" fmla="*/ 0 w 43180"/>
                      <a:gd name="T3" fmla="*/ 0 h 21600"/>
                      <a:gd name="T4" fmla="*/ 0 w 4318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80"/>
                      <a:gd name="T10" fmla="*/ 0 h 21600"/>
                      <a:gd name="T11" fmla="*/ 43180 w 431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80" h="21600" fill="none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</a:path>
                      <a:path w="43180" h="21600" stroke="0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  <a:lnTo>
                          <a:pt x="21580" y="21600"/>
                        </a:lnTo>
                        <a:lnTo>
                          <a:pt x="0" y="20662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" name="Arc 62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3947" y="1847"/>
                    <a:ext cx="24" cy="48"/>
                  </a:xfrm>
                  <a:custGeom>
                    <a:avLst/>
                    <a:gdLst>
                      <a:gd name="T0" fmla="*/ 0 w 43180"/>
                      <a:gd name="T1" fmla="*/ 0 h 21600"/>
                      <a:gd name="T2" fmla="*/ 0 w 43180"/>
                      <a:gd name="T3" fmla="*/ 0 h 21600"/>
                      <a:gd name="T4" fmla="*/ 0 w 4318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80"/>
                      <a:gd name="T10" fmla="*/ 0 h 21600"/>
                      <a:gd name="T11" fmla="*/ 43180 w 431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80" h="21600" fill="none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</a:path>
                      <a:path w="43180" h="21600" stroke="0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  <a:lnTo>
                          <a:pt x="21580" y="21600"/>
                        </a:lnTo>
                        <a:lnTo>
                          <a:pt x="0" y="20662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Line 63"/>
                  <p:cNvSpPr>
                    <a:spLocks noChangeAspect="1" noChangeShapeType="1"/>
                  </p:cNvSpPr>
                  <p:nvPr/>
                </p:nvSpPr>
                <p:spPr bwMode="auto">
                  <a:xfrm rot="5400000" flipH="1">
                    <a:off x="3941" y="1770"/>
                    <a:ext cx="8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Line 64"/>
                  <p:cNvSpPr>
                    <a:spLocks noChangeAspect="1" noChangeShapeType="1"/>
                  </p:cNvSpPr>
                  <p:nvPr/>
                </p:nvSpPr>
                <p:spPr bwMode="auto">
                  <a:xfrm rot="5400000" flipH="1">
                    <a:off x="3940" y="2166"/>
                    <a:ext cx="8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Arc 6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70" y="1870"/>
                    <a:ext cx="72" cy="50"/>
                  </a:xfrm>
                  <a:custGeom>
                    <a:avLst/>
                    <a:gdLst>
                      <a:gd name="T0" fmla="*/ 0 w 43200"/>
                      <a:gd name="T1" fmla="*/ 0 h 22481"/>
                      <a:gd name="T2" fmla="*/ 0 w 43200"/>
                      <a:gd name="T3" fmla="*/ 0 h 22481"/>
                      <a:gd name="T4" fmla="*/ 0 w 43200"/>
                      <a:gd name="T5" fmla="*/ 0 h 22481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481"/>
                      <a:gd name="T11" fmla="*/ 43200 w 43200"/>
                      <a:gd name="T12" fmla="*/ 22481 h 22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481" fill="none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481" stroke="0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7" y="2248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Arc 6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70" y="1918"/>
                    <a:ext cx="72" cy="50"/>
                  </a:xfrm>
                  <a:custGeom>
                    <a:avLst/>
                    <a:gdLst>
                      <a:gd name="T0" fmla="*/ 0 w 43200"/>
                      <a:gd name="T1" fmla="*/ 0 h 22481"/>
                      <a:gd name="T2" fmla="*/ 0 w 43200"/>
                      <a:gd name="T3" fmla="*/ 0 h 22481"/>
                      <a:gd name="T4" fmla="*/ 0 w 43200"/>
                      <a:gd name="T5" fmla="*/ 0 h 22481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481"/>
                      <a:gd name="T11" fmla="*/ 43200 w 43200"/>
                      <a:gd name="T12" fmla="*/ 22481 h 22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481" fill="none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481" stroke="0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7" y="2248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Arc 67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3947" y="2039"/>
                    <a:ext cx="24" cy="48"/>
                  </a:xfrm>
                  <a:custGeom>
                    <a:avLst/>
                    <a:gdLst>
                      <a:gd name="T0" fmla="*/ 0 w 43180"/>
                      <a:gd name="T1" fmla="*/ 0 h 21600"/>
                      <a:gd name="T2" fmla="*/ 0 w 43180"/>
                      <a:gd name="T3" fmla="*/ 0 h 21600"/>
                      <a:gd name="T4" fmla="*/ 0 w 4318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80"/>
                      <a:gd name="T10" fmla="*/ 0 h 21600"/>
                      <a:gd name="T11" fmla="*/ 43180 w 431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80" h="21600" fill="none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</a:path>
                      <a:path w="43180" h="21600" stroke="0" extrusionOk="0">
                        <a:moveTo>
                          <a:pt x="0" y="20662"/>
                        </a:moveTo>
                        <a:cubicBezTo>
                          <a:pt x="502" y="9108"/>
                          <a:pt x="10015" y="-1"/>
                          <a:pt x="21580" y="0"/>
                        </a:cubicBezTo>
                        <a:cubicBezTo>
                          <a:pt x="33509" y="0"/>
                          <a:pt x="43180" y="9670"/>
                          <a:pt x="43180" y="21600"/>
                        </a:cubicBezTo>
                        <a:lnTo>
                          <a:pt x="21580" y="21600"/>
                        </a:lnTo>
                        <a:lnTo>
                          <a:pt x="0" y="20662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Arc 6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70" y="1966"/>
                    <a:ext cx="72" cy="50"/>
                  </a:xfrm>
                  <a:custGeom>
                    <a:avLst/>
                    <a:gdLst>
                      <a:gd name="T0" fmla="*/ 0 w 43200"/>
                      <a:gd name="T1" fmla="*/ 0 h 22481"/>
                      <a:gd name="T2" fmla="*/ 0 w 43200"/>
                      <a:gd name="T3" fmla="*/ 0 h 22481"/>
                      <a:gd name="T4" fmla="*/ 0 w 43200"/>
                      <a:gd name="T5" fmla="*/ 0 h 22481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481"/>
                      <a:gd name="T11" fmla="*/ 43200 w 43200"/>
                      <a:gd name="T12" fmla="*/ 22481 h 22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481" fill="none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481" stroke="0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7" y="2248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Arc 6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70" y="2014"/>
                    <a:ext cx="72" cy="50"/>
                  </a:xfrm>
                  <a:custGeom>
                    <a:avLst/>
                    <a:gdLst>
                      <a:gd name="T0" fmla="*/ 0 w 43200"/>
                      <a:gd name="T1" fmla="*/ 0 h 22481"/>
                      <a:gd name="T2" fmla="*/ 0 w 43200"/>
                      <a:gd name="T3" fmla="*/ 0 h 22481"/>
                      <a:gd name="T4" fmla="*/ 0 w 43200"/>
                      <a:gd name="T5" fmla="*/ 0 h 22481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481"/>
                      <a:gd name="T11" fmla="*/ 43200 w 43200"/>
                      <a:gd name="T12" fmla="*/ 22481 h 22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481" fill="none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481" stroke="0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7" y="2248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Arc 7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69" y="1823"/>
                    <a:ext cx="73" cy="50"/>
                  </a:xfrm>
                  <a:custGeom>
                    <a:avLst/>
                    <a:gdLst>
                      <a:gd name="T0" fmla="*/ 0 w 43200"/>
                      <a:gd name="T1" fmla="*/ 0 h 22481"/>
                      <a:gd name="T2" fmla="*/ 0 w 43200"/>
                      <a:gd name="T3" fmla="*/ 0 h 22481"/>
                      <a:gd name="T4" fmla="*/ 0 w 43200"/>
                      <a:gd name="T5" fmla="*/ 0 h 22481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481"/>
                      <a:gd name="T11" fmla="*/ 43200 w 43200"/>
                      <a:gd name="T12" fmla="*/ 22481 h 22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481" fill="none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481" stroke="0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7" y="2248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Arc 7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69" y="2063"/>
                    <a:ext cx="73" cy="50"/>
                  </a:xfrm>
                  <a:custGeom>
                    <a:avLst/>
                    <a:gdLst>
                      <a:gd name="T0" fmla="*/ 0 w 43200"/>
                      <a:gd name="T1" fmla="*/ 0 h 22481"/>
                      <a:gd name="T2" fmla="*/ 0 w 43200"/>
                      <a:gd name="T3" fmla="*/ 0 h 22481"/>
                      <a:gd name="T4" fmla="*/ 0 w 43200"/>
                      <a:gd name="T5" fmla="*/ 0 h 22481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481"/>
                      <a:gd name="T11" fmla="*/ 43200 w 43200"/>
                      <a:gd name="T12" fmla="*/ 22481 h 22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481" fill="none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481" stroke="0" extrusionOk="0">
                        <a:moveTo>
                          <a:pt x="17" y="22481"/>
                        </a:moveTo>
                        <a:cubicBezTo>
                          <a:pt x="5" y="22187"/>
                          <a:pt x="0" y="2189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7" y="2248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2057400" y="2226285"/>
                <a:ext cx="1524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68445" y="2226285"/>
                <a:ext cx="1524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40"/>
              <p:cNvGrpSpPr>
                <a:grpSpLocks/>
              </p:cNvGrpSpPr>
              <p:nvPr/>
            </p:nvGrpSpPr>
            <p:grpSpPr bwMode="auto">
              <a:xfrm>
                <a:off x="3124200" y="2226285"/>
                <a:ext cx="457200" cy="76200"/>
                <a:chOff x="3216" y="3936"/>
                <a:chExt cx="288" cy="48"/>
              </a:xfrm>
            </p:grpSpPr>
            <p:sp>
              <p:nvSpPr>
                <p:cNvPr id="27" name="Freeform 241"/>
                <p:cNvSpPr>
                  <a:spLocks/>
                </p:cNvSpPr>
                <p:nvPr/>
              </p:nvSpPr>
              <p:spPr bwMode="auto">
                <a:xfrm>
                  <a:off x="3216" y="3936"/>
                  <a:ext cx="192" cy="48"/>
                </a:xfrm>
                <a:custGeom>
                  <a:avLst/>
                  <a:gdLst>
                    <a:gd name="T0" fmla="*/ 0 w 192"/>
                    <a:gd name="T1" fmla="*/ 48 h 48"/>
                    <a:gd name="T2" fmla="*/ 96 w 192"/>
                    <a:gd name="T3" fmla="*/ 48 h 48"/>
                    <a:gd name="T4" fmla="*/ 192 w 192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48"/>
                    <a:gd name="T11" fmla="*/ 192 w 192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48">
                      <a:moveTo>
                        <a:pt x="0" y="48"/>
                      </a:moveTo>
                      <a:lnTo>
                        <a:pt x="96" y="48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242"/>
                <p:cNvSpPr>
                  <a:spLocks noChangeShapeType="1"/>
                </p:cNvSpPr>
                <p:nvPr/>
              </p:nvSpPr>
              <p:spPr bwMode="auto">
                <a:xfrm>
                  <a:off x="3408" y="398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30" name="Straight Connector 29"/>
              <p:cNvCxnSpPr>
                <a:stCxn id="27" idx="0"/>
                <a:endCxn id="22" idx="3"/>
              </p:cNvCxnSpPr>
              <p:nvPr/>
            </p:nvCxnSpPr>
            <p:spPr>
              <a:xfrm flipH="1">
                <a:off x="2209800" y="2302485"/>
                <a:ext cx="91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581400" y="2297461"/>
                <a:ext cx="280386" cy="18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253"/>
            <p:cNvSpPr>
              <a:spLocks/>
            </p:cNvSpPr>
            <p:nvPr/>
          </p:nvSpPr>
          <p:spPr bwMode="auto">
            <a:xfrm>
              <a:off x="2438400" y="1295400"/>
              <a:ext cx="228600" cy="152400"/>
            </a:xfrm>
            <a:custGeom>
              <a:avLst/>
              <a:gdLst>
                <a:gd name="T0" fmla="*/ 181451250 w 288"/>
                <a:gd name="T1" fmla="*/ 60483750 h 192"/>
                <a:gd name="T2" fmla="*/ 90725625 w 288"/>
                <a:gd name="T3" fmla="*/ 120967500 h 192"/>
                <a:gd name="T4" fmla="*/ 0 w 288"/>
                <a:gd name="T5" fmla="*/ 120967500 h 192"/>
                <a:gd name="T6" fmla="*/ 0 w 288"/>
                <a:gd name="T7" fmla="*/ 0 h 192"/>
                <a:gd name="T8" fmla="*/ 90725625 w 288"/>
                <a:gd name="T9" fmla="*/ 0 h 192"/>
                <a:gd name="T10" fmla="*/ 181451250 w 288"/>
                <a:gd name="T11" fmla="*/ 6048375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92"/>
                <a:gd name="T20" fmla="*/ 288 w 288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92">
                  <a:moveTo>
                    <a:pt x="288" y="96"/>
                  </a:moveTo>
                  <a:lnTo>
                    <a:pt x="14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288" y="96"/>
                  </a:lnTo>
                  <a:close/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667000" y="1371600"/>
              <a:ext cx="12192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4" idx="0"/>
            </p:cNvCxnSpPr>
            <p:nvPr/>
          </p:nvCxnSpPr>
          <p:spPr>
            <a:xfrm flipH="1">
              <a:off x="3882231" y="1371600"/>
              <a:ext cx="3970" cy="416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676400" y="115615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NXT 4.3V (Pin 4)</a:t>
              </a:r>
              <a:endParaRPr lang="en-US" sz="1100" dirty="0"/>
            </a:p>
          </p:txBody>
        </p:sp>
        <p:sp>
          <p:nvSpPr>
            <p:cNvPr id="52" name="Freeform 253"/>
            <p:cNvSpPr>
              <a:spLocks/>
            </p:cNvSpPr>
            <p:nvPr/>
          </p:nvSpPr>
          <p:spPr bwMode="auto">
            <a:xfrm>
              <a:off x="2439140" y="2896190"/>
              <a:ext cx="228600" cy="152400"/>
            </a:xfrm>
            <a:custGeom>
              <a:avLst/>
              <a:gdLst>
                <a:gd name="T0" fmla="*/ 181451250 w 288"/>
                <a:gd name="T1" fmla="*/ 60483750 h 192"/>
                <a:gd name="T2" fmla="*/ 90725625 w 288"/>
                <a:gd name="T3" fmla="*/ 120967500 h 192"/>
                <a:gd name="T4" fmla="*/ 0 w 288"/>
                <a:gd name="T5" fmla="*/ 120967500 h 192"/>
                <a:gd name="T6" fmla="*/ 0 w 288"/>
                <a:gd name="T7" fmla="*/ 0 h 192"/>
                <a:gd name="T8" fmla="*/ 90725625 w 288"/>
                <a:gd name="T9" fmla="*/ 0 h 192"/>
                <a:gd name="T10" fmla="*/ 181451250 w 288"/>
                <a:gd name="T11" fmla="*/ 6048375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92"/>
                <a:gd name="T20" fmla="*/ 288 w 288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92">
                  <a:moveTo>
                    <a:pt x="288" y="96"/>
                  </a:moveTo>
                  <a:lnTo>
                    <a:pt x="14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288" y="96"/>
                  </a:lnTo>
                  <a:close/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667740" y="2972390"/>
              <a:ext cx="12192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77140" y="275694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PCF8574 (D0)</a:t>
              </a:r>
              <a:endParaRPr lang="en-US" sz="11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22013" y="3187833"/>
              <a:ext cx="22637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D0 = HI then Switch OPEN; Motor OFF</a:t>
              </a:r>
            </a:p>
            <a:p>
              <a:r>
                <a:rPr lang="en-US" sz="1000" dirty="0" smtClean="0"/>
                <a:t>D0 = LO then Switch CLOSED; Motor ON</a:t>
              </a:r>
              <a:endParaRPr lang="en-US" sz="10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894266" y="1371600"/>
              <a:ext cx="0" cy="962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22" idx="1"/>
            </p:cNvCxnSpPr>
            <p:nvPr/>
          </p:nvCxnSpPr>
          <p:spPr>
            <a:xfrm>
              <a:off x="2894266" y="2337714"/>
              <a:ext cx="382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894266" y="13715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245501" y="2182096"/>
              <a:ext cx="762000" cy="307777"/>
              <a:chOff x="5410200" y="2208837"/>
              <a:chExt cx="762000" cy="307777"/>
            </a:xfrm>
          </p:grpSpPr>
          <p:sp>
            <p:nvSpPr>
              <p:cNvPr id="72" name="Oval 40"/>
              <p:cNvSpPr>
                <a:spLocks noChangeAspect="1" noChangeArrowheads="1"/>
              </p:cNvSpPr>
              <p:nvPr/>
            </p:nvSpPr>
            <p:spPr bwMode="auto">
              <a:xfrm rot="16200000">
                <a:off x="5638800" y="2211814"/>
                <a:ext cx="304800" cy="304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73" name="Line 41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5524500" y="2249914"/>
                <a:ext cx="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42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6057900" y="2249914"/>
                <a:ext cx="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626501" y="2208837"/>
                <a:ext cx="3385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</a:t>
                </a:r>
                <a:endParaRPr lang="en-US" sz="1400" b="1" dirty="0"/>
              </a:p>
            </p:txBody>
          </p:sp>
        </p:grpSp>
        <p:grpSp>
          <p:nvGrpSpPr>
            <p:cNvPr id="79" name="Group 222"/>
            <p:cNvGrpSpPr>
              <a:grpSpLocks/>
            </p:cNvGrpSpPr>
            <p:nvPr/>
          </p:nvGrpSpPr>
          <p:grpSpPr bwMode="auto">
            <a:xfrm>
              <a:off x="5855101" y="2329557"/>
              <a:ext cx="304800" cy="381000"/>
              <a:chOff x="4272" y="3072"/>
              <a:chExt cx="192" cy="240"/>
            </a:xfrm>
          </p:grpSpPr>
          <p:sp>
            <p:nvSpPr>
              <p:cNvPr id="80" name="Line 99"/>
              <p:cNvSpPr>
                <a:spLocks noChangeAspect="1" noChangeShapeType="1"/>
              </p:cNvSpPr>
              <p:nvPr/>
            </p:nvSpPr>
            <p:spPr bwMode="auto">
              <a:xfrm>
                <a:off x="4272" y="321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00"/>
              <p:cNvSpPr>
                <a:spLocks noChangeAspect="1" noChangeShapeType="1"/>
              </p:cNvSpPr>
              <p:nvPr/>
            </p:nvSpPr>
            <p:spPr bwMode="auto">
              <a:xfrm>
                <a:off x="4368" y="30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01"/>
              <p:cNvSpPr>
                <a:spLocks noChangeAspect="1" noChangeShapeType="1"/>
              </p:cNvSpPr>
              <p:nvPr/>
            </p:nvSpPr>
            <p:spPr bwMode="auto">
              <a:xfrm>
                <a:off x="4296" y="324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02"/>
              <p:cNvSpPr>
                <a:spLocks noChangeAspect="1" noChangeShapeType="1"/>
              </p:cNvSpPr>
              <p:nvPr/>
            </p:nvSpPr>
            <p:spPr bwMode="auto">
              <a:xfrm>
                <a:off x="4320" y="32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03"/>
              <p:cNvSpPr>
                <a:spLocks noChangeAspect="1" noChangeShapeType="1"/>
              </p:cNvSpPr>
              <p:nvPr/>
            </p:nvSpPr>
            <p:spPr bwMode="auto">
              <a:xfrm>
                <a:off x="4344" y="328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4365" y="3312"/>
                <a:ext cx="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570829" y="97149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V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890911" y="2853651"/>
              <a:ext cx="0" cy="118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3607218" y="292107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V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961228" y="191496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V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12330" y="187388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V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93201" y="188634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V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867051" y="4145102"/>
            <a:ext cx="1963445" cy="1065822"/>
            <a:chOff x="2057400" y="1752600"/>
            <a:chExt cx="1963445" cy="106582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586831" y="1752600"/>
              <a:ext cx="156369" cy="1065822"/>
              <a:chOff x="2586831" y="1752600"/>
              <a:chExt cx="156369" cy="1065822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2586831" y="1752600"/>
                <a:ext cx="1524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586831" y="2666022"/>
                <a:ext cx="1524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209"/>
              <p:cNvGrpSpPr>
                <a:grpSpLocks/>
              </p:cNvGrpSpPr>
              <p:nvPr/>
            </p:nvGrpSpPr>
            <p:grpSpPr bwMode="auto">
              <a:xfrm>
                <a:off x="2590800" y="1903228"/>
                <a:ext cx="152400" cy="762000"/>
                <a:chOff x="3935" y="1728"/>
                <a:chExt cx="96" cy="480"/>
              </a:xfrm>
            </p:grpSpPr>
            <p:sp>
              <p:nvSpPr>
                <p:cNvPr id="137" name="Arc 59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95"/>
                  <a:ext cx="24" cy="48"/>
                </a:xfrm>
                <a:custGeom>
                  <a:avLst/>
                  <a:gdLst>
                    <a:gd name="T0" fmla="*/ 0 w 43180"/>
                    <a:gd name="T1" fmla="*/ 0 h 21600"/>
                    <a:gd name="T2" fmla="*/ 0 w 43180"/>
                    <a:gd name="T3" fmla="*/ 0 h 21600"/>
                    <a:gd name="T4" fmla="*/ 0 w 4318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80"/>
                    <a:gd name="T10" fmla="*/ 0 h 21600"/>
                    <a:gd name="T11" fmla="*/ 43180 w 4318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lnTo>
                        <a:pt x="0" y="2066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60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943"/>
                  <a:ext cx="24" cy="48"/>
                </a:xfrm>
                <a:custGeom>
                  <a:avLst/>
                  <a:gdLst>
                    <a:gd name="T0" fmla="*/ 0 w 43180"/>
                    <a:gd name="T1" fmla="*/ 0 h 21600"/>
                    <a:gd name="T2" fmla="*/ 0 w 43180"/>
                    <a:gd name="T3" fmla="*/ 0 h 21600"/>
                    <a:gd name="T4" fmla="*/ 0 w 4318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80"/>
                    <a:gd name="T10" fmla="*/ 0 h 21600"/>
                    <a:gd name="T11" fmla="*/ 43180 w 4318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lnTo>
                        <a:pt x="0" y="2066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Arc 61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6" y="1991"/>
                  <a:ext cx="25" cy="48"/>
                </a:xfrm>
                <a:custGeom>
                  <a:avLst/>
                  <a:gdLst>
                    <a:gd name="T0" fmla="*/ 0 w 43180"/>
                    <a:gd name="T1" fmla="*/ 0 h 21600"/>
                    <a:gd name="T2" fmla="*/ 0 w 43180"/>
                    <a:gd name="T3" fmla="*/ 0 h 21600"/>
                    <a:gd name="T4" fmla="*/ 0 w 4318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80"/>
                    <a:gd name="T10" fmla="*/ 0 h 21600"/>
                    <a:gd name="T11" fmla="*/ 43180 w 4318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lnTo>
                        <a:pt x="0" y="2066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62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47"/>
                  <a:ext cx="24" cy="48"/>
                </a:xfrm>
                <a:custGeom>
                  <a:avLst/>
                  <a:gdLst>
                    <a:gd name="T0" fmla="*/ 0 w 43180"/>
                    <a:gd name="T1" fmla="*/ 0 h 21600"/>
                    <a:gd name="T2" fmla="*/ 0 w 43180"/>
                    <a:gd name="T3" fmla="*/ 0 h 21600"/>
                    <a:gd name="T4" fmla="*/ 0 w 4318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80"/>
                    <a:gd name="T10" fmla="*/ 0 h 21600"/>
                    <a:gd name="T11" fmla="*/ 43180 w 4318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lnTo>
                        <a:pt x="0" y="2066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6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1" y="1770"/>
                  <a:ext cx="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64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0" y="2166"/>
                  <a:ext cx="8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Arc 65"/>
                <p:cNvSpPr>
                  <a:spLocks noChangeAspect="1"/>
                </p:cNvSpPr>
                <p:nvPr/>
              </p:nvSpPr>
              <p:spPr bwMode="auto">
                <a:xfrm rot="5400000">
                  <a:off x="3970" y="1870"/>
                  <a:ext cx="72" cy="50"/>
                </a:xfrm>
                <a:custGeom>
                  <a:avLst/>
                  <a:gdLst>
                    <a:gd name="T0" fmla="*/ 0 w 43200"/>
                    <a:gd name="T1" fmla="*/ 0 h 22481"/>
                    <a:gd name="T2" fmla="*/ 0 w 43200"/>
                    <a:gd name="T3" fmla="*/ 0 h 22481"/>
                    <a:gd name="T4" fmla="*/ 0 w 43200"/>
                    <a:gd name="T5" fmla="*/ 0 h 2248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481"/>
                    <a:gd name="T11" fmla="*/ 43200 w 43200"/>
                    <a:gd name="T12" fmla="*/ 22481 h 22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7" y="2248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Arc 66"/>
                <p:cNvSpPr>
                  <a:spLocks noChangeAspect="1"/>
                </p:cNvSpPr>
                <p:nvPr/>
              </p:nvSpPr>
              <p:spPr bwMode="auto">
                <a:xfrm rot="5400000">
                  <a:off x="3970" y="1918"/>
                  <a:ext cx="72" cy="50"/>
                </a:xfrm>
                <a:custGeom>
                  <a:avLst/>
                  <a:gdLst>
                    <a:gd name="T0" fmla="*/ 0 w 43200"/>
                    <a:gd name="T1" fmla="*/ 0 h 22481"/>
                    <a:gd name="T2" fmla="*/ 0 w 43200"/>
                    <a:gd name="T3" fmla="*/ 0 h 22481"/>
                    <a:gd name="T4" fmla="*/ 0 w 43200"/>
                    <a:gd name="T5" fmla="*/ 0 h 2248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481"/>
                    <a:gd name="T11" fmla="*/ 43200 w 43200"/>
                    <a:gd name="T12" fmla="*/ 22481 h 22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7" y="2248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Arc 67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2039"/>
                  <a:ext cx="24" cy="48"/>
                </a:xfrm>
                <a:custGeom>
                  <a:avLst/>
                  <a:gdLst>
                    <a:gd name="T0" fmla="*/ 0 w 43180"/>
                    <a:gd name="T1" fmla="*/ 0 h 21600"/>
                    <a:gd name="T2" fmla="*/ 0 w 43180"/>
                    <a:gd name="T3" fmla="*/ 0 h 21600"/>
                    <a:gd name="T4" fmla="*/ 0 w 4318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80"/>
                    <a:gd name="T10" fmla="*/ 0 h 21600"/>
                    <a:gd name="T11" fmla="*/ 43180 w 4318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lnTo>
                        <a:pt x="0" y="2066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70" y="1966"/>
                  <a:ext cx="72" cy="50"/>
                </a:xfrm>
                <a:custGeom>
                  <a:avLst/>
                  <a:gdLst>
                    <a:gd name="T0" fmla="*/ 0 w 43200"/>
                    <a:gd name="T1" fmla="*/ 0 h 22481"/>
                    <a:gd name="T2" fmla="*/ 0 w 43200"/>
                    <a:gd name="T3" fmla="*/ 0 h 22481"/>
                    <a:gd name="T4" fmla="*/ 0 w 43200"/>
                    <a:gd name="T5" fmla="*/ 0 h 2248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481"/>
                    <a:gd name="T11" fmla="*/ 43200 w 43200"/>
                    <a:gd name="T12" fmla="*/ 22481 h 22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7" y="2248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Arc 69"/>
                <p:cNvSpPr>
                  <a:spLocks noChangeAspect="1"/>
                </p:cNvSpPr>
                <p:nvPr/>
              </p:nvSpPr>
              <p:spPr bwMode="auto">
                <a:xfrm rot="5400000">
                  <a:off x="3970" y="2014"/>
                  <a:ext cx="72" cy="50"/>
                </a:xfrm>
                <a:custGeom>
                  <a:avLst/>
                  <a:gdLst>
                    <a:gd name="T0" fmla="*/ 0 w 43200"/>
                    <a:gd name="T1" fmla="*/ 0 h 22481"/>
                    <a:gd name="T2" fmla="*/ 0 w 43200"/>
                    <a:gd name="T3" fmla="*/ 0 h 22481"/>
                    <a:gd name="T4" fmla="*/ 0 w 43200"/>
                    <a:gd name="T5" fmla="*/ 0 h 2248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481"/>
                    <a:gd name="T11" fmla="*/ 43200 w 43200"/>
                    <a:gd name="T12" fmla="*/ 22481 h 22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7" y="2248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rc 70"/>
                <p:cNvSpPr>
                  <a:spLocks noChangeAspect="1"/>
                </p:cNvSpPr>
                <p:nvPr/>
              </p:nvSpPr>
              <p:spPr bwMode="auto">
                <a:xfrm rot="5400000">
                  <a:off x="3969" y="1823"/>
                  <a:ext cx="73" cy="50"/>
                </a:xfrm>
                <a:custGeom>
                  <a:avLst/>
                  <a:gdLst>
                    <a:gd name="T0" fmla="*/ 0 w 43200"/>
                    <a:gd name="T1" fmla="*/ 0 h 22481"/>
                    <a:gd name="T2" fmla="*/ 0 w 43200"/>
                    <a:gd name="T3" fmla="*/ 0 h 22481"/>
                    <a:gd name="T4" fmla="*/ 0 w 43200"/>
                    <a:gd name="T5" fmla="*/ 0 h 2248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481"/>
                    <a:gd name="T11" fmla="*/ 43200 w 43200"/>
                    <a:gd name="T12" fmla="*/ 22481 h 22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7" y="2248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rc 71"/>
                <p:cNvSpPr>
                  <a:spLocks noChangeAspect="1"/>
                </p:cNvSpPr>
                <p:nvPr/>
              </p:nvSpPr>
              <p:spPr bwMode="auto">
                <a:xfrm rot="5400000">
                  <a:off x="3969" y="2063"/>
                  <a:ext cx="73" cy="50"/>
                </a:xfrm>
                <a:custGeom>
                  <a:avLst/>
                  <a:gdLst>
                    <a:gd name="T0" fmla="*/ 0 w 43200"/>
                    <a:gd name="T1" fmla="*/ 0 h 22481"/>
                    <a:gd name="T2" fmla="*/ 0 w 43200"/>
                    <a:gd name="T3" fmla="*/ 0 h 22481"/>
                    <a:gd name="T4" fmla="*/ 0 w 43200"/>
                    <a:gd name="T5" fmla="*/ 0 h 2248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481"/>
                    <a:gd name="T11" fmla="*/ 43200 w 43200"/>
                    <a:gd name="T12" fmla="*/ 22481 h 22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7" y="2248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7" name="Rectangle 126"/>
            <p:cNvSpPr/>
            <p:nvPr/>
          </p:nvSpPr>
          <p:spPr>
            <a:xfrm>
              <a:off x="2057400" y="2226285"/>
              <a:ext cx="15240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868445" y="2226285"/>
              <a:ext cx="15240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240"/>
            <p:cNvGrpSpPr>
              <a:grpSpLocks/>
            </p:cNvGrpSpPr>
            <p:nvPr/>
          </p:nvGrpSpPr>
          <p:grpSpPr bwMode="auto">
            <a:xfrm>
              <a:off x="3124200" y="2226285"/>
              <a:ext cx="457200" cy="76200"/>
              <a:chOff x="3216" y="3936"/>
              <a:chExt cx="288" cy="48"/>
            </a:xfrm>
          </p:grpSpPr>
          <p:sp>
            <p:nvSpPr>
              <p:cNvPr id="132" name="Freeform 241"/>
              <p:cNvSpPr>
                <a:spLocks/>
              </p:cNvSpPr>
              <p:nvPr/>
            </p:nvSpPr>
            <p:spPr bwMode="auto">
              <a:xfrm>
                <a:off x="3216" y="3936"/>
                <a:ext cx="192" cy="48"/>
              </a:xfrm>
              <a:custGeom>
                <a:avLst/>
                <a:gdLst>
                  <a:gd name="T0" fmla="*/ 0 w 192"/>
                  <a:gd name="T1" fmla="*/ 48 h 48"/>
                  <a:gd name="T2" fmla="*/ 96 w 192"/>
                  <a:gd name="T3" fmla="*/ 48 h 48"/>
                  <a:gd name="T4" fmla="*/ 192 w 19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48"/>
                  <a:gd name="T11" fmla="*/ 192 w 19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48">
                    <a:moveTo>
                      <a:pt x="0" y="48"/>
                    </a:moveTo>
                    <a:lnTo>
                      <a:pt x="96" y="48"/>
                    </a:lnTo>
                    <a:lnTo>
                      <a:pt x="192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242"/>
              <p:cNvSpPr>
                <a:spLocks noChangeShapeType="1"/>
              </p:cNvSpPr>
              <p:nvPr/>
            </p:nvSpPr>
            <p:spPr bwMode="auto">
              <a:xfrm>
                <a:off x="3408" y="39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30" name="Straight Connector 129"/>
            <p:cNvCxnSpPr>
              <a:stCxn id="132" idx="0"/>
              <a:endCxn id="127" idx="3"/>
            </p:cNvCxnSpPr>
            <p:nvPr/>
          </p:nvCxnSpPr>
          <p:spPr>
            <a:xfrm flipH="1">
              <a:off x="2209800" y="2302485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3581400" y="2297461"/>
              <a:ext cx="280386" cy="1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reeform 253"/>
          <p:cNvSpPr>
            <a:spLocks/>
          </p:cNvSpPr>
          <p:nvPr/>
        </p:nvSpPr>
        <p:spPr bwMode="auto">
          <a:xfrm>
            <a:off x="2028851" y="3652673"/>
            <a:ext cx="228600" cy="152400"/>
          </a:xfrm>
          <a:custGeom>
            <a:avLst/>
            <a:gdLst>
              <a:gd name="T0" fmla="*/ 181451250 w 288"/>
              <a:gd name="T1" fmla="*/ 60483750 h 192"/>
              <a:gd name="T2" fmla="*/ 90725625 w 288"/>
              <a:gd name="T3" fmla="*/ 120967500 h 192"/>
              <a:gd name="T4" fmla="*/ 0 w 288"/>
              <a:gd name="T5" fmla="*/ 120967500 h 192"/>
              <a:gd name="T6" fmla="*/ 0 w 288"/>
              <a:gd name="T7" fmla="*/ 0 h 192"/>
              <a:gd name="T8" fmla="*/ 90725625 w 288"/>
              <a:gd name="T9" fmla="*/ 0 h 192"/>
              <a:gd name="T10" fmla="*/ 181451250 w 288"/>
              <a:gd name="T11" fmla="*/ 6048375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192"/>
              <a:gd name="T20" fmla="*/ 288 w 288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192">
                <a:moveTo>
                  <a:pt x="288" y="96"/>
                </a:moveTo>
                <a:lnTo>
                  <a:pt x="144" y="192"/>
                </a:lnTo>
                <a:lnTo>
                  <a:pt x="0" y="192"/>
                </a:lnTo>
                <a:lnTo>
                  <a:pt x="0" y="0"/>
                </a:lnTo>
                <a:lnTo>
                  <a:pt x="144" y="0"/>
                </a:lnTo>
                <a:lnTo>
                  <a:pt x="288" y="96"/>
                </a:lnTo>
                <a:close/>
              </a:path>
            </a:pathLst>
          </a:cu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2257451" y="3728873"/>
            <a:ext cx="1219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134" idx="0"/>
          </p:cNvCxnSpPr>
          <p:nvPr/>
        </p:nvCxnSpPr>
        <p:spPr>
          <a:xfrm flipH="1">
            <a:off x="3472682" y="3728873"/>
            <a:ext cx="3970" cy="416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66851" y="3513429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NXT 4.3V (Pin 4)</a:t>
            </a:r>
            <a:endParaRPr lang="en-US" sz="1100" dirty="0"/>
          </a:p>
        </p:txBody>
      </p:sp>
      <p:sp>
        <p:nvSpPr>
          <p:cNvPr id="101" name="Freeform 253"/>
          <p:cNvSpPr>
            <a:spLocks/>
          </p:cNvSpPr>
          <p:nvPr/>
        </p:nvSpPr>
        <p:spPr bwMode="auto">
          <a:xfrm>
            <a:off x="2029591" y="5253463"/>
            <a:ext cx="228600" cy="152400"/>
          </a:xfrm>
          <a:custGeom>
            <a:avLst/>
            <a:gdLst>
              <a:gd name="T0" fmla="*/ 181451250 w 288"/>
              <a:gd name="T1" fmla="*/ 60483750 h 192"/>
              <a:gd name="T2" fmla="*/ 90725625 w 288"/>
              <a:gd name="T3" fmla="*/ 120967500 h 192"/>
              <a:gd name="T4" fmla="*/ 0 w 288"/>
              <a:gd name="T5" fmla="*/ 120967500 h 192"/>
              <a:gd name="T6" fmla="*/ 0 w 288"/>
              <a:gd name="T7" fmla="*/ 0 h 192"/>
              <a:gd name="T8" fmla="*/ 90725625 w 288"/>
              <a:gd name="T9" fmla="*/ 0 h 192"/>
              <a:gd name="T10" fmla="*/ 181451250 w 288"/>
              <a:gd name="T11" fmla="*/ 6048375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192"/>
              <a:gd name="T20" fmla="*/ 288 w 288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192">
                <a:moveTo>
                  <a:pt x="288" y="96"/>
                </a:moveTo>
                <a:lnTo>
                  <a:pt x="144" y="192"/>
                </a:lnTo>
                <a:lnTo>
                  <a:pt x="0" y="192"/>
                </a:lnTo>
                <a:lnTo>
                  <a:pt x="0" y="0"/>
                </a:lnTo>
                <a:lnTo>
                  <a:pt x="144" y="0"/>
                </a:lnTo>
                <a:lnTo>
                  <a:pt x="288" y="96"/>
                </a:lnTo>
                <a:close/>
              </a:path>
            </a:pathLst>
          </a:cu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2258191" y="5329663"/>
            <a:ext cx="1219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267591" y="5114219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PCF8574 (D0)</a:t>
            </a:r>
            <a:endParaRPr lang="en-US" sz="11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12464" y="5545106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D0 = HI then Switch OPEN; Motor OFF</a:t>
            </a:r>
          </a:p>
          <a:p>
            <a:r>
              <a:rPr lang="en-US" sz="1000" dirty="0" smtClean="0"/>
              <a:t>D0 = LO then Switch CLOSED; Motor ON</a:t>
            </a:r>
            <a:endParaRPr lang="en-US" sz="1000" dirty="0"/>
          </a:p>
        </p:txBody>
      </p:sp>
      <p:cxnSp>
        <p:nvCxnSpPr>
          <p:cNvPr id="106" name="Straight Connector 105"/>
          <p:cNvCxnSpPr>
            <a:endCxn id="127" idx="1"/>
          </p:cNvCxnSpPr>
          <p:nvPr/>
        </p:nvCxnSpPr>
        <p:spPr>
          <a:xfrm>
            <a:off x="2484717" y="4694987"/>
            <a:ext cx="382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835952" y="4539369"/>
            <a:ext cx="762000" cy="307777"/>
            <a:chOff x="5410200" y="2208837"/>
            <a:chExt cx="762000" cy="307777"/>
          </a:xfrm>
        </p:grpSpPr>
        <p:sp>
          <p:nvSpPr>
            <p:cNvPr id="122" name="Oval 40"/>
            <p:cNvSpPr>
              <a:spLocks noChangeAspect="1" noChangeArrowheads="1"/>
            </p:cNvSpPr>
            <p:nvPr/>
          </p:nvSpPr>
          <p:spPr bwMode="auto">
            <a:xfrm rot="16200000">
              <a:off x="5638800" y="2211814"/>
              <a:ext cx="304800" cy="304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23" name="Line 41"/>
            <p:cNvSpPr>
              <a:spLocks noChangeAspect="1" noChangeShapeType="1"/>
            </p:cNvSpPr>
            <p:nvPr/>
          </p:nvSpPr>
          <p:spPr bwMode="auto">
            <a:xfrm rot="16200000" flipV="1">
              <a:off x="5524500" y="224991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42"/>
            <p:cNvSpPr>
              <a:spLocks noChangeAspect="1" noChangeShapeType="1"/>
            </p:cNvSpPr>
            <p:nvPr/>
          </p:nvSpPr>
          <p:spPr bwMode="auto">
            <a:xfrm rot="16200000" flipV="1">
              <a:off x="6057900" y="224991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626501" y="2208837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</a:t>
              </a:r>
              <a:endParaRPr lang="en-US" sz="1400" b="1" dirty="0"/>
            </a:p>
          </p:txBody>
        </p:sp>
      </p:grpSp>
      <p:grpSp>
        <p:nvGrpSpPr>
          <p:cNvPr id="109" name="Group 222"/>
          <p:cNvGrpSpPr>
            <a:grpSpLocks/>
          </p:cNvGrpSpPr>
          <p:nvPr/>
        </p:nvGrpSpPr>
        <p:grpSpPr bwMode="auto">
          <a:xfrm>
            <a:off x="5445552" y="4686830"/>
            <a:ext cx="304800" cy="381000"/>
            <a:chOff x="4272" y="3072"/>
            <a:chExt cx="192" cy="240"/>
          </a:xfrm>
        </p:grpSpPr>
        <p:sp>
          <p:nvSpPr>
            <p:cNvPr id="116" name="Line 99"/>
            <p:cNvSpPr>
              <a:spLocks noChangeAspect="1" noChangeShapeType="1"/>
            </p:cNvSpPr>
            <p:nvPr/>
          </p:nvSpPr>
          <p:spPr bwMode="auto">
            <a:xfrm>
              <a:off x="4272" y="32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00"/>
            <p:cNvSpPr>
              <a:spLocks noChangeAspect="1" noChangeShapeType="1"/>
            </p:cNvSpPr>
            <p:nvPr/>
          </p:nvSpPr>
          <p:spPr bwMode="auto">
            <a:xfrm>
              <a:off x="4368" y="307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01"/>
            <p:cNvSpPr>
              <a:spLocks noChangeAspect="1" noChangeShapeType="1"/>
            </p:cNvSpPr>
            <p:nvPr/>
          </p:nvSpPr>
          <p:spPr bwMode="auto">
            <a:xfrm>
              <a:off x="4296" y="32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2"/>
            <p:cNvSpPr>
              <a:spLocks noChangeAspect="1" noChangeShapeType="1"/>
            </p:cNvSpPr>
            <p:nvPr/>
          </p:nvSpPr>
          <p:spPr bwMode="auto">
            <a:xfrm>
              <a:off x="4320" y="32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03"/>
            <p:cNvSpPr>
              <a:spLocks noChangeAspect="1" noChangeShapeType="1"/>
            </p:cNvSpPr>
            <p:nvPr/>
          </p:nvSpPr>
          <p:spPr bwMode="auto">
            <a:xfrm>
              <a:off x="4344" y="3288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04"/>
            <p:cNvSpPr>
              <a:spLocks noChangeAspect="1" noChangeShapeType="1"/>
            </p:cNvSpPr>
            <p:nvPr/>
          </p:nvSpPr>
          <p:spPr bwMode="auto">
            <a:xfrm flipH="1">
              <a:off x="4365" y="3312"/>
              <a:ext cx="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1" name="Straight Connector 110"/>
          <p:cNvCxnSpPr/>
          <p:nvPr/>
        </p:nvCxnSpPr>
        <p:spPr>
          <a:xfrm>
            <a:off x="3481362" y="5210924"/>
            <a:ext cx="0" cy="118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reeform 253"/>
          <p:cNvSpPr>
            <a:spLocks/>
          </p:cNvSpPr>
          <p:nvPr/>
        </p:nvSpPr>
        <p:spPr bwMode="auto">
          <a:xfrm>
            <a:off x="2227397" y="4637042"/>
            <a:ext cx="228600" cy="152400"/>
          </a:xfrm>
          <a:custGeom>
            <a:avLst/>
            <a:gdLst>
              <a:gd name="T0" fmla="*/ 181451250 w 288"/>
              <a:gd name="T1" fmla="*/ 60483750 h 192"/>
              <a:gd name="T2" fmla="*/ 90725625 w 288"/>
              <a:gd name="T3" fmla="*/ 120967500 h 192"/>
              <a:gd name="T4" fmla="*/ 0 w 288"/>
              <a:gd name="T5" fmla="*/ 120967500 h 192"/>
              <a:gd name="T6" fmla="*/ 0 w 288"/>
              <a:gd name="T7" fmla="*/ 0 h 192"/>
              <a:gd name="T8" fmla="*/ 90725625 w 288"/>
              <a:gd name="T9" fmla="*/ 0 h 192"/>
              <a:gd name="T10" fmla="*/ 181451250 w 288"/>
              <a:gd name="T11" fmla="*/ 6048375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192"/>
              <a:gd name="T20" fmla="*/ 288 w 288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192">
                <a:moveTo>
                  <a:pt x="288" y="96"/>
                </a:moveTo>
                <a:lnTo>
                  <a:pt x="144" y="192"/>
                </a:lnTo>
                <a:lnTo>
                  <a:pt x="0" y="192"/>
                </a:lnTo>
                <a:lnTo>
                  <a:pt x="0" y="0"/>
                </a:lnTo>
                <a:lnTo>
                  <a:pt x="144" y="0"/>
                </a:lnTo>
                <a:lnTo>
                  <a:pt x="288" y="96"/>
                </a:lnTo>
                <a:close/>
              </a:path>
            </a:pathLst>
          </a:cu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192412" y="4476375"/>
            <a:ext cx="1057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External Voltage Source</a:t>
            </a:r>
            <a:endParaRPr lang="en-US" sz="1100" dirty="0"/>
          </a:p>
        </p:txBody>
      </p:sp>
      <p:grpSp>
        <p:nvGrpSpPr>
          <p:cNvPr id="152" name="Group 218"/>
          <p:cNvGrpSpPr>
            <a:grpSpLocks/>
          </p:cNvGrpSpPr>
          <p:nvPr/>
        </p:nvGrpSpPr>
        <p:grpSpPr bwMode="auto">
          <a:xfrm>
            <a:off x="3745112" y="3782175"/>
            <a:ext cx="152400" cy="762000"/>
            <a:chOff x="5280" y="1200"/>
            <a:chExt cx="96" cy="480"/>
          </a:xfrm>
        </p:grpSpPr>
        <p:sp>
          <p:nvSpPr>
            <p:cNvPr id="153" name="Line 106"/>
            <p:cNvSpPr>
              <a:spLocks noChangeAspect="1" noChangeShapeType="1"/>
            </p:cNvSpPr>
            <p:nvPr/>
          </p:nvSpPr>
          <p:spPr bwMode="auto">
            <a:xfrm>
              <a:off x="5328" y="120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07"/>
            <p:cNvSpPr>
              <a:spLocks noChangeAspect="1" noChangeShapeType="1"/>
            </p:cNvSpPr>
            <p:nvPr/>
          </p:nvSpPr>
          <p:spPr bwMode="auto">
            <a:xfrm>
              <a:off x="5280" y="13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08"/>
            <p:cNvSpPr>
              <a:spLocks noChangeAspect="1"/>
            </p:cNvSpPr>
            <p:nvPr/>
          </p:nvSpPr>
          <p:spPr bwMode="auto">
            <a:xfrm>
              <a:off x="5280" y="1392"/>
              <a:ext cx="96" cy="96"/>
            </a:xfrm>
            <a:custGeom>
              <a:avLst/>
              <a:gdLst>
                <a:gd name="T0" fmla="*/ 16 w 288"/>
                <a:gd name="T1" fmla="*/ 0 h 240"/>
                <a:gd name="T2" fmla="*/ 0 w 288"/>
                <a:gd name="T3" fmla="*/ 38 h 240"/>
                <a:gd name="T4" fmla="*/ 32 w 288"/>
                <a:gd name="T5" fmla="*/ 38 h 240"/>
                <a:gd name="T6" fmla="*/ 16 w 288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144" y="0"/>
                  </a:moveTo>
                  <a:lnTo>
                    <a:pt x="0" y="240"/>
                  </a:lnTo>
                  <a:lnTo>
                    <a:pt x="288" y="24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09"/>
            <p:cNvSpPr>
              <a:spLocks noChangeAspect="1" noChangeShapeType="1"/>
            </p:cNvSpPr>
            <p:nvPr/>
          </p:nvSpPr>
          <p:spPr bwMode="auto">
            <a:xfrm>
              <a:off x="5328" y="14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8" name="Straight Connector 157"/>
          <p:cNvCxnSpPr/>
          <p:nvPr/>
        </p:nvCxnSpPr>
        <p:spPr>
          <a:xfrm>
            <a:off x="3821312" y="4801130"/>
            <a:ext cx="0" cy="540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233"/>
          <p:cNvGrpSpPr>
            <a:grpSpLocks/>
          </p:cNvGrpSpPr>
          <p:nvPr/>
        </p:nvGrpSpPr>
        <p:grpSpPr bwMode="auto">
          <a:xfrm rot="5400000">
            <a:off x="3707012" y="4653719"/>
            <a:ext cx="304800" cy="76200"/>
            <a:chOff x="2304" y="2592"/>
            <a:chExt cx="192" cy="48"/>
          </a:xfrm>
        </p:grpSpPr>
        <p:sp>
          <p:nvSpPr>
            <p:cNvPr id="160" name="Arc 234"/>
            <p:cNvSpPr>
              <a:spLocks/>
            </p:cNvSpPr>
            <p:nvPr/>
          </p:nvSpPr>
          <p:spPr bwMode="auto">
            <a:xfrm>
              <a:off x="2353" y="2592"/>
              <a:ext cx="96" cy="48"/>
            </a:xfrm>
            <a:custGeom>
              <a:avLst/>
              <a:gdLst>
                <a:gd name="T0" fmla="*/ 0 w 43199"/>
                <a:gd name="T1" fmla="*/ 0 h 21600"/>
                <a:gd name="T2" fmla="*/ 0 w 43199"/>
                <a:gd name="T3" fmla="*/ 0 h 21600"/>
                <a:gd name="T4" fmla="*/ 0 w 43199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9"/>
                <a:gd name="T10" fmla="*/ 0 h 21600"/>
                <a:gd name="T11" fmla="*/ 43199 w 431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9" h="21600" fill="none" extrusionOk="0">
                  <a:moveTo>
                    <a:pt x="0" y="21370"/>
                  </a:moveTo>
                  <a:cubicBezTo>
                    <a:pt x="126" y="9531"/>
                    <a:pt x="9759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70"/>
                  </a:moveTo>
                  <a:cubicBezTo>
                    <a:pt x="126" y="9531"/>
                    <a:pt x="9759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lnTo>
                    <a:pt x="0" y="2137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235"/>
            <p:cNvSpPr>
              <a:spLocks noChangeShapeType="1"/>
            </p:cNvSpPr>
            <p:nvPr/>
          </p:nvSpPr>
          <p:spPr bwMode="auto">
            <a:xfrm flipH="1">
              <a:off x="2304" y="2640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236"/>
            <p:cNvSpPr>
              <a:spLocks noChangeShapeType="1"/>
            </p:cNvSpPr>
            <p:nvPr/>
          </p:nvSpPr>
          <p:spPr bwMode="auto">
            <a:xfrm flipH="1">
              <a:off x="2448" y="2640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5" name="Straight Connector 164"/>
          <p:cNvCxnSpPr/>
          <p:nvPr/>
        </p:nvCxnSpPr>
        <p:spPr>
          <a:xfrm flipV="1">
            <a:off x="3476651" y="5329662"/>
            <a:ext cx="34466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3481362" y="3728872"/>
            <a:ext cx="3399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3" idx="0"/>
          </p:cNvCxnSpPr>
          <p:nvPr/>
        </p:nvCxnSpPr>
        <p:spPr>
          <a:xfrm flipV="1">
            <a:off x="3821312" y="3728872"/>
            <a:ext cx="0" cy="53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3445521" y="37069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443262" y="527963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392853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1"/>
            <a:ext cx="392853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15748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4673600"/>
            <a:ext cx="4940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Coil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1542423" y="4191000"/>
            <a:ext cx="66988" cy="482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flipH="1" flipV="1">
            <a:off x="1371600" y="4343400"/>
            <a:ext cx="170823" cy="3302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0520" y="3590722"/>
            <a:ext cx="6335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09411" y="3729221"/>
            <a:ext cx="421109" cy="1385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1789447" y="3729222"/>
            <a:ext cx="241073" cy="160477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8" y="533400"/>
            <a:ext cx="5144859" cy="26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40109" y="3545976"/>
            <a:ext cx="3057965" cy="1962172"/>
            <a:chOff x="990600" y="4098011"/>
            <a:chExt cx="3057965" cy="1962172"/>
          </a:xfrm>
        </p:grpSpPr>
        <p:pic>
          <p:nvPicPr>
            <p:cNvPr id="3" name="Picture 6" descr="transnpn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022" y="5181600"/>
              <a:ext cx="528220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89" descr="earth.w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403" y="5708203"/>
              <a:ext cx="344731" cy="34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motor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04679" y="4707990"/>
              <a:ext cx="723902" cy="22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554971" y="4267200"/>
              <a:ext cx="220271" cy="190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22823" y="4098011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Motor Power Supply</a:t>
              </a:r>
              <a:endParaRPr lang="en-US" sz="1200" dirty="0"/>
            </a:p>
          </p:txBody>
        </p:sp>
        <p:sp>
          <p:nvSpPr>
            <p:cNvPr id="8" name="Freeform 253"/>
            <p:cNvSpPr>
              <a:spLocks/>
            </p:cNvSpPr>
            <p:nvPr/>
          </p:nvSpPr>
          <p:spPr bwMode="auto">
            <a:xfrm>
              <a:off x="2482922" y="5375033"/>
              <a:ext cx="228600" cy="152400"/>
            </a:xfrm>
            <a:custGeom>
              <a:avLst/>
              <a:gdLst>
                <a:gd name="T0" fmla="*/ 181451250 w 288"/>
                <a:gd name="T1" fmla="*/ 60483750 h 192"/>
                <a:gd name="T2" fmla="*/ 90725625 w 288"/>
                <a:gd name="T3" fmla="*/ 120967500 h 192"/>
                <a:gd name="T4" fmla="*/ 0 w 288"/>
                <a:gd name="T5" fmla="*/ 120967500 h 192"/>
                <a:gd name="T6" fmla="*/ 0 w 288"/>
                <a:gd name="T7" fmla="*/ 0 h 192"/>
                <a:gd name="T8" fmla="*/ 90725625 w 288"/>
                <a:gd name="T9" fmla="*/ 0 h 192"/>
                <a:gd name="T10" fmla="*/ 181451250 w 288"/>
                <a:gd name="T11" fmla="*/ 6048375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92"/>
                <a:gd name="T20" fmla="*/ 288 w 288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92">
                  <a:moveTo>
                    <a:pt x="288" y="96"/>
                  </a:moveTo>
                  <a:lnTo>
                    <a:pt x="14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288" y="96"/>
                  </a:lnTo>
                  <a:close/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11522" y="5442355"/>
              <a:ext cx="609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20922" y="5176419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PCF8574 (D0)</a:t>
              </a:r>
              <a:endParaRPr 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5660073"/>
              <a:ext cx="22637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D0 = HI then Switch OPEN; Motor OFF</a:t>
              </a:r>
            </a:p>
            <a:p>
              <a:r>
                <a:rPr lang="en-US" sz="1000" dirty="0" smtClean="0"/>
                <a:t>D0 = LO then Switch CLOSED; Motor ON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53291" y="5468806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 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87112" y="5094187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53291" y="5108807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endParaRPr lang="en-US" sz="1200" dirty="0"/>
            </a:p>
          </p:txBody>
        </p:sp>
      </p:grpSp>
      <p:pic>
        <p:nvPicPr>
          <p:cNvPr id="23" name="Picture 89" descr="earth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3" y="5138413"/>
            <a:ext cx="344731" cy="3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motor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5646" y="4173710"/>
            <a:ext cx="723902" cy="2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177061" y="3724043"/>
            <a:ext cx="220271" cy="1904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80795" y="35726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Motor Power Supply</a:t>
            </a:r>
            <a:endParaRPr lang="en-US" sz="1200" dirty="0"/>
          </a:p>
        </p:txBody>
      </p:sp>
      <p:sp>
        <p:nvSpPr>
          <p:cNvPr id="27" name="Freeform 253"/>
          <p:cNvSpPr>
            <a:spLocks/>
          </p:cNvSpPr>
          <p:nvPr/>
        </p:nvSpPr>
        <p:spPr bwMode="auto">
          <a:xfrm>
            <a:off x="6140522" y="4822998"/>
            <a:ext cx="228600" cy="152400"/>
          </a:xfrm>
          <a:custGeom>
            <a:avLst/>
            <a:gdLst>
              <a:gd name="T0" fmla="*/ 181451250 w 288"/>
              <a:gd name="T1" fmla="*/ 60483750 h 192"/>
              <a:gd name="T2" fmla="*/ 90725625 w 288"/>
              <a:gd name="T3" fmla="*/ 120967500 h 192"/>
              <a:gd name="T4" fmla="*/ 0 w 288"/>
              <a:gd name="T5" fmla="*/ 120967500 h 192"/>
              <a:gd name="T6" fmla="*/ 0 w 288"/>
              <a:gd name="T7" fmla="*/ 0 h 192"/>
              <a:gd name="T8" fmla="*/ 90725625 w 288"/>
              <a:gd name="T9" fmla="*/ 0 h 192"/>
              <a:gd name="T10" fmla="*/ 181451250 w 288"/>
              <a:gd name="T11" fmla="*/ 6048375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192"/>
              <a:gd name="T20" fmla="*/ 288 w 288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192">
                <a:moveTo>
                  <a:pt x="288" y="96"/>
                </a:moveTo>
                <a:lnTo>
                  <a:pt x="144" y="192"/>
                </a:lnTo>
                <a:lnTo>
                  <a:pt x="0" y="192"/>
                </a:lnTo>
                <a:lnTo>
                  <a:pt x="0" y="0"/>
                </a:lnTo>
                <a:lnTo>
                  <a:pt x="144" y="0"/>
                </a:lnTo>
                <a:lnTo>
                  <a:pt x="288" y="96"/>
                </a:lnTo>
                <a:close/>
              </a:path>
            </a:pathLst>
          </a:cu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69122" y="4890320"/>
            <a:ext cx="60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78522" y="462438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PCF8574 (D0)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5108038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D0 = HI then Switch OPEN; Motor OFF</a:t>
            </a:r>
          </a:p>
          <a:p>
            <a:r>
              <a:rPr lang="en-US" sz="1000" dirty="0" smtClean="0"/>
              <a:t>D0 = LO then Switch CLOSED; Motor ON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358311" y="4916771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769523" y="450350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358311" y="448588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endParaRPr lang="en-US" sz="1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6978723" y="4575909"/>
            <a:ext cx="322900" cy="590231"/>
            <a:chOff x="7399485" y="1275924"/>
            <a:chExt cx="322900" cy="590231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7566769" y="1395287"/>
              <a:ext cx="13844" cy="48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7566769" y="1746792"/>
              <a:ext cx="13844" cy="48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7566769" y="1400158"/>
              <a:ext cx="13844" cy="3466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7566769" y="1453736"/>
              <a:ext cx="13844" cy="2346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7705212" y="1453736"/>
              <a:ext cx="6922" cy="97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7573691" y="1453736"/>
              <a:ext cx="131520" cy="97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7698289" y="1458606"/>
              <a:ext cx="13844" cy="48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7698289" y="1683472"/>
              <a:ext cx="13844" cy="48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7497548" y="1453736"/>
              <a:ext cx="13844" cy="48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7497548" y="1688343"/>
              <a:ext cx="13844" cy="48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7497548" y="1458606"/>
              <a:ext cx="13844" cy="2297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7504470" y="1581186"/>
              <a:ext cx="6922" cy="97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7399485" y="1581186"/>
              <a:ext cx="104985" cy="97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7" name="Straight Arrow Connector 66"/>
            <p:cNvCxnSpPr>
              <a:endCxn id="40" idx="2"/>
            </p:cNvCxnSpPr>
            <p:nvPr/>
          </p:nvCxnSpPr>
          <p:spPr>
            <a:xfrm flipH="1">
              <a:off x="7573691" y="1688343"/>
              <a:ext cx="1315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722385" y="1683472"/>
              <a:ext cx="0" cy="182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714381" y="1275924"/>
              <a:ext cx="0" cy="182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57" y="3387485"/>
            <a:ext cx="742765" cy="11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5308848" y="3799643"/>
            <a:ext cx="275206" cy="1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210756" y="3758503"/>
            <a:ext cx="471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IRF510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89397" y="4280542"/>
            <a:ext cx="5906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G D 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7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436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https://teachmetomake.wordpress.com/how-to-use-a-transistor-as-a-switch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5" y="152400"/>
            <a:ext cx="3610739" cy="57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7" y="1219200"/>
            <a:ext cx="35909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46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132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17</cp:revision>
  <cp:lastPrinted>2016-09-23T17:24:44Z</cp:lastPrinted>
  <dcterms:created xsi:type="dcterms:W3CDTF">2016-09-22T23:46:45Z</dcterms:created>
  <dcterms:modified xsi:type="dcterms:W3CDTF">2016-09-28T22:45:50Z</dcterms:modified>
</cp:coreProperties>
</file>