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70" r:id="rId5"/>
    <p:sldId id="260" r:id="rId6"/>
    <p:sldId id="266" r:id="rId7"/>
    <p:sldId id="268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2" autoAdjust="0"/>
    <p:restoredTop sz="86338" autoAdjust="0"/>
  </p:normalViewPr>
  <p:slideViewPr>
    <p:cSldViewPr>
      <p:cViewPr>
        <p:scale>
          <a:sx n="66" d="100"/>
          <a:sy n="66" d="100"/>
        </p:scale>
        <p:origin x="-2166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A02AA-B3A0-4F7F-B9AC-7B7F55B94412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40DD-18A8-4490-9A2E-88431F9C52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Embedded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8 (8/17/11)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15:00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smtClean="0"/>
              <a:t>– Lecture</a:t>
            </a:r>
          </a:p>
          <a:p>
            <a:pPr lvl="1"/>
            <a:r>
              <a:rPr lang="en-US" baseline="0" dirty="0" smtClean="0"/>
              <a:t>Overview of I2C Serial Communication</a:t>
            </a:r>
          </a:p>
          <a:p>
            <a:pPr lvl="1"/>
            <a:r>
              <a:rPr lang="en-US" baseline="0" dirty="0" smtClean="0"/>
              <a:t>Overview of RS-485 Serial Communication</a:t>
            </a:r>
          </a:p>
          <a:p>
            <a:r>
              <a:rPr lang="en-US" baseline="0" dirty="0" smtClean="0">
                <a:solidFill>
                  <a:srgbClr val="FF0000"/>
                </a:solidFill>
              </a:rPr>
              <a:t>16:00</a:t>
            </a:r>
            <a:r>
              <a:rPr lang="en-US" baseline="0" dirty="0" smtClean="0"/>
              <a:t> – Lab</a:t>
            </a:r>
          </a:p>
          <a:p>
            <a:pPr lvl="1"/>
            <a:r>
              <a:rPr lang="en-US" dirty="0" smtClean="0"/>
              <a:t>NXT-Sensor</a:t>
            </a:r>
            <a:r>
              <a:rPr lang="en-US" baseline="0" dirty="0" smtClean="0"/>
              <a:t> I2C Communication</a:t>
            </a:r>
          </a:p>
          <a:p>
            <a:pPr lvl="1"/>
            <a:r>
              <a:rPr lang="en-US" baseline="0" dirty="0" smtClean="0"/>
              <a:t>NXT-to-NXT RS-485 Communication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r>
              <a:rPr lang="en-US" baseline="0" dirty="0" smtClean="0"/>
              <a:t> of Serial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Transmission of data by bits</a:t>
            </a:r>
          </a:p>
          <a:p>
            <a:pPr lvl="1"/>
            <a:r>
              <a:rPr lang="en-US" dirty="0" smtClean="0"/>
              <a:t>Data is transferred as a series of high/low digital signals</a:t>
            </a:r>
          </a:p>
          <a:p>
            <a:pPr lvl="1"/>
            <a:r>
              <a:rPr lang="en-US" dirty="0" smtClean="0"/>
              <a:t>Clock signal/preset timing used to control data transmission</a:t>
            </a:r>
          </a:p>
          <a:p>
            <a:r>
              <a:rPr lang="en-US" dirty="0" smtClean="0"/>
              <a:t>Serial vs. Parallel</a:t>
            </a:r>
          </a:p>
          <a:p>
            <a:pPr lvl="1"/>
            <a:r>
              <a:rPr lang="en-US" dirty="0" smtClean="0"/>
              <a:t>Sending one bit vs. multiple bits at a time</a:t>
            </a:r>
          </a:p>
          <a:p>
            <a:pPr lvl="1"/>
            <a:r>
              <a:rPr lang="en-US" dirty="0" smtClean="0"/>
              <a:t>Advantages?  Disadvantages?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Common Protocols</a:t>
            </a:r>
            <a:endParaRPr lang="en-US" sz="4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5257800"/>
          </a:xfrm>
        </p:spPr>
        <p:txBody>
          <a:bodyPr>
            <a:normAutofit fontScale="62500" lnSpcReduction="20000"/>
          </a:bodyPr>
          <a:lstStyle/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I2C (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Inter-Integrated Circuit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 rtl="0" eaLnBrk="1" latinLnBrk="0" hangingPunct="1"/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Low-speed, half-duplex </a:t>
            </a:r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transfer between ICs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 (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Serial Peripheral Interface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 rtl="0" eaLnBrk="1" latinLnBrk="0" hangingPunct="1"/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Low-speed, full-duplex </a:t>
            </a:r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transfer between ICs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TTL (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Transistor-Transistor Logic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 rtl="0" eaLnBrk="1" latinLnBrk="0" hangingPunct="1"/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Low-speed, full duplex </a:t>
            </a:r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transfer between ICs and microcontrollers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RS-232 (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Recommended Standard 232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 rtl="0" eaLnBrk="1" latinLnBrk="0" hangingPunct="1"/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Low-speed, full duplex </a:t>
            </a:r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transfer between PCs and peripherals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RS-485 (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Recommended Standard 485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 rtl="0" eaLnBrk="1" latinLnBrk="0" hangingPunct="1"/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High-speed , half-duplex </a:t>
            </a:r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transfer between PCs and peripherals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USB (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Universal Serial Bus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 rtl="0" eaLnBrk="1" latinLnBrk="0" hangingPunct="1"/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High-speed, half-duplex</a:t>
            </a:r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transfer between PCs and peripherals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Ethernet</a:t>
            </a:r>
          </a:p>
          <a:p>
            <a:pPr lvl="1" rtl="0" eaLnBrk="1" latinLnBrk="0" hangingPunct="1"/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High-speed, full-duplex </a:t>
            </a:r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transfer between PCs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SATA (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Serial Advanced Technology Attachment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 rtl="0" eaLnBrk="1" latinLnBrk="0" hangingPunct="1"/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High-speed, full-duplex </a:t>
            </a:r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transfer between mass-storage devices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8001000" y="1447800"/>
            <a:ext cx="381000" cy="4953000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chemeClr val="accent2">
                  <a:lumMod val="50000"/>
                </a:schemeClr>
              </a:gs>
            </a:gsLst>
            <a:lin ang="5400000" scaled="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0" y="6172200"/>
            <a:ext cx="7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6Gbps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77200" y="1295400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 bps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53400" y="3048000"/>
            <a:ext cx="1005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0.1Mbps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53400" y="4343400"/>
            <a:ext cx="1065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480Mbps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87971" y="5105400"/>
            <a:ext cx="7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1Gbps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153400" y="3733800"/>
            <a:ext cx="1005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1.0Mbps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077200" y="2133600"/>
            <a:ext cx="1037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9600 bps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I2C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Low-speed serial communication protocol </a:t>
            </a:r>
          </a:p>
          <a:p>
            <a:pPr lvl="1"/>
            <a:r>
              <a:rPr lang="en-US" dirty="0" smtClean="0"/>
              <a:t>Master-slave configuration</a:t>
            </a:r>
          </a:p>
          <a:p>
            <a:pPr lvl="2"/>
            <a:r>
              <a:rPr lang="en-US" dirty="0" smtClean="0"/>
              <a:t>Single master, single slave</a:t>
            </a:r>
          </a:p>
          <a:p>
            <a:pPr lvl="2"/>
            <a:r>
              <a:rPr lang="en-US" dirty="0" smtClean="0"/>
              <a:t>Single master, multiple slaves</a:t>
            </a:r>
          </a:p>
          <a:p>
            <a:pPr lvl="2"/>
            <a:r>
              <a:rPr lang="en-US" dirty="0" smtClean="0"/>
              <a:t>Multiple masters, multiple slaves</a:t>
            </a:r>
          </a:p>
          <a:p>
            <a:pPr lvl="1"/>
            <a:r>
              <a:rPr lang="en-US" dirty="0" smtClean="0"/>
              <a:t>2-wire interface</a:t>
            </a:r>
          </a:p>
          <a:p>
            <a:pPr lvl="2"/>
            <a:r>
              <a:rPr lang="en-US" dirty="0" smtClean="0"/>
              <a:t>Data (SDA) – data bits transferred</a:t>
            </a:r>
          </a:p>
          <a:p>
            <a:pPr lvl="2"/>
            <a:r>
              <a:rPr lang="en-US" dirty="0" smtClean="0"/>
              <a:t>Clock (SCL) – pulses which signify data availability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647700" y="4648200"/>
            <a:ext cx="7848600" cy="1828800"/>
            <a:chOff x="762000" y="4648200"/>
            <a:chExt cx="7848600" cy="1828800"/>
          </a:xfrm>
        </p:grpSpPr>
        <p:sp>
          <p:nvSpPr>
            <p:cNvPr id="5" name="Rectangle 4"/>
            <p:cNvSpPr/>
            <p:nvPr/>
          </p:nvSpPr>
          <p:spPr>
            <a:xfrm>
              <a:off x="17526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Slave 0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386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Slave 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816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Slave 2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3914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Slave 127</a:t>
              </a:r>
              <a:endParaRPr lang="en-US" sz="14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057400" y="5334000"/>
              <a:ext cx="419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28800" y="5105400"/>
              <a:ext cx="4114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5400000">
              <a:off x="1600200" y="4953000"/>
              <a:ext cx="152400" cy="76200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96" y="192"/>
                </a:cxn>
                <a:cxn ang="0">
                  <a:pos x="192" y="240"/>
                </a:cxn>
                <a:cxn ang="0">
                  <a:pos x="0" y="336"/>
                </a:cxn>
                <a:cxn ang="0">
                  <a:pos x="192" y="432"/>
                </a:cxn>
                <a:cxn ang="0">
                  <a:pos x="0" y="528"/>
                </a:cxn>
                <a:cxn ang="0">
                  <a:pos x="192" y="624"/>
                </a:cxn>
                <a:cxn ang="0">
                  <a:pos x="0" y="720"/>
                </a:cxn>
                <a:cxn ang="0">
                  <a:pos x="96" y="768"/>
                </a:cxn>
                <a:cxn ang="0">
                  <a:pos x="96" y="960"/>
                </a:cxn>
              </a:cxnLst>
              <a:rect l="0" t="0" r="r" b="b"/>
              <a:pathLst>
                <a:path w="192" h="960">
                  <a:moveTo>
                    <a:pt x="96" y="0"/>
                  </a:moveTo>
                  <a:lnTo>
                    <a:pt x="96" y="192"/>
                  </a:lnTo>
                  <a:lnTo>
                    <a:pt x="192" y="240"/>
                  </a:lnTo>
                  <a:lnTo>
                    <a:pt x="0" y="336"/>
                  </a:lnTo>
                  <a:lnTo>
                    <a:pt x="192" y="432"/>
                  </a:lnTo>
                  <a:lnTo>
                    <a:pt x="0" y="528"/>
                  </a:lnTo>
                  <a:lnTo>
                    <a:pt x="192" y="624"/>
                  </a:lnTo>
                  <a:lnTo>
                    <a:pt x="0" y="720"/>
                  </a:lnTo>
                  <a:lnTo>
                    <a:pt x="96" y="768"/>
                  </a:lnTo>
                  <a:lnTo>
                    <a:pt x="96" y="960"/>
                  </a:lnTo>
                </a:path>
              </a:pathLst>
            </a:cu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 noChangeAspect="1"/>
            </p:cNvSpPr>
            <p:nvPr/>
          </p:nvSpPr>
          <p:spPr bwMode="auto">
            <a:xfrm rot="5400000">
              <a:off x="1371600" y="4724400"/>
              <a:ext cx="152400" cy="76200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96" y="192"/>
                </a:cxn>
                <a:cxn ang="0">
                  <a:pos x="192" y="240"/>
                </a:cxn>
                <a:cxn ang="0">
                  <a:pos x="0" y="336"/>
                </a:cxn>
                <a:cxn ang="0">
                  <a:pos x="192" y="432"/>
                </a:cxn>
                <a:cxn ang="0">
                  <a:pos x="0" y="528"/>
                </a:cxn>
                <a:cxn ang="0">
                  <a:pos x="192" y="624"/>
                </a:cxn>
                <a:cxn ang="0">
                  <a:pos x="0" y="720"/>
                </a:cxn>
                <a:cxn ang="0">
                  <a:pos x="96" y="768"/>
                </a:cxn>
                <a:cxn ang="0">
                  <a:pos x="96" y="960"/>
                </a:cxn>
              </a:cxnLst>
              <a:rect l="0" t="0" r="r" b="b"/>
              <a:pathLst>
                <a:path w="192" h="960">
                  <a:moveTo>
                    <a:pt x="96" y="0"/>
                  </a:moveTo>
                  <a:lnTo>
                    <a:pt x="96" y="192"/>
                  </a:lnTo>
                  <a:lnTo>
                    <a:pt x="192" y="240"/>
                  </a:lnTo>
                  <a:lnTo>
                    <a:pt x="0" y="336"/>
                  </a:lnTo>
                  <a:lnTo>
                    <a:pt x="192" y="432"/>
                  </a:lnTo>
                  <a:lnTo>
                    <a:pt x="0" y="528"/>
                  </a:lnTo>
                  <a:lnTo>
                    <a:pt x="192" y="624"/>
                  </a:lnTo>
                  <a:lnTo>
                    <a:pt x="0" y="720"/>
                  </a:lnTo>
                  <a:lnTo>
                    <a:pt x="96" y="768"/>
                  </a:lnTo>
                  <a:lnTo>
                    <a:pt x="96" y="960"/>
                  </a:lnTo>
                </a:path>
              </a:pathLst>
            </a:cu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cxnSp>
          <p:nvCxnSpPr>
            <p:cNvPr id="16" name="Straight Connector 15"/>
            <p:cNvCxnSpPr>
              <a:endCxn id="20" idx="1"/>
            </p:cNvCxnSpPr>
            <p:nvPr/>
          </p:nvCxnSpPr>
          <p:spPr>
            <a:xfrm rot="5400000" flipH="1" flipV="1">
              <a:off x="19812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7" name="Group 233"/>
            <p:cNvGrpSpPr>
              <a:grpSpLocks/>
            </p:cNvGrpSpPr>
            <p:nvPr/>
          </p:nvGrpSpPr>
          <p:grpSpPr bwMode="auto">
            <a:xfrm rot="5400000">
              <a:off x="1943100" y="5295900"/>
              <a:ext cx="304800" cy="76200"/>
              <a:chOff x="2304" y="2592"/>
              <a:chExt cx="192" cy="48"/>
            </a:xfrm>
          </p:grpSpPr>
          <p:sp>
            <p:nvSpPr>
              <p:cNvPr id="18" name="Arc 234"/>
              <p:cNvSpPr>
                <a:spLocks/>
              </p:cNvSpPr>
              <p:nvPr/>
            </p:nvSpPr>
            <p:spPr bwMode="auto">
              <a:xfrm>
                <a:off x="2353" y="2592"/>
                <a:ext cx="96" cy="48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0 w 43199"/>
                  <a:gd name="T1" fmla="*/ 21370 h 21600"/>
                  <a:gd name="T2" fmla="*/ 43199 w 43199"/>
                  <a:gd name="T3" fmla="*/ 21600 h 21600"/>
                  <a:gd name="T4" fmla="*/ 21599 w 431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235"/>
              <p:cNvSpPr>
                <a:spLocks noChangeShapeType="1"/>
              </p:cNvSpPr>
              <p:nvPr/>
            </p:nvSpPr>
            <p:spPr bwMode="auto">
              <a:xfrm flipH="1">
                <a:off x="2304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36"/>
              <p:cNvSpPr>
                <a:spLocks noChangeShapeType="1"/>
              </p:cNvSpPr>
              <p:nvPr/>
            </p:nvSpPr>
            <p:spPr bwMode="auto">
              <a:xfrm flipH="1">
                <a:off x="2448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9812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22479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31242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6" name="Group 233"/>
            <p:cNvGrpSpPr>
              <a:grpSpLocks/>
            </p:cNvGrpSpPr>
            <p:nvPr/>
          </p:nvGrpSpPr>
          <p:grpSpPr bwMode="auto">
            <a:xfrm rot="5400000">
              <a:off x="3086100" y="5295900"/>
              <a:ext cx="304800" cy="76200"/>
              <a:chOff x="2304" y="2592"/>
              <a:chExt cx="192" cy="48"/>
            </a:xfrm>
          </p:grpSpPr>
          <p:sp>
            <p:nvSpPr>
              <p:cNvPr id="27" name="Arc 234"/>
              <p:cNvSpPr>
                <a:spLocks/>
              </p:cNvSpPr>
              <p:nvPr/>
            </p:nvSpPr>
            <p:spPr bwMode="auto">
              <a:xfrm>
                <a:off x="2353" y="2592"/>
                <a:ext cx="96" cy="48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0 w 43199"/>
                  <a:gd name="T1" fmla="*/ 21370 h 21600"/>
                  <a:gd name="T2" fmla="*/ 43199 w 43199"/>
                  <a:gd name="T3" fmla="*/ 21600 h 21600"/>
                  <a:gd name="T4" fmla="*/ 21599 w 431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35"/>
              <p:cNvSpPr>
                <a:spLocks noChangeShapeType="1"/>
              </p:cNvSpPr>
              <p:nvPr/>
            </p:nvSpPr>
            <p:spPr bwMode="auto">
              <a:xfrm flipH="1">
                <a:off x="2304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36"/>
              <p:cNvSpPr>
                <a:spLocks noChangeShapeType="1"/>
              </p:cNvSpPr>
              <p:nvPr/>
            </p:nvSpPr>
            <p:spPr bwMode="auto">
              <a:xfrm flipH="1">
                <a:off x="2448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30" name="Straight Connector 29"/>
            <p:cNvCxnSpPr/>
            <p:nvPr/>
          </p:nvCxnSpPr>
          <p:spPr>
            <a:xfrm rot="5400000" flipH="1" flipV="1">
              <a:off x="31242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33909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42672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3" name="Group 233"/>
            <p:cNvGrpSpPr>
              <a:grpSpLocks/>
            </p:cNvGrpSpPr>
            <p:nvPr/>
          </p:nvGrpSpPr>
          <p:grpSpPr bwMode="auto">
            <a:xfrm rot="5400000">
              <a:off x="4229100" y="5295900"/>
              <a:ext cx="304800" cy="76200"/>
              <a:chOff x="2304" y="2592"/>
              <a:chExt cx="192" cy="48"/>
            </a:xfrm>
          </p:grpSpPr>
          <p:sp>
            <p:nvSpPr>
              <p:cNvPr id="34" name="Arc 234"/>
              <p:cNvSpPr>
                <a:spLocks/>
              </p:cNvSpPr>
              <p:nvPr/>
            </p:nvSpPr>
            <p:spPr bwMode="auto">
              <a:xfrm>
                <a:off x="2353" y="2592"/>
                <a:ext cx="96" cy="48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0 w 43199"/>
                  <a:gd name="T1" fmla="*/ 21370 h 21600"/>
                  <a:gd name="T2" fmla="*/ 43199 w 43199"/>
                  <a:gd name="T3" fmla="*/ 21600 h 21600"/>
                  <a:gd name="T4" fmla="*/ 21599 w 431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235"/>
              <p:cNvSpPr>
                <a:spLocks noChangeShapeType="1"/>
              </p:cNvSpPr>
              <p:nvPr/>
            </p:nvSpPr>
            <p:spPr bwMode="auto">
              <a:xfrm flipH="1">
                <a:off x="2304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236"/>
              <p:cNvSpPr>
                <a:spLocks noChangeShapeType="1"/>
              </p:cNvSpPr>
              <p:nvPr/>
            </p:nvSpPr>
            <p:spPr bwMode="auto">
              <a:xfrm flipH="1">
                <a:off x="2448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2672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5339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54102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0" name="Group 233"/>
            <p:cNvGrpSpPr>
              <a:grpSpLocks/>
            </p:cNvGrpSpPr>
            <p:nvPr/>
          </p:nvGrpSpPr>
          <p:grpSpPr bwMode="auto">
            <a:xfrm rot="5400000">
              <a:off x="5372100" y="5295900"/>
              <a:ext cx="304800" cy="76200"/>
              <a:chOff x="2304" y="2592"/>
              <a:chExt cx="192" cy="48"/>
            </a:xfrm>
          </p:grpSpPr>
          <p:sp>
            <p:nvSpPr>
              <p:cNvPr id="41" name="Arc 234"/>
              <p:cNvSpPr>
                <a:spLocks/>
              </p:cNvSpPr>
              <p:nvPr/>
            </p:nvSpPr>
            <p:spPr bwMode="auto">
              <a:xfrm>
                <a:off x="2353" y="2592"/>
                <a:ext cx="96" cy="48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0 w 43199"/>
                  <a:gd name="T1" fmla="*/ 21370 h 21600"/>
                  <a:gd name="T2" fmla="*/ 43199 w 43199"/>
                  <a:gd name="T3" fmla="*/ 21600 h 21600"/>
                  <a:gd name="T4" fmla="*/ 21599 w 431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235"/>
              <p:cNvSpPr>
                <a:spLocks noChangeShapeType="1"/>
              </p:cNvSpPr>
              <p:nvPr/>
            </p:nvSpPr>
            <p:spPr bwMode="auto">
              <a:xfrm flipH="1">
                <a:off x="2304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236"/>
              <p:cNvSpPr>
                <a:spLocks noChangeShapeType="1"/>
              </p:cNvSpPr>
              <p:nvPr/>
            </p:nvSpPr>
            <p:spPr bwMode="auto">
              <a:xfrm flipH="1">
                <a:off x="2448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4102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56769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76200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Arc 234"/>
            <p:cNvSpPr>
              <a:spLocks/>
            </p:cNvSpPr>
            <p:nvPr/>
          </p:nvSpPr>
          <p:spPr bwMode="auto">
            <a:xfrm rot="5400000">
              <a:off x="7658100" y="5297488"/>
              <a:ext cx="152400" cy="76200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370 h 21600"/>
                <a:gd name="T2" fmla="*/ 43199 w 43199"/>
                <a:gd name="T3" fmla="*/ 21600 h 21600"/>
                <a:gd name="T4" fmla="*/ 21599 w 4319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1600" fill="none" extrusionOk="0">
                  <a:moveTo>
                    <a:pt x="0" y="21370"/>
                  </a:moveTo>
                  <a:cubicBezTo>
                    <a:pt x="126" y="9531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</a:path>
                <a:path w="43199" h="21600" stroke="0" extrusionOk="0">
                  <a:moveTo>
                    <a:pt x="0" y="21370"/>
                  </a:moveTo>
                  <a:cubicBezTo>
                    <a:pt x="126" y="9531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5400000" flipH="1" flipV="1">
              <a:off x="76200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78867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5943600" y="5105400"/>
              <a:ext cx="838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6248400" y="5334000"/>
              <a:ext cx="838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7819217" y="4888468"/>
              <a:ext cx="562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SDA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098921" y="5117068"/>
              <a:ext cx="511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SCL</a:t>
              </a:r>
              <a:endParaRPr lang="en-US" dirty="0"/>
            </a:p>
          </p:txBody>
        </p:sp>
        <p:grpSp>
          <p:nvGrpSpPr>
            <p:cNvPr id="71" name="Group 220"/>
            <p:cNvGrpSpPr>
              <a:grpSpLocks/>
            </p:cNvGrpSpPr>
            <p:nvPr/>
          </p:nvGrpSpPr>
          <p:grpSpPr bwMode="auto">
            <a:xfrm rot="5400000">
              <a:off x="1066800" y="5181600"/>
              <a:ext cx="152400" cy="304800"/>
              <a:chOff x="3264" y="3072"/>
              <a:chExt cx="96" cy="192"/>
            </a:xfrm>
          </p:grpSpPr>
          <p:sp>
            <p:nvSpPr>
              <p:cNvPr id="72" name="Line 17"/>
              <p:cNvSpPr>
                <a:spLocks noChangeAspect="1" noChangeShapeType="1"/>
              </p:cNvSpPr>
              <p:nvPr/>
            </p:nvSpPr>
            <p:spPr bwMode="auto">
              <a:xfrm>
                <a:off x="3312" y="3072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18"/>
              <p:cNvSpPr>
                <a:spLocks noChangeAspect="1"/>
              </p:cNvSpPr>
              <p:nvPr/>
            </p:nvSpPr>
            <p:spPr bwMode="auto">
              <a:xfrm>
                <a:off x="3264" y="3192"/>
                <a:ext cx="96" cy="72"/>
              </a:xfrm>
              <a:custGeom>
                <a:avLst/>
                <a:gdLst/>
                <a:ahLst/>
                <a:cxnLst>
                  <a:cxn ang="0">
                    <a:pos x="96" y="144"/>
                  </a:cxn>
                  <a:cxn ang="0">
                    <a:pos x="192" y="0"/>
                  </a:cxn>
                  <a:cxn ang="0">
                    <a:pos x="0" y="0"/>
                  </a:cxn>
                  <a:cxn ang="0">
                    <a:pos x="96" y="144"/>
                  </a:cxn>
                </a:cxnLst>
                <a:rect l="0" t="0" r="r" b="b"/>
                <a:pathLst>
                  <a:path w="192" h="144">
                    <a:moveTo>
                      <a:pt x="96" y="144"/>
                    </a:moveTo>
                    <a:lnTo>
                      <a:pt x="192" y="0"/>
                    </a:lnTo>
                    <a:lnTo>
                      <a:pt x="0" y="0"/>
                    </a:lnTo>
                    <a:lnTo>
                      <a:pt x="96" y="144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4" name="Group 220"/>
            <p:cNvGrpSpPr>
              <a:grpSpLocks/>
            </p:cNvGrpSpPr>
            <p:nvPr/>
          </p:nvGrpSpPr>
          <p:grpSpPr bwMode="auto">
            <a:xfrm rot="5400000">
              <a:off x="838200" y="4953000"/>
              <a:ext cx="152400" cy="304800"/>
              <a:chOff x="3264" y="3072"/>
              <a:chExt cx="96" cy="192"/>
            </a:xfrm>
          </p:grpSpPr>
          <p:sp>
            <p:nvSpPr>
              <p:cNvPr id="75" name="Line 17"/>
              <p:cNvSpPr>
                <a:spLocks noChangeAspect="1" noChangeShapeType="1"/>
              </p:cNvSpPr>
              <p:nvPr/>
            </p:nvSpPr>
            <p:spPr bwMode="auto">
              <a:xfrm>
                <a:off x="3312" y="3072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18"/>
              <p:cNvSpPr>
                <a:spLocks noChangeAspect="1"/>
              </p:cNvSpPr>
              <p:nvPr/>
            </p:nvSpPr>
            <p:spPr bwMode="auto">
              <a:xfrm>
                <a:off x="3264" y="3192"/>
                <a:ext cx="96" cy="72"/>
              </a:xfrm>
              <a:custGeom>
                <a:avLst/>
                <a:gdLst/>
                <a:ahLst/>
                <a:cxnLst>
                  <a:cxn ang="0">
                    <a:pos x="96" y="144"/>
                  </a:cxn>
                  <a:cxn ang="0">
                    <a:pos x="192" y="0"/>
                  </a:cxn>
                  <a:cxn ang="0">
                    <a:pos x="0" y="0"/>
                  </a:cxn>
                  <a:cxn ang="0">
                    <a:pos x="96" y="144"/>
                  </a:cxn>
                </a:cxnLst>
                <a:rect l="0" t="0" r="r" b="b"/>
                <a:pathLst>
                  <a:path w="192" h="144">
                    <a:moveTo>
                      <a:pt x="96" y="144"/>
                    </a:moveTo>
                    <a:lnTo>
                      <a:pt x="192" y="0"/>
                    </a:lnTo>
                    <a:lnTo>
                      <a:pt x="0" y="0"/>
                    </a:lnTo>
                    <a:lnTo>
                      <a:pt x="96" y="144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762000" y="4648200"/>
              <a:ext cx="500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Vcc</a:t>
              </a:r>
              <a:endParaRPr lang="en-US" dirty="0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6781800" y="5105400"/>
              <a:ext cx="914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7086600" y="5334000"/>
              <a:ext cx="914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NXT I2C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Maximum 4 I2C buses (S1 – S4)</a:t>
            </a:r>
          </a:p>
          <a:p>
            <a:pPr lvl="1"/>
            <a:r>
              <a:rPr lang="en-US" dirty="0" smtClean="0"/>
              <a:t>NXT connects as the master</a:t>
            </a:r>
          </a:p>
          <a:p>
            <a:pPr lvl="2"/>
            <a:r>
              <a:rPr lang="en-US" dirty="0" smtClean="0"/>
              <a:t>Use </a:t>
            </a:r>
            <a:r>
              <a:rPr lang="en-US" i="1" dirty="0" err="1" smtClean="0">
                <a:solidFill>
                  <a:schemeClr val="tx2"/>
                </a:solidFill>
              </a:rPr>
              <a:t>SetSensorLowspeed</a:t>
            </a:r>
            <a:r>
              <a:rPr lang="en-US" dirty="0" smtClean="0"/>
              <a:t> command to declare port as an I2C bus</a:t>
            </a:r>
          </a:p>
          <a:p>
            <a:pPr lvl="2"/>
            <a:r>
              <a:rPr lang="en-US" dirty="0" smtClean="0"/>
              <a:t>Use of </a:t>
            </a:r>
            <a:r>
              <a:rPr lang="en-US" i="1" dirty="0" smtClean="0">
                <a:solidFill>
                  <a:schemeClr val="tx2"/>
                </a:solidFill>
              </a:rPr>
              <a:t>I2CBytes</a:t>
            </a:r>
            <a:r>
              <a:rPr lang="en-US" dirty="0" smtClean="0"/>
              <a:t> command to communicate with slave peripherals</a:t>
            </a:r>
          </a:p>
          <a:p>
            <a:pPr lvl="1"/>
            <a:r>
              <a:rPr lang="en-US" dirty="0" smtClean="0"/>
              <a:t>Serial sensors connect as slaves</a:t>
            </a:r>
          </a:p>
          <a:p>
            <a:pPr lvl="2"/>
            <a:r>
              <a:rPr lang="en-US" dirty="0" smtClean="0"/>
              <a:t>Sensors return information when prompted by the NXT master device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Overview of RS-485 Serial</a:t>
            </a:r>
            <a:r>
              <a:rPr lang="en-US" sz="3600" baseline="0" dirty="0" smtClean="0"/>
              <a:t> Communication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High-speed serial communication protocol</a:t>
            </a:r>
          </a:p>
          <a:p>
            <a:pPr lvl="1"/>
            <a:r>
              <a:rPr lang="en-US" dirty="0" smtClean="0"/>
              <a:t>Long-distance communication between two devices</a:t>
            </a:r>
          </a:p>
          <a:p>
            <a:pPr lvl="2"/>
            <a:r>
              <a:rPr lang="en-US" dirty="0" smtClean="0"/>
              <a:t>Supports data transfer rates over 1Mbps through thousands of feet of cable</a:t>
            </a:r>
          </a:p>
          <a:p>
            <a:pPr lvl="1"/>
            <a:r>
              <a:rPr lang="en-US" dirty="0" smtClean="0"/>
              <a:t>2-wire interface</a:t>
            </a:r>
          </a:p>
          <a:p>
            <a:pPr lvl="2"/>
            <a:r>
              <a:rPr lang="en-US" dirty="0" smtClean="0"/>
              <a:t>Data+ (B) – non-inverting data pin</a:t>
            </a:r>
          </a:p>
          <a:p>
            <a:pPr lvl="3"/>
            <a:r>
              <a:rPr lang="en-US" dirty="0" smtClean="0"/>
              <a:t>Reference voltage</a:t>
            </a:r>
          </a:p>
          <a:p>
            <a:pPr lvl="2"/>
            <a:r>
              <a:rPr lang="en-US" dirty="0" smtClean="0"/>
              <a:t>Data– (A) – inverting data pin</a:t>
            </a:r>
          </a:p>
          <a:p>
            <a:pPr lvl="3"/>
            <a:r>
              <a:rPr lang="en-US" dirty="0" smtClean="0"/>
              <a:t>Voltage changes sign to indicate high or low bit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NXT RS-485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RS-485 port (S4)</a:t>
            </a:r>
          </a:p>
          <a:p>
            <a:pPr lvl="1"/>
            <a:r>
              <a:rPr lang="en-US" dirty="0" smtClean="0"/>
              <a:t>Can be used for NXT-to-NXT communication</a:t>
            </a:r>
            <a:r>
              <a:rPr lang="en-US" baseline="0" dirty="0" smtClean="0"/>
              <a:t> or communication to high-speed devices</a:t>
            </a:r>
            <a:endParaRPr lang="en-US" dirty="0" smtClean="0"/>
          </a:p>
          <a:p>
            <a:pPr lvl="2"/>
            <a:r>
              <a:rPr lang="en-US" dirty="0" smtClean="0"/>
              <a:t>Use </a:t>
            </a:r>
            <a:r>
              <a:rPr lang="en-US" i="1" dirty="0" smtClean="0">
                <a:solidFill>
                  <a:schemeClr val="tx2"/>
                </a:solidFill>
              </a:rPr>
              <a:t>UseRS485</a:t>
            </a:r>
            <a:r>
              <a:rPr lang="en-US" dirty="0" smtClean="0"/>
              <a:t> to set port S4 as an RS-485 port</a:t>
            </a:r>
          </a:p>
          <a:p>
            <a:pPr lvl="2"/>
            <a:r>
              <a:rPr lang="en-US" dirty="0" smtClean="0"/>
              <a:t>Use </a:t>
            </a:r>
            <a:r>
              <a:rPr lang="en-US" i="1" dirty="0" smtClean="0">
                <a:solidFill>
                  <a:schemeClr val="tx2"/>
                </a:solidFill>
              </a:rPr>
              <a:t>RS485Enable</a:t>
            </a:r>
            <a:r>
              <a:rPr lang="en-US" dirty="0" smtClean="0"/>
              <a:t> to activate the port</a:t>
            </a:r>
          </a:p>
          <a:p>
            <a:pPr lvl="2"/>
            <a:r>
              <a:rPr lang="en-US" dirty="0" smtClean="0"/>
              <a:t>Use </a:t>
            </a:r>
            <a:r>
              <a:rPr lang="en-US" i="1" dirty="0" smtClean="0">
                <a:solidFill>
                  <a:schemeClr val="tx2"/>
                </a:solidFill>
              </a:rPr>
              <a:t>RS485Uart</a:t>
            </a:r>
            <a:r>
              <a:rPr lang="en-US" dirty="0" smtClean="0"/>
              <a:t> to initialize port to default values (communication is asynchronous receive/transmit)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NXT-to-NXT serial communication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415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Embedded Control</vt:lpstr>
      <vt:lpstr>Week 8</vt:lpstr>
      <vt:lpstr>Overview of Serial Communication</vt:lpstr>
      <vt:lpstr>Common Protocols</vt:lpstr>
      <vt:lpstr>Overview of I2C Communication</vt:lpstr>
      <vt:lpstr>NXT I2C Communication</vt:lpstr>
      <vt:lpstr>Overview of RS-485 Serial Communication</vt:lpstr>
      <vt:lpstr>NXT RS-485 Communication</vt:lpstr>
      <vt:lpstr>Lab</vt:lpstr>
    </vt:vector>
  </TitlesOfParts>
  <Company>Drexel 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RJ</dc:creator>
  <cp:lastModifiedBy>Paul Oh</cp:lastModifiedBy>
  <cp:revision>28</cp:revision>
  <dcterms:created xsi:type="dcterms:W3CDTF">2011-08-16T13:36:13Z</dcterms:created>
  <dcterms:modified xsi:type="dcterms:W3CDTF">2016-09-23T18:47:11Z</dcterms:modified>
</cp:coreProperties>
</file>