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0CE3-F357-44F4-BB46-E7EB53FCE2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343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F6ED-5BB6-4F15-827C-20F3B2FC63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260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01ED1-FA9F-4827-A2FD-94ABA8C5FD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419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A0758-C7F3-479D-9A54-769305E739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665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CA9BD-C175-43C1-80FD-ADB74D2294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744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259C5-76A9-461B-98F3-71EE134BA7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031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CB91-54C1-4EAC-B9AA-84D8A7FA7A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490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391F6-9BF3-4E33-A794-59B3638206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426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D171B-C783-4F46-9E69-CEF3F62834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88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494-7CA2-4BCC-9CAE-1D958EBD980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361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B9C27-B66A-4A36-98FC-9252712014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142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D50A03-9DF7-4F88-965F-9EB60BD0C21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990600" y="2514600"/>
            <a:ext cx="7391400" cy="762000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Communications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696200" cy="56356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Overview</a:t>
            </a:r>
            <a:r>
              <a:rPr lang="en-US" sz="2800" b="1" baseline="0" dirty="0" smtClean="0">
                <a:solidFill>
                  <a:srgbClr val="00B0F0"/>
                </a:solidFill>
              </a:rPr>
              <a:t> of Serial Communication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22860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Transmission of data by bits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Data is transferred as a series of high/low digital signals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Clock signal/preset timing used to control data transmission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Popularly used as DB-9 device (e.g. modems, mouse), RS-232 (aka COM Port)</a:t>
            </a:r>
          </a:p>
          <a:p>
            <a:pPr lvl="2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9600 Baud (bits per second) rate (but ranges from 75 to 115200)</a:t>
            </a:r>
          </a:p>
          <a:p>
            <a:pPr lvl="2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set as 8N1 (8-bit, no parity, 1 stop bit)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Legacy equipment use USB-to-Serial adapter (with PC’s virtual COM port)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Serial vs. Parallel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Sending one bit vs. multiple bits at a time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Advantages?  Disadvantages?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4704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81" y="19574"/>
            <a:ext cx="8229600" cy="563562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sz="2800" b="1" kern="1200" dirty="0" smtClean="0">
                <a:solidFill>
                  <a:srgbClr val="00B0F0"/>
                </a:solidFill>
              </a:rPr>
              <a:t>Common Protocols</a:t>
            </a:r>
            <a:endParaRPr lang="en-US" sz="2800" b="1" dirty="0" smtClean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2" y="990600"/>
            <a:ext cx="7753510" cy="482459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600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I2C </a:t>
            </a:r>
            <a:r>
              <a:rPr lang="en-US" sz="16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Inter-Integrated Circuit</a:t>
            </a:r>
            <a:r>
              <a:rPr lang="en-US" sz="16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~100 Kbits/sec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Low-speed, half-duplex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ICs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Serial Peripheral Interface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Low-speed, full-duplex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ICs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TTL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Transistor-Transistor Logic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Low-speed, full 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ICs and microcontrollers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RS-232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Standard 232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Low-speed, full 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PCs and peripherals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RS-485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Standard 485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~35 Mbits/sec (Networks, lower voltage)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High-speed , half-duplex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PCs and peripherals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 Serial Bus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High-speed, half-duplex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data transfer between PCs and peripherals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Ethernet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High-speed, full-duplex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PCs</a:t>
            </a:r>
          </a:p>
          <a:p>
            <a:pPr rtl="0" eaLnBrk="1" latinLnBrk="0" hangingPunct="1"/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SATA (</a:t>
            </a:r>
            <a:r>
              <a:rPr lang="en-US" sz="1600" i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Serial Advanced Technology Attachment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rtl="0" eaLnBrk="1" latinLnBrk="0" hangingPunct="1"/>
            <a:r>
              <a:rPr lang="en-US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High-speed, full-duplex </a:t>
            </a:r>
            <a:r>
              <a:rPr lang="en-US" sz="1600" kern="12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transfer between mass-storage devices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2" y="1600200"/>
            <a:ext cx="112678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52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56356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Overview of I2C Communication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609600"/>
                <a:ext cx="8229600" cy="2667000"/>
              </a:xfrm>
            </p:spPr>
            <p:txBody>
              <a:bodyPr>
                <a:no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Serial ports are asynchronous</a:t>
                </a:r>
              </a:p>
              <a:p>
                <a:pPr lvl="1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Con: No clock data is transmitted; devices must agree to clock rate a priori</a:t>
                </a:r>
              </a:p>
              <a:p>
                <a:pPr lvl="1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Con: Only 2 devices (thus can’t be networked easily)</a:t>
                </a: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I2C low-speed serial communication protocol </a:t>
                </a:r>
              </a:p>
              <a:p>
                <a:pPr lvl="1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Pro: Master-slave configuration (single master, single slave; single master,  multiple slaves; and multiple masters, multiple slaves)</a:t>
                </a:r>
              </a:p>
              <a:p>
                <a:pPr lvl="1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Pro: 2-wire interface</a:t>
                </a:r>
              </a:p>
              <a:p>
                <a:pPr lvl="2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Data (SDA) – (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 line) data bits transferred</a:t>
                </a:r>
              </a:p>
              <a:p>
                <a:pPr lvl="2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Clock (SCL) – (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SCL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ock line) pulses which signify data availability</a:t>
                </a:r>
              </a:p>
              <a:p>
                <a:pPr lvl="1"/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7-bit address of slaves means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  <m:r>
                      <a:rPr lang="en-US" sz="1600" b="0" i="1" smtClean="0">
                        <a:latin typeface="Cambria Math"/>
                        <a:cs typeface="Arial" panose="020B0604020202020204" pitchFamily="34" charset="0"/>
                      </a:rPr>
                      <m:t>−1=128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slave devices (0 to 127)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609600"/>
                <a:ext cx="8229600" cy="2667000"/>
              </a:xfrm>
              <a:blipFill rotWithShape="1">
                <a:blip r:embed="rId2"/>
                <a:stretch>
                  <a:fillRect l="-222" t="-685" b="-1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/>
          <p:cNvGrpSpPr/>
          <p:nvPr/>
        </p:nvGrpSpPr>
        <p:grpSpPr>
          <a:xfrm>
            <a:off x="503339" y="3794810"/>
            <a:ext cx="7848600" cy="1828800"/>
            <a:chOff x="762000" y="4648200"/>
            <a:chExt cx="7848600" cy="1828800"/>
          </a:xfrm>
        </p:grpSpPr>
        <p:sp>
          <p:nvSpPr>
            <p:cNvPr id="5" name="Rectangle 4"/>
            <p:cNvSpPr/>
            <p:nvPr/>
          </p:nvSpPr>
          <p:spPr>
            <a:xfrm>
              <a:off x="1752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0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38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816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Slave 2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391400" y="5562600"/>
              <a:ext cx="914400" cy="914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Slave 127</a:t>
              </a:r>
              <a:endParaRPr lang="en-US" sz="14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057400" y="5334000"/>
              <a:ext cx="4191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28800" y="5105400"/>
              <a:ext cx="4114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5400000">
              <a:off x="1600200" y="4953000"/>
              <a:ext cx="152400" cy="76200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96" y="192"/>
                </a:cxn>
                <a:cxn ang="0">
                  <a:pos x="192" y="240"/>
                </a:cxn>
                <a:cxn ang="0">
                  <a:pos x="0" y="336"/>
                </a:cxn>
                <a:cxn ang="0">
                  <a:pos x="192" y="432"/>
                </a:cxn>
                <a:cxn ang="0">
                  <a:pos x="0" y="528"/>
                </a:cxn>
                <a:cxn ang="0">
                  <a:pos x="192" y="624"/>
                </a:cxn>
                <a:cxn ang="0">
                  <a:pos x="0" y="720"/>
                </a:cxn>
                <a:cxn ang="0">
                  <a:pos x="96" y="768"/>
                </a:cxn>
                <a:cxn ang="0">
                  <a:pos x="96" y="960"/>
                </a:cxn>
              </a:cxnLst>
              <a:rect l="0" t="0" r="r" b="b"/>
              <a:pathLst>
                <a:path w="192" h="960">
                  <a:moveTo>
                    <a:pt x="96" y="0"/>
                  </a:moveTo>
                  <a:lnTo>
                    <a:pt x="96" y="192"/>
                  </a:lnTo>
                  <a:lnTo>
                    <a:pt x="192" y="240"/>
                  </a:lnTo>
                  <a:lnTo>
                    <a:pt x="0" y="336"/>
                  </a:lnTo>
                  <a:lnTo>
                    <a:pt x="192" y="432"/>
                  </a:lnTo>
                  <a:lnTo>
                    <a:pt x="0" y="528"/>
                  </a:lnTo>
                  <a:lnTo>
                    <a:pt x="192" y="624"/>
                  </a:lnTo>
                  <a:lnTo>
                    <a:pt x="0" y="720"/>
                  </a:lnTo>
                  <a:lnTo>
                    <a:pt x="96" y="768"/>
                  </a:lnTo>
                  <a:lnTo>
                    <a:pt x="96" y="960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5400000">
              <a:off x="1371600" y="4724400"/>
              <a:ext cx="152400" cy="762000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96" y="192"/>
                </a:cxn>
                <a:cxn ang="0">
                  <a:pos x="192" y="240"/>
                </a:cxn>
                <a:cxn ang="0">
                  <a:pos x="0" y="336"/>
                </a:cxn>
                <a:cxn ang="0">
                  <a:pos x="192" y="432"/>
                </a:cxn>
                <a:cxn ang="0">
                  <a:pos x="0" y="528"/>
                </a:cxn>
                <a:cxn ang="0">
                  <a:pos x="192" y="624"/>
                </a:cxn>
                <a:cxn ang="0">
                  <a:pos x="0" y="720"/>
                </a:cxn>
                <a:cxn ang="0">
                  <a:pos x="96" y="768"/>
                </a:cxn>
                <a:cxn ang="0">
                  <a:pos x="96" y="960"/>
                </a:cxn>
              </a:cxnLst>
              <a:rect l="0" t="0" r="r" b="b"/>
              <a:pathLst>
                <a:path w="192" h="960">
                  <a:moveTo>
                    <a:pt x="96" y="0"/>
                  </a:moveTo>
                  <a:lnTo>
                    <a:pt x="96" y="192"/>
                  </a:lnTo>
                  <a:lnTo>
                    <a:pt x="192" y="240"/>
                  </a:lnTo>
                  <a:lnTo>
                    <a:pt x="0" y="336"/>
                  </a:lnTo>
                  <a:lnTo>
                    <a:pt x="192" y="432"/>
                  </a:lnTo>
                  <a:lnTo>
                    <a:pt x="0" y="528"/>
                  </a:lnTo>
                  <a:lnTo>
                    <a:pt x="192" y="624"/>
                  </a:lnTo>
                  <a:lnTo>
                    <a:pt x="0" y="720"/>
                  </a:lnTo>
                  <a:lnTo>
                    <a:pt x="96" y="768"/>
                  </a:lnTo>
                  <a:lnTo>
                    <a:pt x="96" y="960"/>
                  </a:lnTo>
                </a:path>
              </a:pathLst>
            </a:cu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cxnSp>
          <p:nvCxnSpPr>
            <p:cNvPr id="16" name="Straight Connector 15"/>
            <p:cNvCxnSpPr>
              <a:endCxn id="20" idx="1"/>
            </p:cNvCxnSpPr>
            <p:nvPr/>
          </p:nvCxnSpPr>
          <p:spPr>
            <a:xfrm rot="5400000" flipH="1" flipV="1">
              <a:off x="1981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" name="Group 233"/>
            <p:cNvGrpSpPr>
              <a:grpSpLocks/>
            </p:cNvGrpSpPr>
            <p:nvPr/>
          </p:nvGrpSpPr>
          <p:grpSpPr bwMode="auto">
            <a:xfrm rot="5400000">
              <a:off x="1943100" y="5295900"/>
              <a:ext cx="304800" cy="76200"/>
              <a:chOff x="2304" y="2592"/>
              <a:chExt cx="192" cy="48"/>
            </a:xfrm>
          </p:grpSpPr>
          <p:sp>
            <p:nvSpPr>
              <p:cNvPr id="18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981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2247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124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Group 233"/>
            <p:cNvGrpSpPr>
              <a:grpSpLocks/>
            </p:cNvGrpSpPr>
            <p:nvPr/>
          </p:nvGrpSpPr>
          <p:grpSpPr bwMode="auto">
            <a:xfrm rot="5400000">
              <a:off x="3086100" y="5295900"/>
              <a:ext cx="304800" cy="76200"/>
              <a:chOff x="2304" y="2592"/>
              <a:chExt cx="192" cy="48"/>
            </a:xfrm>
          </p:grpSpPr>
          <p:sp>
            <p:nvSpPr>
              <p:cNvPr id="27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8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9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 rot="5400000" flipH="1" flipV="1">
              <a:off x="3124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3390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4267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3" name="Group 233"/>
            <p:cNvGrpSpPr>
              <a:grpSpLocks/>
            </p:cNvGrpSpPr>
            <p:nvPr/>
          </p:nvGrpSpPr>
          <p:grpSpPr bwMode="auto">
            <a:xfrm rot="5400000">
              <a:off x="4229100" y="5295900"/>
              <a:ext cx="304800" cy="76200"/>
              <a:chOff x="2304" y="2592"/>
              <a:chExt cx="192" cy="48"/>
            </a:xfrm>
          </p:grpSpPr>
          <p:sp>
            <p:nvSpPr>
              <p:cNvPr id="34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6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267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533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54102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0" name="Group 233"/>
            <p:cNvGrpSpPr>
              <a:grpSpLocks/>
            </p:cNvGrpSpPr>
            <p:nvPr/>
          </p:nvGrpSpPr>
          <p:grpSpPr bwMode="auto">
            <a:xfrm rot="5400000">
              <a:off x="5372100" y="5295900"/>
              <a:ext cx="304800" cy="76200"/>
              <a:chOff x="2304" y="2592"/>
              <a:chExt cx="192" cy="48"/>
            </a:xfrm>
          </p:grpSpPr>
          <p:sp>
            <p:nvSpPr>
              <p:cNvPr id="41" name="Arc 234"/>
              <p:cNvSpPr>
                <a:spLocks/>
              </p:cNvSpPr>
              <p:nvPr/>
            </p:nvSpPr>
            <p:spPr bwMode="auto">
              <a:xfrm>
                <a:off x="2353" y="2592"/>
                <a:ext cx="96" cy="48"/>
              </a:xfrm>
              <a:custGeom>
                <a:avLst/>
                <a:gdLst>
                  <a:gd name="G0" fmla="+- 21599 0 0"/>
                  <a:gd name="G1" fmla="+- 21600 0 0"/>
                  <a:gd name="G2" fmla="+- 21600 0 0"/>
                  <a:gd name="T0" fmla="*/ 0 w 43199"/>
                  <a:gd name="T1" fmla="*/ 21370 h 21600"/>
                  <a:gd name="T2" fmla="*/ 43199 w 43199"/>
                  <a:gd name="T3" fmla="*/ 21600 h 21600"/>
                  <a:gd name="T4" fmla="*/ 21599 w 431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9" h="21600" fill="none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70"/>
                    </a:moveTo>
                    <a:cubicBezTo>
                      <a:pt x="126" y="9531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2" name="Line 235"/>
              <p:cNvSpPr>
                <a:spLocks noChangeShapeType="1"/>
              </p:cNvSpPr>
              <p:nvPr/>
            </p:nvSpPr>
            <p:spPr bwMode="auto">
              <a:xfrm flipH="1">
                <a:off x="2304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3" name="Line 236"/>
              <p:cNvSpPr>
                <a:spLocks noChangeShapeType="1"/>
              </p:cNvSpPr>
              <p:nvPr/>
            </p:nvSpPr>
            <p:spPr bwMode="auto">
              <a:xfrm flipH="1">
                <a:off x="2448" y="2640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4102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56769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7620000" y="5486400"/>
              <a:ext cx="152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Arc 234"/>
            <p:cNvSpPr>
              <a:spLocks/>
            </p:cNvSpPr>
            <p:nvPr/>
          </p:nvSpPr>
          <p:spPr bwMode="auto">
            <a:xfrm rot="5400000">
              <a:off x="7658100" y="5297488"/>
              <a:ext cx="152400" cy="76200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43199"/>
                <a:gd name="T1" fmla="*/ 21370 h 21600"/>
                <a:gd name="T2" fmla="*/ 43199 w 43199"/>
                <a:gd name="T3" fmla="*/ 21600 h 21600"/>
                <a:gd name="T4" fmla="*/ 21599 w 4319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9" h="21600" fill="none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</a:path>
                <a:path w="43199" h="21600" stroke="0" extrusionOk="0">
                  <a:moveTo>
                    <a:pt x="0" y="21370"/>
                  </a:moveTo>
                  <a:cubicBezTo>
                    <a:pt x="126" y="9531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620000" y="5181600"/>
              <a:ext cx="1524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886700" y="5448300"/>
              <a:ext cx="228600" cy="0"/>
            </a:xfrm>
            <a:prstGeom prst="line">
              <a:avLst/>
            </a:prstGeom>
            <a:ln>
              <a:headEnd type="none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943600" y="51054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248400" y="5334000"/>
              <a:ext cx="838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7819217" y="4888468"/>
              <a:ext cx="562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SDA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8098921" y="5117068"/>
              <a:ext cx="511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SCL</a:t>
              </a:r>
              <a:endParaRPr lang="en-US" dirty="0"/>
            </a:p>
          </p:txBody>
        </p:sp>
        <p:grpSp>
          <p:nvGrpSpPr>
            <p:cNvPr id="71" name="Group 220"/>
            <p:cNvGrpSpPr>
              <a:grpSpLocks/>
            </p:cNvGrpSpPr>
            <p:nvPr/>
          </p:nvGrpSpPr>
          <p:grpSpPr bwMode="auto">
            <a:xfrm rot="5400000">
              <a:off x="1066800" y="5181600"/>
              <a:ext cx="152400" cy="304800"/>
              <a:chOff x="3264" y="3072"/>
              <a:chExt cx="96" cy="192"/>
            </a:xfrm>
          </p:grpSpPr>
          <p:sp>
            <p:nvSpPr>
              <p:cNvPr id="72" name="Line 17"/>
              <p:cNvSpPr>
                <a:spLocks noChangeAspect="1" noChangeShapeType="1"/>
              </p:cNvSpPr>
              <p:nvPr/>
            </p:nvSpPr>
            <p:spPr bwMode="auto">
              <a:xfrm>
                <a:off x="3312" y="3072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Freeform 18"/>
              <p:cNvSpPr>
                <a:spLocks noChangeAspect="1"/>
              </p:cNvSpPr>
              <p:nvPr/>
            </p:nvSpPr>
            <p:spPr bwMode="auto">
              <a:xfrm>
                <a:off x="3264" y="3192"/>
                <a:ext cx="96" cy="72"/>
              </a:xfrm>
              <a:custGeom>
                <a:avLst/>
                <a:gdLst/>
                <a:ahLst/>
                <a:cxnLst>
                  <a:cxn ang="0">
                    <a:pos x="96" y="144"/>
                  </a:cxn>
                  <a:cxn ang="0">
                    <a:pos x="192" y="0"/>
                  </a:cxn>
                  <a:cxn ang="0">
                    <a:pos x="0" y="0"/>
                  </a:cxn>
                  <a:cxn ang="0">
                    <a:pos x="96" y="144"/>
                  </a:cxn>
                </a:cxnLst>
                <a:rect l="0" t="0" r="r" b="b"/>
                <a:pathLst>
                  <a:path w="192" h="144">
                    <a:moveTo>
                      <a:pt x="96" y="144"/>
                    </a:moveTo>
                    <a:lnTo>
                      <a:pt x="192" y="0"/>
                    </a:lnTo>
                    <a:lnTo>
                      <a:pt x="0" y="0"/>
                    </a:lnTo>
                    <a:lnTo>
                      <a:pt x="96" y="144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4" name="Group 220"/>
            <p:cNvGrpSpPr>
              <a:grpSpLocks/>
            </p:cNvGrpSpPr>
            <p:nvPr/>
          </p:nvGrpSpPr>
          <p:grpSpPr bwMode="auto">
            <a:xfrm rot="5400000">
              <a:off x="838200" y="4953000"/>
              <a:ext cx="152400" cy="304800"/>
              <a:chOff x="3264" y="3072"/>
              <a:chExt cx="96" cy="192"/>
            </a:xfrm>
          </p:grpSpPr>
          <p:sp>
            <p:nvSpPr>
              <p:cNvPr id="75" name="Line 17"/>
              <p:cNvSpPr>
                <a:spLocks noChangeAspect="1" noChangeShapeType="1"/>
              </p:cNvSpPr>
              <p:nvPr/>
            </p:nvSpPr>
            <p:spPr bwMode="auto">
              <a:xfrm>
                <a:off x="3312" y="3072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6" name="Freeform 18"/>
              <p:cNvSpPr>
                <a:spLocks noChangeAspect="1"/>
              </p:cNvSpPr>
              <p:nvPr/>
            </p:nvSpPr>
            <p:spPr bwMode="auto">
              <a:xfrm>
                <a:off x="3264" y="3192"/>
                <a:ext cx="96" cy="72"/>
              </a:xfrm>
              <a:custGeom>
                <a:avLst/>
                <a:gdLst/>
                <a:ahLst/>
                <a:cxnLst>
                  <a:cxn ang="0">
                    <a:pos x="96" y="144"/>
                  </a:cxn>
                  <a:cxn ang="0">
                    <a:pos x="192" y="0"/>
                  </a:cxn>
                  <a:cxn ang="0">
                    <a:pos x="0" y="0"/>
                  </a:cxn>
                  <a:cxn ang="0">
                    <a:pos x="96" y="144"/>
                  </a:cxn>
                </a:cxnLst>
                <a:rect l="0" t="0" r="r" b="b"/>
                <a:pathLst>
                  <a:path w="192" h="144">
                    <a:moveTo>
                      <a:pt x="96" y="144"/>
                    </a:moveTo>
                    <a:lnTo>
                      <a:pt x="192" y="0"/>
                    </a:lnTo>
                    <a:lnTo>
                      <a:pt x="0" y="0"/>
                    </a:lnTo>
                    <a:lnTo>
                      <a:pt x="96" y="144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762000" y="4648200"/>
              <a:ext cx="500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Vcc</a:t>
              </a:r>
              <a:endParaRPr lang="en-US" dirty="0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781800" y="5105400"/>
              <a:ext cx="914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086600" y="5334000"/>
              <a:ext cx="914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0722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6096000" cy="639762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NXT I2C Communication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038599"/>
          </a:xfrm>
        </p:spPr>
        <p:txBody>
          <a:bodyPr/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4 I2C buses (S1 – S4 on NXT Brick)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NXT connects as the master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800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SetSensorLowspeed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command to declare port as an I2C bus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Use of </a:t>
            </a:r>
            <a:r>
              <a:rPr lang="en-US" sz="1800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I2CBytes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command to communicate with slave peripherals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Serial sensors connect as slaves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Sensors return information when prompted by the NXT master device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PCF9574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is an I2C-based I/O expander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chip has a 3-bit address (hence 8 unique addresses)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Has 8-bit digital port (bi-directional = either input or output lines)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Thus can ultimately control/read eight 8-bit devices with a single chip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7219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0"/>
            <a:ext cx="8229600" cy="67042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Overview of RS-485 Serial</a:t>
            </a:r>
            <a:r>
              <a:rPr lang="en-US" sz="2800" b="1" baseline="0" dirty="0" smtClean="0">
                <a:solidFill>
                  <a:srgbClr val="00B0F0"/>
                </a:solidFill>
              </a:rPr>
              <a:t> Communication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1"/>
            <a:ext cx="9067800" cy="5105399"/>
          </a:xfrm>
        </p:spPr>
        <p:txBody>
          <a:bodyPr/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High-speed serial communication protocol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Long-distance communication between two devices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Supports data transfer rates over 1Mbps thru thousands of feet of cable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2-wire interface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Data+ (B) – non-inverting data pin</a:t>
            </a:r>
          </a:p>
          <a:p>
            <a:pPr lvl="3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voltage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Data– (A) – inverting data pin</a:t>
            </a:r>
          </a:p>
          <a:p>
            <a:pPr lvl="3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Voltage changes sign to indicate high or low bit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NXT: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RS-485 port (S4)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Can be used for NXT-to-NXT communication or communication to high-speed devices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UseRS485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set port S4 as an RS-485 port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RS485Enable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to activate the port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8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RS485Uart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initialize port to default values (communication is asynchronous receive/transmit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116085" y="6524548"/>
            <a:ext cx="50279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2007, Rich Vallett 2011;  Updated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62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635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Overview of Serial Communication</vt:lpstr>
      <vt:lpstr>Common Protocols</vt:lpstr>
      <vt:lpstr>Overview of I2C Communication</vt:lpstr>
      <vt:lpstr>NXT I2C Communication</vt:lpstr>
      <vt:lpstr>Overview of RS-485 Serial Communication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26</cp:revision>
  <dcterms:created xsi:type="dcterms:W3CDTF">2005-10-24T14:47:19Z</dcterms:created>
  <dcterms:modified xsi:type="dcterms:W3CDTF">2016-09-26T20:16:46Z</dcterms:modified>
</cp:coreProperties>
</file>