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5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2169-F70C-4CC7-8367-18CE62D63FD1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A430-464F-4087-A475-0DFD803A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353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2169-F70C-4CC7-8367-18CE62D63FD1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A430-464F-4087-A475-0DFD803A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27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2169-F70C-4CC7-8367-18CE62D63FD1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A430-464F-4087-A475-0DFD803A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0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2169-F70C-4CC7-8367-18CE62D63FD1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A430-464F-4087-A475-0DFD803A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71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2169-F70C-4CC7-8367-18CE62D63FD1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A430-464F-4087-A475-0DFD803A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9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2169-F70C-4CC7-8367-18CE62D63FD1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A430-464F-4087-A475-0DFD803A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9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2169-F70C-4CC7-8367-18CE62D63FD1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A430-464F-4087-A475-0DFD803A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2169-F70C-4CC7-8367-18CE62D63FD1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A430-464F-4087-A475-0DFD803A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8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2169-F70C-4CC7-8367-18CE62D63FD1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A430-464F-4087-A475-0DFD803A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1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2169-F70C-4CC7-8367-18CE62D63FD1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A430-464F-4087-A475-0DFD803A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4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2169-F70C-4CC7-8367-18CE62D63FD1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A430-464F-4087-A475-0DFD803A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0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E2169-F70C-4CC7-8367-18CE62D63FD1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7A430-464F-4087-A475-0DFD803A4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3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teachmetomake.wordpress.com/how-to-use-a-transistor-as-a-switch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roup 93"/>
          <p:cNvGrpSpPr/>
          <p:nvPr/>
        </p:nvGrpSpPr>
        <p:grpSpPr>
          <a:xfrm>
            <a:off x="738025" y="304625"/>
            <a:ext cx="4987300" cy="2616453"/>
            <a:chOff x="1222013" y="971490"/>
            <a:chExt cx="4987300" cy="2616453"/>
          </a:xfrm>
        </p:grpSpPr>
        <p:grpSp>
          <p:nvGrpSpPr>
            <p:cNvPr id="36" name="Group 35"/>
            <p:cNvGrpSpPr/>
            <p:nvPr/>
          </p:nvGrpSpPr>
          <p:grpSpPr>
            <a:xfrm>
              <a:off x="3276600" y="1787829"/>
              <a:ext cx="1963445" cy="1065822"/>
              <a:chOff x="2057400" y="1752600"/>
              <a:chExt cx="1963445" cy="1065822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2586831" y="1752600"/>
                <a:ext cx="156369" cy="1065822"/>
                <a:chOff x="2586831" y="1752600"/>
                <a:chExt cx="156369" cy="1065822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2586831" y="1752600"/>
                  <a:ext cx="152400" cy="1524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" name="Rectangle 4"/>
                <p:cNvSpPr/>
                <p:nvPr/>
              </p:nvSpPr>
              <p:spPr>
                <a:xfrm>
                  <a:off x="2586831" y="2666022"/>
                  <a:ext cx="152400" cy="1524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7" name="Group 209"/>
                <p:cNvGrpSpPr>
                  <a:grpSpLocks/>
                </p:cNvGrpSpPr>
                <p:nvPr/>
              </p:nvGrpSpPr>
              <p:grpSpPr bwMode="auto">
                <a:xfrm>
                  <a:off x="2590800" y="1903228"/>
                  <a:ext cx="152400" cy="762000"/>
                  <a:chOff x="3935" y="1728"/>
                  <a:chExt cx="96" cy="480"/>
                </a:xfrm>
              </p:grpSpPr>
              <p:sp>
                <p:nvSpPr>
                  <p:cNvPr id="8" name="Arc 59"/>
                  <p:cNvSpPr>
                    <a:spLocks noChangeAspect="1"/>
                  </p:cNvSpPr>
                  <p:nvPr/>
                </p:nvSpPr>
                <p:spPr bwMode="auto">
                  <a:xfrm rot="5400000" flipV="1">
                    <a:off x="3947" y="1895"/>
                    <a:ext cx="24" cy="48"/>
                  </a:xfrm>
                  <a:custGeom>
                    <a:avLst/>
                    <a:gdLst>
                      <a:gd name="T0" fmla="*/ 0 w 43180"/>
                      <a:gd name="T1" fmla="*/ 0 h 21600"/>
                      <a:gd name="T2" fmla="*/ 0 w 43180"/>
                      <a:gd name="T3" fmla="*/ 0 h 21600"/>
                      <a:gd name="T4" fmla="*/ 0 w 4318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43180"/>
                      <a:gd name="T10" fmla="*/ 0 h 21600"/>
                      <a:gd name="T11" fmla="*/ 43180 w 4318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180" h="21600" fill="none" extrusionOk="0">
                        <a:moveTo>
                          <a:pt x="0" y="20662"/>
                        </a:moveTo>
                        <a:cubicBezTo>
                          <a:pt x="502" y="9108"/>
                          <a:pt x="10015" y="-1"/>
                          <a:pt x="21580" y="0"/>
                        </a:cubicBezTo>
                        <a:cubicBezTo>
                          <a:pt x="33509" y="0"/>
                          <a:pt x="43180" y="9670"/>
                          <a:pt x="43180" y="21600"/>
                        </a:cubicBezTo>
                      </a:path>
                      <a:path w="43180" h="21600" stroke="0" extrusionOk="0">
                        <a:moveTo>
                          <a:pt x="0" y="20662"/>
                        </a:moveTo>
                        <a:cubicBezTo>
                          <a:pt x="502" y="9108"/>
                          <a:pt x="10015" y="-1"/>
                          <a:pt x="21580" y="0"/>
                        </a:cubicBezTo>
                        <a:cubicBezTo>
                          <a:pt x="33509" y="0"/>
                          <a:pt x="43180" y="9670"/>
                          <a:pt x="43180" y="21600"/>
                        </a:cubicBezTo>
                        <a:lnTo>
                          <a:pt x="21580" y="21600"/>
                        </a:lnTo>
                        <a:lnTo>
                          <a:pt x="0" y="2066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" name="Arc 60"/>
                  <p:cNvSpPr>
                    <a:spLocks noChangeAspect="1"/>
                  </p:cNvSpPr>
                  <p:nvPr/>
                </p:nvSpPr>
                <p:spPr bwMode="auto">
                  <a:xfrm rot="5400000" flipV="1">
                    <a:off x="3947" y="1943"/>
                    <a:ext cx="24" cy="48"/>
                  </a:xfrm>
                  <a:custGeom>
                    <a:avLst/>
                    <a:gdLst>
                      <a:gd name="T0" fmla="*/ 0 w 43180"/>
                      <a:gd name="T1" fmla="*/ 0 h 21600"/>
                      <a:gd name="T2" fmla="*/ 0 w 43180"/>
                      <a:gd name="T3" fmla="*/ 0 h 21600"/>
                      <a:gd name="T4" fmla="*/ 0 w 4318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43180"/>
                      <a:gd name="T10" fmla="*/ 0 h 21600"/>
                      <a:gd name="T11" fmla="*/ 43180 w 4318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180" h="21600" fill="none" extrusionOk="0">
                        <a:moveTo>
                          <a:pt x="0" y="20662"/>
                        </a:moveTo>
                        <a:cubicBezTo>
                          <a:pt x="502" y="9108"/>
                          <a:pt x="10015" y="-1"/>
                          <a:pt x="21580" y="0"/>
                        </a:cubicBezTo>
                        <a:cubicBezTo>
                          <a:pt x="33509" y="0"/>
                          <a:pt x="43180" y="9670"/>
                          <a:pt x="43180" y="21600"/>
                        </a:cubicBezTo>
                      </a:path>
                      <a:path w="43180" h="21600" stroke="0" extrusionOk="0">
                        <a:moveTo>
                          <a:pt x="0" y="20662"/>
                        </a:moveTo>
                        <a:cubicBezTo>
                          <a:pt x="502" y="9108"/>
                          <a:pt x="10015" y="-1"/>
                          <a:pt x="21580" y="0"/>
                        </a:cubicBezTo>
                        <a:cubicBezTo>
                          <a:pt x="33509" y="0"/>
                          <a:pt x="43180" y="9670"/>
                          <a:pt x="43180" y="21600"/>
                        </a:cubicBezTo>
                        <a:lnTo>
                          <a:pt x="21580" y="21600"/>
                        </a:lnTo>
                        <a:lnTo>
                          <a:pt x="0" y="2066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" name="Arc 61"/>
                  <p:cNvSpPr>
                    <a:spLocks noChangeAspect="1"/>
                  </p:cNvSpPr>
                  <p:nvPr/>
                </p:nvSpPr>
                <p:spPr bwMode="auto">
                  <a:xfrm rot="5400000" flipV="1">
                    <a:off x="3946" y="1991"/>
                    <a:ext cx="25" cy="48"/>
                  </a:xfrm>
                  <a:custGeom>
                    <a:avLst/>
                    <a:gdLst>
                      <a:gd name="T0" fmla="*/ 0 w 43180"/>
                      <a:gd name="T1" fmla="*/ 0 h 21600"/>
                      <a:gd name="T2" fmla="*/ 0 w 43180"/>
                      <a:gd name="T3" fmla="*/ 0 h 21600"/>
                      <a:gd name="T4" fmla="*/ 0 w 4318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43180"/>
                      <a:gd name="T10" fmla="*/ 0 h 21600"/>
                      <a:gd name="T11" fmla="*/ 43180 w 4318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180" h="21600" fill="none" extrusionOk="0">
                        <a:moveTo>
                          <a:pt x="0" y="20662"/>
                        </a:moveTo>
                        <a:cubicBezTo>
                          <a:pt x="502" y="9108"/>
                          <a:pt x="10015" y="-1"/>
                          <a:pt x="21580" y="0"/>
                        </a:cubicBezTo>
                        <a:cubicBezTo>
                          <a:pt x="33509" y="0"/>
                          <a:pt x="43180" y="9670"/>
                          <a:pt x="43180" y="21600"/>
                        </a:cubicBezTo>
                      </a:path>
                      <a:path w="43180" h="21600" stroke="0" extrusionOk="0">
                        <a:moveTo>
                          <a:pt x="0" y="20662"/>
                        </a:moveTo>
                        <a:cubicBezTo>
                          <a:pt x="502" y="9108"/>
                          <a:pt x="10015" y="-1"/>
                          <a:pt x="21580" y="0"/>
                        </a:cubicBezTo>
                        <a:cubicBezTo>
                          <a:pt x="33509" y="0"/>
                          <a:pt x="43180" y="9670"/>
                          <a:pt x="43180" y="21600"/>
                        </a:cubicBezTo>
                        <a:lnTo>
                          <a:pt x="21580" y="21600"/>
                        </a:lnTo>
                        <a:lnTo>
                          <a:pt x="0" y="2066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" name="Arc 62"/>
                  <p:cNvSpPr>
                    <a:spLocks noChangeAspect="1"/>
                  </p:cNvSpPr>
                  <p:nvPr/>
                </p:nvSpPr>
                <p:spPr bwMode="auto">
                  <a:xfrm rot="5400000" flipV="1">
                    <a:off x="3947" y="1847"/>
                    <a:ext cx="24" cy="48"/>
                  </a:xfrm>
                  <a:custGeom>
                    <a:avLst/>
                    <a:gdLst>
                      <a:gd name="T0" fmla="*/ 0 w 43180"/>
                      <a:gd name="T1" fmla="*/ 0 h 21600"/>
                      <a:gd name="T2" fmla="*/ 0 w 43180"/>
                      <a:gd name="T3" fmla="*/ 0 h 21600"/>
                      <a:gd name="T4" fmla="*/ 0 w 4318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43180"/>
                      <a:gd name="T10" fmla="*/ 0 h 21600"/>
                      <a:gd name="T11" fmla="*/ 43180 w 4318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180" h="21600" fill="none" extrusionOk="0">
                        <a:moveTo>
                          <a:pt x="0" y="20662"/>
                        </a:moveTo>
                        <a:cubicBezTo>
                          <a:pt x="502" y="9108"/>
                          <a:pt x="10015" y="-1"/>
                          <a:pt x="21580" y="0"/>
                        </a:cubicBezTo>
                        <a:cubicBezTo>
                          <a:pt x="33509" y="0"/>
                          <a:pt x="43180" y="9670"/>
                          <a:pt x="43180" y="21600"/>
                        </a:cubicBezTo>
                      </a:path>
                      <a:path w="43180" h="21600" stroke="0" extrusionOk="0">
                        <a:moveTo>
                          <a:pt x="0" y="20662"/>
                        </a:moveTo>
                        <a:cubicBezTo>
                          <a:pt x="502" y="9108"/>
                          <a:pt x="10015" y="-1"/>
                          <a:pt x="21580" y="0"/>
                        </a:cubicBezTo>
                        <a:cubicBezTo>
                          <a:pt x="33509" y="0"/>
                          <a:pt x="43180" y="9670"/>
                          <a:pt x="43180" y="21600"/>
                        </a:cubicBezTo>
                        <a:lnTo>
                          <a:pt x="21580" y="21600"/>
                        </a:lnTo>
                        <a:lnTo>
                          <a:pt x="0" y="2066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" name="Line 63"/>
                  <p:cNvSpPr>
                    <a:spLocks noChangeAspect="1" noChangeShapeType="1"/>
                  </p:cNvSpPr>
                  <p:nvPr/>
                </p:nvSpPr>
                <p:spPr bwMode="auto">
                  <a:xfrm rot="5400000" flipH="1">
                    <a:off x="3941" y="1770"/>
                    <a:ext cx="83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" name="Line 64"/>
                  <p:cNvSpPr>
                    <a:spLocks noChangeAspect="1" noChangeShapeType="1"/>
                  </p:cNvSpPr>
                  <p:nvPr/>
                </p:nvSpPr>
                <p:spPr bwMode="auto">
                  <a:xfrm rot="5400000" flipH="1">
                    <a:off x="3940" y="2166"/>
                    <a:ext cx="85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" name="Arc 65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3970" y="1870"/>
                    <a:ext cx="72" cy="50"/>
                  </a:xfrm>
                  <a:custGeom>
                    <a:avLst/>
                    <a:gdLst>
                      <a:gd name="T0" fmla="*/ 0 w 43200"/>
                      <a:gd name="T1" fmla="*/ 0 h 22481"/>
                      <a:gd name="T2" fmla="*/ 0 w 43200"/>
                      <a:gd name="T3" fmla="*/ 0 h 22481"/>
                      <a:gd name="T4" fmla="*/ 0 w 43200"/>
                      <a:gd name="T5" fmla="*/ 0 h 22481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2481"/>
                      <a:gd name="T11" fmla="*/ 43200 w 43200"/>
                      <a:gd name="T12" fmla="*/ 22481 h 2248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2481" fill="none" extrusionOk="0">
                        <a:moveTo>
                          <a:pt x="17" y="22481"/>
                        </a:moveTo>
                        <a:cubicBezTo>
                          <a:pt x="5" y="22187"/>
                          <a:pt x="0" y="21893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-1"/>
                          <a:pt x="43199" y="9670"/>
                          <a:pt x="43200" y="21599"/>
                        </a:cubicBezTo>
                      </a:path>
                      <a:path w="43200" h="22481" stroke="0" extrusionOk="0">
                        <a:moveTo>
                          <a:pt x="17" y="22481"/>
                        </a:moveTo>
                        <a:cubicBezTo>
                          <a:pt x="5" y="22187"/>
                          <a:pt x="0" y="21893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-1"/>
                          <a:pt x="43199" y="9670"/>
                          <a:pt x="43200" y="21599"/>
                        </a:cubicBezTo>
                        <a:lnTo>
                          <a:pt x="21600" y="21600"/>
                        </a:lnTo>
                        <a:lnTo>
                          <a:pt x="17" y="2248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Arc 66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3970" y="1918"/>
                    <a:ext cx="72" cy="50"/>
                  </a:xfrm>
                  <a:custGeom>
                    <a:avLst/>
                    <a:gdLst>
                      <a:gd name="T0" fmla="*/ 0 w 43200"/>
                      <a:gd name="T1" fmla="*/ 0 h 22481"/>
                      <a:gd name="T2" fmla="*/ 0 w 43200"/>
                      <a:gd name="T3" fmla="*/ 0 h 22481"/>
                      <a:gd name="T4" fmla="*/ 0 w 43200"/>
                      <a:gd name="T5" fmla="*/ 0 h 22481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2481"/>
                      <a:gd name="T11" fmla="*/ 43200 w 43200"/>
                      <a:gd name="T12" fmla="*/ 22481 h 2248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2481" fill="none" extrusionOk="0">
                        <a:moveTo>
                          <a:pt x="17" y="22481"/>
                        </a:moveTo>
                        <a:cubicBezTo>
                          <a:pt x="5" y="22187"/>
                          <a:pt x="0" y="21893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-1"/>
                          <a:pt x="43199" y="9670"/>
                          <a:pt x="43200" y="21599"/>
                        </a:cubicBezTo>
                      </a:path>
                      <a:path w="43200" h="22481" stroke="0" extrusionOk="0">
                        <a:moveTo>
                          <a:pt x="17" y="22481"/>
                        </a:moveTo>
                        <a:cubicBezTo>
                          <a:pt x="5" y="22187"/>
                          <a:pt x="0" y="21893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-1"/>
                          <a:pt x="43199" y="9670"/>
                          <a:pt x="43200" y="21599"/>
                        </a:cubicBezTo>
                        <a:lnTo>
                          <a:pt x="21600" y="21600"/>
                        </a:lnTo>
                        <a:lnTo>
                          <a:pt x="17" y="2248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Arc 67"/>
                  <p:cNvSpPr>
                    <a:spLocks noChangeAspect="1"/>
                  </p:cNvSpPr>
                  <p:nvPr/>
                </p:nvSpPr>
                <p:spPr bwMode="auto">
                  <a:xfrm rot="5400000" flipV="1">
                    <a:off x="3947" y="2039"/>
                    <a:ext cx="24" cy="48"/>
                  </a:xfrm>
                  <a:custGeom>
                    <a:avLst/>
                    <a:gdLst>
                      <a:gd name="T0" fmla="*/ 0 w 43180"/>
                      <a:gd name="T1" fmla="*/ 0 h 21600"/>
                      <a:gd name="T2" fmla="*/ 0 w 43180"/>
                      <a:gd name="T3" fmla="*/ 0 h 21600"/>
                      <a:gd name="T4" fmla="*/ 0 w 4318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43180"/>
                      <a:gd name="T10" fmla="*/ 0 h 21600"/>
                      <a:gd name="T11" fmla="*/ 43180 w 4318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180" h="21600" fill="none" extrusionOk="0">
                        <a:moveTo>
                          <a:pt x="0" y="20662"/>
                        </a:moveTo>
                        <a:cubicBezTo>
                          <a:pt x="502" y="9108"/>
                          <a:pt x="10015" y="-1"/>
                          <a:pt x="21580" y="0"/>
                        </a:cubicBezTo>
                        <a:cubicBezTo>
                          <a:pt x="33509" y="0"/>
                          <a:pt x="43180" y="9670"/>
                          <a:pt x="43180" y="21600"/>
                        </a:cubicBezTo>
                      </a:path>
                      <a:path w="43180" h="21600" stroke="0" extrusionOk="0">
                        <a:moveTo>
                          <a:pt x="0" y="20662"/>
                        </a:moveTo>
                        <a:cubicBezTo>
                          <a:pt x="502" y="9108"/>
                          <a:pt x="10015" y="-1"/>
                          <a:pt x="21580" y="0"/>
                        </a:cubicBezTo>
                        <a:cubicBezTo>
                          <a:pt x="33509" y="0"/>
                          <a:pt x="43180" y="9670"/>
                          <a:pt x="43180" y="21600"/>
                        </a:cubicBezTo>
                        <a:lnTo>
                          <a:pt x="21580" y="21600"/>
                        </a:lnTo>
                        <a:lnTo>
                          <a:pt x="0" y="2066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Arc 68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3970" y="1966"/>
                    <a:ext cx="72" cy="50"/>
                  </a:xfrm>
                  <a:custGeom>
                    <a:avLst/>
                    <a:gdLst>
                      <a:gd name="T0" fmla="*/ 0 w 43200"/>
                      <a:gd name="T1" fmla="*/ 0 h 22481"/>
                      <a:gd name="T2" fmla="*/ 0 w 43200"/>
                      <a:gd name="T3" fmla="*/ 0 h 22481"/>
                      <a:gd name="T4" fmla="*/ 0 w 43200"/>
                      <a:gd name="T5" fmla="*/ 0 h 22481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2481"/>
                      <a:gd name="T11" fmla="*/ 43200 w 43200"/>
                      <a:gd name="T12" fmla="*/ 22481 h 2248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2481" fill="none" extrusionOk="0">
                        <a:moveTo>
                          <a:pt x="17" y="22481"/>
                        </a:moveTo>
                        <a:cubicBezTo>
                          <a:pt x="5" y="22187"/>
                          <a:pt x="0" y="21893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-1"/>
                          <a:pt x="43199" y="9670"/>
                          <a:pt x="43200" y="21599"/>
                        </a:cubicBezTo>
                      </a:path>
                      <a:path w="43200" h="22481" stroke="0" extrusionOk="0">
                        <a:moveTo>
                          <a:pt x="17" y="22481"/>
                        </a:moveTo>
                        <a:cubicBezTo>
                          <a:pt x="5" y="22187"/>
                          <a:pt x="0" y="21893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-1"/>
                          <a:pt x="43199" y="9670"/>
                          <a:pt x="43200" y="21599"/>
                        </a:cubicBezTo>
                        <a:lnTo>
                          <a:pt x="21600" y="21600"/>
                        </a:lnTo>
                        <a:lnTo>
                          <a:pt x="17" y="2248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Arc 69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3970" y="2014"/>
                    <a:ext cx="72" cy="50"/>
                  </a:xfrm>
                  <a:custGeom>
                    <a:avLst/>
                    <a:gdLst>
                      <a:gd name="T0" fmla="*/ 0 w 43200"/>
                      <a:gd name="T1" fmla="*/ 0 h 22481"/>
                      <a:gd name="T2" fmla="*/ 0 w 43200"/>
                      <a:gd name="T3" fmla="*/ 0 h 22481"/>
                      <a:gd name="T4" fmla="*/ 0 w 43200"/>
                      <a:gd name="T5" fmla="*/ 0 h 22481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2481"/>
                      <a:gd name="T11" fmla="*/ 43200 w 43200"/>
                      <a:gd name="T12" fmla="*/ 22481 h 2248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2481" fill="none" extrusionOk="0">
                        <a:moveTo>
                          <a:pt x="17" y="22481"/>
                        </a:moveTo>
                        <a:cubicBezTo>
                          <a:pt x="5" y="22187"/>
                          <a:pt x="0" y="21893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-1"/>
                          <a:pt x="43199" y="9670"/>
                          <a:pt x="43200" y="21599"/>
                        </a:cubicBezTo>
                      </a:path>
                      <a:path w="43200" h="22481" stroke="0" extrusionOk="0">
                        <a:moveTo>
                          <a:pt x="17" y="22481"/>
                        </a:moveTo>
                        <a:cubicBezTo>
                          <a:pt x="5" y="22187"/>
                          <a:pt x="0" y="21893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-1"/>
                          <a:pt x="43199" y="9670"/>
                          <a:pt x="43200" y="21599"/>
                        </a:cubicBezTo>
                        <a:lnTo>
                          <a:pt x="21600" y="21600"/>
                        </a:lnTo>
                        <a:lnTo>
                          <a:pt x="17" y="2248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Arc 70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3969" y="1823"/>
                    <a:ext cx="73" cy="50"/>
                  </a:xfrm>
                  <a:custGeom>
                    <a:avLst/>
                    <a:gdLst>
                      <a:gd name="T0" fmla="*/ 0 w 43200"/>
                      <a:gd name="T1" fmla="*/ 0 h 22481"/>
                      <a:gd name="T2" fmla="*/ 0 w 43200"/>
                      <a:gd name="T3" fmla="*/ 0 h 22481"/>
                      <a:gd name="T4" fmla="*/ 0 w 43200"/>
                      <a:gd name="T5" fmla="*/ 0 h 22481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2481"/>
                      <a:gd name="T11" fmla="*/ 43200 w 43200"/>
                      <a:gd name="T12" fmla="*/ 22481 h 2248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2481" fill="none" extrusionOk="0">
                        <a:moveTo>
                          <a:pt x="17" y="22481"/>
                        </a:moveTo>
                        <a:cubicBezTo>
                          <a:pt x="5" y="22187"/>
                          <a:pt x="0" y="21893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-1"/>
                          <a:pt x="43199" y="9670"/>
                          <a:pt x="43200" y="21599"/>
                        </a:cubicBezTo>
                      </a:path>
                      <a:path w="43200" h="22481" stroke="0" extrusionOk="0">
                        <a:moveTo>
                          <a:pt x="17" y="22481"/>
                        </a:moveTo>
                        <a:cubicBezTo>
                          <a:pt x="5" y="22187"/>
                          <a:pt x="0" y="21893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-1"/>
                          <a:pt x="43199" y="9670"/>
                          <a:pt x="43200" y="21599"/>
                        </a:cubicBezTo>
                        <a:lnTo>
                          <a:pt x="21600" y="21600"/>
                        </a:lnTo>
                        <a:lnTo>
                          <a:pt x="17" y="2248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Arc 71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3969" y="2063"/>
                    <a:ext cx="73" cy="50"/>
                  </a:xfrm>
                  <a:custGeom>
                    <a:avLst/>
                    <a:gdLst>
                      <a:gd name="T0" fmla="*/ 0 w 43200"/>
                      <a:gd name="T1" fmla="*/ 0 h 22481"/>
                      <a:gd name="T2" fmla="*/ 0 w 43200"/>
                      <a:gd name="T3" fmla="*/ 0 h 22481"/>
                      <a:gd name="T4" fmla="*/ 0 w 43200"/>
                      <a:gd name="T5" fmla="*/ 0 h 22481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2481"/>
                      <a:gd name="T11" fmla="*/ 43200 w 43200"/>
                      <a:gd name="T12" fmla="*/ 22481 h 2248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2481" fill="none" extrusionOk="0">
                        <a:moveTo>
                          <a:pt x="17" y="22481"/>
                        </a:moveTo>
                        <a:cubicBezTo>
                          <a:pt x="5" y="22187"/>
                          <a:pt x="0" y="21893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-1"/>
                          <a:pt x="43199" y="9670"/>
                          <a:pt x="43200" y="21599"/>
                        </a:cubicBezTo>
                      </a:path>
                      <a:path w="43200" h="22481" stroke="0" extrusionOk="0">
                        <a:moveTo>
                          <a:pt x="17" y="22481"/>
                        </a:moveTo>
                        <a:cubicBezTo>
                          <a:pt x="5" y="22187"/>
                          <a:pt x="0" y="21893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33529" y="-1"/>
                          <a:pt x="43199" y="9670"/>
                          <a:pt x="43200" y="21599"/>
                        </a:cubicBezTo>
                        <a:lnTo>
                          <a:pt x="21600" y="21600"/>
                        </a:lnTo>
                        <a:lnTo>
                          <a:pt x="17" y="2248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2" name="Rectangle 21"/>
              <p:cNvSpPr/>
              <p:nvPr/>
            </p:nvSpPr>
            <p:spPr>
              <a:xfrm>
                <a:off x="2057400" y="2226285"/>
                <a:ext cx="152400" cy="152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868445" y="2226285"/>
                <a:ext cx="152400" cy="152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" name="Group 240"/>
              <p:cNvGrpSpPr>
                <a:grpSpLocks/>
              </p:cNvGrpSpPr>
              <p:nvPr/>
            </p:nvGrpSpPr>
            <p:grpSpPr bwMode="auto">
              <a:xfrm>
                <a:off x="3124200" y="2226285"/>
                <a:ext cx="457200" cy="76200"/>
                <a:chOff x="3216" y="3936"/>
                <a:chExt cx="288" cy="48"/>
              </a:xfrm>
            </p:grpSpPr>
            <p:sp>
              <p:nvSpPr>
                <p:cNvPr id="27" name="Freeform 241"/>
                <p:cNvSpPr>
                  <a:spLocks/>
                </p:cNvSpPr>
                <p:nvPr/>
              </p:nvSpPr>
              <p:spPr bwMode="auto">
                <a:xfrm>
                  <a:off x="3216" y="3936"/>
                  <a:ext cx="192" cy="48"/>
                </a:xfrm>
                <a:custGeom>
                  <a:avLst/>
                  <a:gdLst>
                    <a:gd name="T0" fmla="*/ 0 w 192"/>
                    <a:gd name="T1" fmla="*/ 48 h 48"/>
                    <a:gd name="T2" fmla="*/ 96 w 192"/>
                    <a:gd name="T3" fmla="*/ 48 h 48"/>
                    <a:gd name="T4" fmla="*/ 192 w 192"/>
                    <a:gd name="T5" fmla="*/ 0 h 48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8"/>
                    <a:gd name="T11" fmla="*/ 192 w 192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8">
                      <a:moveTo>
                        <a:pt x="0" y="48"/>
                      </a:moveTo>
                      <a:lnTo>
                        <a:pt x="96" y="48"/>
                      </a:lnTo>
                      <a:lnTo>
                        <a:pt x="192" y="0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242"/>
                <p:cNvSpPr>
                  <a:spLocks noChangeShapeType="1"/>
                </p:cNvSpPr>
                <p:nvPr/>
              </p:nvSpPr>
              <p:spPr bwMode="auto">
                <a:xfrm>
                  <a:off x="3408" y="3984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cxnSp>
            <p:nvCxnSpPr>
              <p:cNvPr id="30" name="Straight Connector 29"/>
              <p:cNvCxnSpPr>
                <a:stCxn id="27" idx="0"/>
                <a:endCxn id="22" idx="3"/>
              </p:cNvCxnSpPr>
              <p:nvPr/>
            </p:nvCxnSpPr>
            <p:spPr>
              <a:xfrm flipH="1">
                <a:off x="2209800" y="2302485"/>
                <a:ext cx="9144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 flipV="1">
                <a:off x="3581400" y="2297461"/>
                <a:ext cx="280386" cy="185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Freeform 253"/>
            <p:cNvSpPr>
              <a:spLocks/>
            </p:cNvSpPr>
            <p:nvPr/>
          </p:nvSpPr>
          <p:spPr bwMode="auto">
            <a:xfrm>
              <a:off x="2438400" y="1295400"/>
              <a:ext cx="228600" cy="152400"/>
            </a:xfrm>
            <a:custGeom>
              <a:avLst/>
              <a:gdLst>
                <a:gd name="T0" fmla="*/ 181451250 w 288"/>
                <a:gd name="T1" fmla="*/ 60483750 h 192"/>
                <a:gd name="T2" fmla="*/ 90725625 w 288"/>
                <a:gd name="T3" fmla="*/ 120967500 h 192"/>
                <a:gd name="T4" fmla="*/ 0 w 288"/>
                <a:gd name="T5" fmla="*/ 120967500 h 192"/>
                <a:gd name="T6" fmla="*/ 0 w 288"/>
                <a:gd name="T7" fmla="*/ 0 h 192"/>
                <a:gd name="T8" fmla="*/ 90725625 w 288"/>
                <a:gd name="T9" fmla="*/ 0 h 192"/>
                <a:gd name="T10" fmla="*/ 181451250 w 288"/>
                <a:gd name="T11" fmla="*/ 60483750 h 1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8"/>
                <a:gd name="T19" fmla="*/ 0 h 192"/>
                <a:gd name="T20" fmla="*/ 288 w 288"/>
                <a:gd name="T21" fmla="*/ 192 h 1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8" h="192">
                  <a:moveTo>
                    <a:pt x="288" y="96"/>
                  </a:moveTo>
                  <a:lnTo>
                    <a:pt x="144" y="192"/>
                  </a:lnTo>
                  <a:lnTo>
                    <a:pt x="0" y="192"/>
                  </a:lnTo>
                  <a:lnTo>
                    <a:pt x="0" y="0"/>
                  </a:lnTo>
                  <a:lnTo>
                    <a:pt x="144" y="0"/>
                  </a:lnTo>
                  <a:lnTo>
                    <a:pt x="288" y="96"/>
                  </a:lnTo>
                  <a:close/>
                </a:path>
              </a:pathLst>
            </a:custGeom>
            <a:solidFill>
              <a:schemeClr val="tx1"/>
            </a:solidFill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2667000" y="1371600"/>
              <a:ext cx="121920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endCxn id="4" idx="0"/>
            </p:cNvCxnSpPr>
            <p:nvPr/>
          </p:nvCxnSpPr>
          <p:spPr>
            <a:xfrm flipH="1">
              <a:off x="3882231" y="1371600"/>
              <a:ext cx="3970" cy="416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1676400" y="1156156"/>
              <a:ext cx="762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NXT 4.3V (Pin 4)</a:t>
              </a:r>
              <a:endParaRPr lang="en-US" sz="1100" dirty="0"/>
            </a:p>
          </p:txBody>
        </p:sp>
        <p:sp>
          <p:nvSpPr>
            <p:cNvPr id="52" name="Freeform 253"/>
            <p:cNvSpPr>
              <a:spLocks/>
            </p:cNvSpPr>
            <p:nvPr/>
          </p:nvSpPr>
          <p:spPr bwMode="auto">
            <a:xfrm>
              <a:off x="2439140" y="2896190"/>
              <a:ext cx="228600" cy="152400"/>
            </a:xfrm>
            <a:custGeom>
              <a:avLst/>
              <a:gdLst>
                <a:gd name="T0" fmla="*/ 181451250 w 288"/>
                <a:gd name="T1" fmla="*/ 60483750 h 192"/>
                <a:gd name="T2" fmla="*/ 90725625 w 288"/>
                <a:gd name="T3" fmla="*/ 120967500 h 192"/>
                <a:gd name="T4" fmla="*/ 0 w 288"/>
                <a:gd name="T5" fmla="*/ 120967500 h 192"/>
                <a:gd name="T6" fmla="*/ 0 w 288"/>
                <a:gd name="T7" fmla="*/ 0 h 192"/>
                <a:gd name="T8" fmla="*/ 90725625 w 288"/>
                <a:gd name="T9" fmla="*/ 0 h 192"/>
                <a:gd name="T10" fmla="*/ 181451250 w 288"/>
                <a:gd name="T11" fmla="*/ 60483750 h 1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8"/>
                <a:gd name="T19" fmla="*/ 0 h 192"/>
                <a:gd name="T20" fmla="*/ 288 w 288"/>
                <a:gd name="T21" fmla="*/ 192 h 1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8" h="192">
                  <a:moveTo>
                    <a:pt x="288" y="96"/>
                  </a:moveTo>
                  <a:lnTo>
                    <a:pt x="144" y="192"/>
                  </a:lnTo>
                  <a:lnTo>
                    <a:pt x="0" y="192"/>
                  </a:lnTo>
                  <a:lnTo>
                    <a:pt x="0" y="0"/>
                  </a:lnTo>
                  <a:lnTo>
                    <a:pt x="144" y="0"/>
                  </a:lnTo>
                  <a:lnTo>
                    <a:pt x="288" y="96"/>
                  </a:lnTo>
                  <a:close/>
                </a:path>
              </a:pathLst>
            </a:custGeom>
            <a:solidFill>
              <a:schemeClr val="tx1"/>
            </a:solidFill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2667740" y="2972390"/>
              <a:ext cx="121920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1677140" y="2756946"/>
              <a:ext cx="762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PCF8574 (D0)</a:t>
              </a:r>
              <a:endParaRPr lang="en-US" sz="11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22013" y="3187833"/>
              <a:ext cx="22637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D0 = HI then Switch OPEN; Motor OFF</a:t>
              </a:r>
            </a:p>
            <a:p>
              <a:r>
                <a:rPr lang="en-US" sz="1000" dirty="0" smtClean="0"/>
                <a:t>D0 = LO then Switch CLOSED; Motor ON</a:t>
              </a:r>
              <a:endParaRPr lang="en-US" sz="1000" dirty="0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2894266" y="1371600"/>
              <a:ext cx="0" cy="9629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endCxn id="22" idx="1"/>
            </p:cNvCxnSpPr>
            <p:nvPr/>
          </p:nvCxnSpPr>
          <p:spPr>
            <a:xfrm>
              <a:off x="2894266" y="2337714"/>
              <a:ext cx="38233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2894266" y="1371599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5245501" y="2182096"/>
              <a:ext cx="762000" cy="307777"/>
              <a:chOff x="5410200" y="2208837"/>
              <a:chExt cx="762000" cy="307777"/>
            </a:xfrm>
          </p:grpSpPr>
          <p:sp>
            <p:nvSpPr>
              <p:cNvPr id="72" name="Oval 40"/>
              <p:cNvSpPr>
                <a:spLocks noChangeAspect="1" noChangeArrowheads="1"/>
              </p:cNvSpPr>
              <p:nvPr/>
            </p:nvSpPr>
            <p:spPr bwMode="auto">
              <a:xfrm rot="16200000">
                <a:off x="5638800" y="2211814"/>
                <a:ext cx="304800" cy="30480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73" name="Line 41"/>
              <p:cNvSpPr>
                <a:spLocks noChangeAspect="1" noChangeShapeType="1"/>
              </p:cNvSpPr>
              <p:nvPr/>
            </p:nvSpPr>
            <p:spPr bwMode="auto">
              <a:xfrm rot="16200000" flipV="1">
                <a:off x="5524500" y="2249914"/>
                <a:ext cx="0" cy="228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42"/>
              <p:cNvSpPr>
                <a:spLocks noChangeAspect="1" noChangeShapeType="1"/>
              </p:cNvSpPr>
              <p:nvPr/>
            </p:nvSpPr>
            <p:spPr bwMode="auto">
              <a:xfrm rot="16200000" flipV="1">
                <a:off x="6057900" y="2249914"/>
                <a:ext cx="0" cy="228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5626501" y="2208837"/>
                <a:ext cx="33855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M</a:t>
                </a:r>
                <a:endParaRPr lang="en-US" sz="1400" b="1" dirty="0"/>
              </a:p>
            </p:txBody>
          </p:sp>
        </p:grpSp>
        <p:grpSp>
          <p:nvGrpSpPr>
            <p:cNvPr id="79" name="Group 222"/>
            <p:cNvGrpSpPr>
              <a:grpSpLocks/>
            </p:cNvGrpSpPr>
            <p:nvPr/>
          </p:nvGrpSpPr>
          <p:grpSpPr bwMode="auto">
            <a:xfrm>
              <a:off x="5855101" y="2329557"/>
              <a:ext cx="304800" cy="381000"/>
              <a:chOff x="4272" y="3072"/>
              <a:chExt cx="192" cy="240"/>
            </a:xfrm>
          </p:grpSpPr>
          <p:sp>
            <p:nvSpPr>
              <p:cNvPr id="80" name="Line 99"/>
              <p:cNvSpPr>
                <a:spLocks noChangeAspect="1" noChangeShapeType="1"/>
              </p:cNvSpPr>
              <p:nvPr/>
            </p:nvSpPr>
            <p:spPr bwMode="auto">
              <a:xfrm>
                <a:off x="4272" y="3216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100"/>
              <p:cNvSpPr>
                <a:spLocks noChangeAspect="1" noChangeShapeType="1"/>
              </p:cNvSpPr>
              <p:nvPr/>
            </p:nvSpPr>
            <p:spPr bwMode="auto">
              <a:xfrm>
                <a:off x="4368" y="3072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101"/>
              <p:cNvSpPr>
                <a:spLocks noChangeAspect="1" noChangeShapeType="1"/>
              </p:cNvSpPr>
              <p:nvPr/>
            </p:nvSpPr>
            <p:spPr bwMode="auto">
              <a:xfrm>
                <a:off x="4296" y="3240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102"/>
              <p:cNvSpPr>
                <a:spLocks noChangeAspect="1" noChangeShapeType="1"/>
              </p:cNvSpPr>
              <p:nvPr/>
            </p:nvSpPr>
            <p:spPr bwMode="auto">
              <a:xfrm>
                <a:off x="4320" y="3264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103"/>
              <p:cNvSpPr>
                <a:spLocks noChangeAspect="1" noChangeShapeType="1"/>
              </p:cNvSpPr>
              <p:nvPr/>
            </p:nvSpPr>
            <p:spPr bwMode="auto">
              <a:xfrm>
                <a:off x="4344" y="3288"/>
                <a:ext cx="4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104"/>
              <p:cNvSpPr>
                <a:spLocks noChangeAspect="1" noChangeShapeType="1"/>
              </p:cNvSpPr>
              <p:nvPr/>
            </p:nvSpPr>
            <p:spPr bwMode="auto">
              <a:xfrm flipH="1">
                <a:off x="4365" y="3312"/>
                <a:ext cx="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3570829" y="971490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V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3890911" y="2853651"/>
              <a:ext cx="0" cy="1187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3607218" y="2921078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V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961228" y="1914961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V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712330" y="1873888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V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893201" y="1886348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+mj-lt"/>
                </a:rPr>
                <a:t>V</a:t>
              </a:r>
              <a:endParaRPr lang="en-US" dirty="0">
                <a:solidFill>
                  <a:srgbClr val="FF0000"/>
                </a:solidFill>
                <a:latin typeface="+mj-lt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2867051" y="4145102"/>
            <a:ext cx="1963445" cy="1065822"/>
            <a:chOff x="2057400" y="1752600"/>
            <a:chExt cx="1963445" cy="1065822"/>
          </a:xfrm>
        </p:grpSpPr>
        <p:grpSp>
          <p:nvGrpSpPr>
            <p:cNvPr id="126" name="Group 125"/>
            <p:cNvGrpSpPr/>
            <p:nvPr/>
          </p:nvGrpSpPr>
          <p:grpSpPr>
            <a:xfrm>
              <a:off x="2586831" y="1752600"/>
              <a:ext cx="156369" cy="1065822"/>
              <a:chOff x="2586831" y="1752600"/>
              <a:chExt cx="156369" cy="1065822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2586831" y="1752600"/>
                <a:ext cx="152400" cy="152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2586831" y="2666022"/>
                <a:ext cx="152400" cy="152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6" name="Group 209"/>
              <p:cNvGrpSpPr>
                <a:grpSpLocks/>
              </p:cNvGrpSpPr>
              <p:nvPr/>
            </p:nvGrpSpPr>
            <p:grpSpPr bwMode="auto">
              <a:xfrm>
                <a:off x="2590800" y="1903228"/>
                <a:ext cx="152400" cy="762000"/>
                <a:chOff x="3935" y="1728"/>
                <a:chExt cx="96" cy="480"/>
              </a:xfrm>
            </p:grpSpPr>
            <p:sp>
              <p:nvSpPr>
                <p:cNvPr id="137" name="Arc 59"/>
                <p:cNvSpPr>
                  <a:spLocks noChangeAspect="1"/>
                </p:cNvSpPr>
                <p:nvPr/>
              </p:nvSpPr>
              <p:spPr bwMode="auto">
                <a:xfrm rot="5400000" flipV="1">
                  <a:off x="3947" y="1895"/>
                  <a:ext cx="24" cy="48"/>
                </a:xfrm>
                <a:custGeom>
                  <a:avLst/>
                  <a:gdLst>
                    <a:gd name="T0" fmla="*/ 0 w 43180"/>
                    <a:gd name="T1" fmla="*/ 0 h 21600"/>
                    <a:gd name="T2" fmla="*/ 0 w 43180"/>
                    <a:gd name="T3" fmla="*/ 0 h 21600"/>
                    <a:gd name="T4" fmla="*/ 0 w 4318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43180"/>
                    <a:gd name="T10" fmla="*/ 0 h 21600"/>
                    <a:gd name="T11" fmla="*/ 43180 w 4318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80" h="21600" fill="none" extrusionOk="0">
                      <a:moveTo>
                        <a:pt x="0" y="20662"/>
                      </a:moveTo>
                      <a:cubicBezTo>
                        <a:pt x="502" y="9108"/>
                        <a:pt x="10015" y="-1"/>
                        <a:pt x="21580" y="0"/>
                      </a:cubicBezTo>
                      <a:cubicBezTo>
                        <a:pt x="33509" y="0"/>
                        <a:pt x="43180" y="9670"/>
                        <a:pt x="43180" y="21600"/>
                      </a:cubicBezTo>
                    </a:path>
                    <a:path w="43180" h="21600" stroke="0" extrusionOk="0">
                      <a:moveTo>
                        <a:pt x="0" y="20662"/>
                      </a:moveTo>
                      <a:cubicBezTo>
                        <a:pt x="502" y="9108"/>
                        <a:pt x="10015" y="-1"/>
                        <a:pt x="21580" y="0"/>
                      </a:cubicBezTo>
                      <a:cubicBezTo>
                        <a:pt x="33509" y="0"/>
                        <a:pt x="43180" y="9670"/>
                        <a:pt x="43180" y="21600"/>
                      </a:cubicBezTo>
                      <a:lnTo>
                        <a:pt x="21580" y="21600"/>
                      </a:lnTo>
                      <a:lnTo>
                        <a:pt x="0" y="20662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" name="Arc 60"/>
                <p:cNvSpPr>
                  <a:spLocks noChangeAspect="1"/>
                </p:cNvSpPr>
                <p:nvPr/>
              </p:nvSpPr>
              <p:spPr bwMode="auto">
                <a:xfrm rot="5400000" flipV="1">
                  <a:off x="3947" y="1943"/>
                  <a:ext cx="24" cy="48"/>
                </a:xfrm>
                <a:custGeom>
                  <a:avLst/>
                  <a:gdLst>
                    <a:gd name="T0" fmla="*/ 0 w 43180"/>
                    <a:gd name="T1" fmla="*/ 0 h 21600"/>
                    <a:gd name="T2" fmla="*/ 0 w 43180"/>
                    <a:gd name="T3" fmla="*/ 0 h 21600"/>
                    <a:gd name="T4" fmla="*/ 0 w 4318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43180"/>
                    <a:gd name="T10" fmla="*/ 0 h 21600"/>
                    <a:gd name="T11" fmla="*/ 43180 w 4318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80" h="21600" fill="none" extrusionOk="0">
                      <a:moveTo>
                        <a:pt x="0" y="20662"/>
                      </a:moveTo>
                      <a:cubicBezTo>
                        <a:pt x="502" y="9108"/>
                        <a:pt x="10015" y="-1"/>
                        <a:pt x="21580" y="0"/>
                      </a:cubicBezTo>
                      <a:cubicBezTo>
                        <a:pt x="33509" y="0"/>
                        <a:pt x="43180" y="9670"/>
                        <a:pt x="43180" y="21600"/>
                      </a:cubicBezTo>
                    </a:path>
                    <a:path w="43180" h="21600" stroke="0" extrusionOk="0">
                      <a:moveTo>
                        <a:pt x="0" y="20662"/>
                      </a:moveTo>
                      <a:cubicBezTo>
                        <a:pt x="502" y="9108"/>
                        <a:pt x="10015" y="-1"/>
                        <a:pt x="21580" y="0"/>
                      </a:cubicBezTo>
                      <a:cubicBezTo>
                        <a:pt x="33509" y="0"/>
                        <a:pt x="43180" y="9670"/>
                        <a:pt x="43180" y="21600"/>
                      </a:cubicBezTo>
                      <a:lnTo>
                        <a:pt x="21580" y="21600"/>
                      </a:lnTo>
                      <a:lnTo>
                        <a:pt x="0" y="20662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9" name="Arc 61"/>
                <p:cNvSpPr>
                  <a:spLocks noChangeAspect="1"/>
                </p:cNvSpPr>
                <p:nvPr/>
              </p:nvSpPr>
              <p:spPr bwMode="auto">
                <a:xfrm rot="5400000" flipV="1">
                  <a:off x="3946" y="1991"/>
                  <a:ext cx="25" cy="48"/>
                </a:xfrm>
                <a:custGeom>
                  <a:avLst/>
                  <a:gdLst>
                    <a:gd name="T0" fmla="*/ 0 w 43180"/>
                    <a:gd name="T1" fmla="*/ 0 h 21600"/>
                    <a:gd name="T2" fmla="*/ 0 w 43180"/>
                    <a:gd name="T3" fmla="*/ 0 h 21600"/>
                    <a:gd name="T4" fmla="*/ 0 w 4318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43180"/>
                    <a:gd name="T10" fmla="*/ 0 h 21600"/>
                    <a:gd name="T11" fmla="*/ 43180 w 4318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80" h="21600" fill="none" extrusionOk="0">
                      <a:moveTo>
                        <a:pt x="0" y="20662"/>
                      </a:moveTo>
                      <a:cubicBezTo>
                        <a:pt x="502" y="9108"/>
                        <a:pt x="10015" y="-1"/>
                        <a:pt x="21580" y="0"/>
                      </a:cubicBezTo>
                      <a:cubicBezTo>
                        <a:pt x="33509" y="0"/>
                        <a:pt x="43180" y="9670"/>
                        <a:pt x="43180" y="21600"/>
                      </a:cubicBezTo>
                    </a:path>
                    <a:path w="43180" h="21600" stroke="0" extrusionOk="0">
                      <a:moveTo>
                        <a:pt x="0" y="20662"/>
                      </a:moveTo>
                      <a:cubicBezTo>
                        <a:pt x="502" y="9108"/>
                        <a:pt x="10015" y="-1"/>
                        <a:pt x="21580" y="0"/>
                      </a:cubicBezTo>
                      <a:cubicBezTo>
                        <a:pt x="33509" y="0"/>
                        <a:pt x="43180" y="9670"/>
                        <a:pt x="43180" y="21600"/>
                      </a:cubicBezTo>
                      <a:lnTo>
                        <a:pt x="21580" y="21600"/>
                      </a:lnTo>
                      <a:lnTo>
                        <a:pt x="0" y="20662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0" name="Arc 62"/>
                <p:cNvSpPr>
                  <a:spLocks noChangeAspect="1"/>
                </p:cNvSpPr>
                <p:nvPr/>
              </p:nvSpPr>
              <p:spPr bwMode="auto">
                <a:xfrm rot="5400000" flipV="1">
                  <a:off x="3947" y="1847"/>
                  <a:ext cx="24" cy="48"/>
                </a:xfrm>
                <a:custGeom>
                  <a:avLst/>
                  <a:gdLst>
                    <a:gd name="T0" fmla="*/ 0 w 43180"/>
                    <a:gd name="T1" fmla="*/ 0 h 21600"/>
                    <a:gd name="T2" fmla="*/ 0 w 43180"/>
                    <a:gd name="T3" fmla="*/ 0 h 21600"/>
                    <a:gd name="T4" fmla="*/ 0 w 4318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43180"/>
                    <a:gd name="T10" fmla="*/ 0 h 21600"/>
                    <a:gd name="T11" fmla="*/ 43180 w 4318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80" h="21600" fill="none" extrusionOk="0">
                      <a:moveTo>
                        <a:pt x="0" y="20662"/>
                      </a:moveTo>
                      <a:cubicBezTo>
                        <a:pt x="502" y="9108"/>
                        <a:pt x="10015" y="-1"/>
                        <a:pt x="21580" y="0"/>
                      </a:cubicBezTo>
                      <a:cubicBezTo>
                        <a:pt x="33509" y="0"/>
                        <a:pt x="43180" y="9670"/>
                        <a:pt x="43180" y="21600"/>
                      </a:cubicBezTo>
                    </a:path>
                    <a:path w="43180" h="21600" stroke="0" extrusionOk="0">
                      <a:moveTo>
                        <a:pt x="0" y="20662"/>
                      </a:moveTo>
                      <a:cubicBezTo>
                        <a:pt x="502" y="9108"/>
                        <a:pt x="10015" y="-1"/>
                        <a:pt x="21580" y="0"/>
                      </a:cubicBezTo>
                      <a:cubicBezTo>
                        <a:pt x="33509" y="0"/>
                        <a:pt x="43180" y="9670"/>
                        <a:pt x="43180" y="21600"/>
                      </a:cubicBezTo>
                      <a:lnTo>
                        <a:pt x="21580" y="21600"/>
                      </a:lnTo>
                      <a:lnTo>
                        <a:pt x="0" y="20662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1" name="Line 63"/>
                <p:cNvSpPr>
                  <a:spLocks noChangeAspect="1" noChangeShapeType="1"/>
                </p:cNvSpPr>
                <p:nvPr/>
              </p:nvSpPr>
              <p:spPr bwMode="auto">
                <a:xfrm rot="5400000" flipH="1">
                  <a:off x="3941" y="1770"/>
                  <a:ext cx="8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2" name="Line 64"/>
                <p:cNvSpPr>
                  <a:spLocks noChangeAspect="1" noChangeShapeType="1"/>
                </p:cNvSpPr>
                <p:nvPr/>
              </p:nvSpPr>
              <p:spPr bwMode="auto">
                <a:xfrm rot="5400000" flipH="1">
                  <a:off x="3940" y="2166"/>
                  <a:ext cx="8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" name="Arc 65"/>
                <p:cNvSpPr>
                  <a:spLocks noChangeAspect="1"/>
                </p:cNvSpPr>
                <p:nvPr/>
              </p:nvSpPr>
              <p:spPr bwMode="auto">
                <a:xfrm rot="5400000">
                  <a:off x="3970" y="1870"/>
                  <a:ext cx="72" cy="50"/>
                </a:xfrm>
                <a:custGeom>
                  <a:avLst/>
                  <a:gdLst>
                    <a:gd name="T0" fmla="*/ 0 w 43200"/>
                    <a:gd name="T1" fmla="*/ 0 h 22481"/>
                    <a:gd name="T2" fmla="*/ 0 w 43200"/>
                    <a:gd name="T3" fmla="*/ 0 h 22481"/>
                    <a:gd name="T4" fmla="*/ 0 w 43200"/>
                    <a:gd name="T5" fmla="*/ 0 h 22481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2481"/>
                    <a:gd name="T11" fmla="*/ 43200 w 43200"/>
                    <a:gd name="T12" fmla="*/ 22481 h 2248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2481" fill="none" extrusionOk="0">
                      <a:moveTo>
                        <a:pt x="17" y="22481"/>
                      </a:moveTo>
                      <a:cubicBezTo>
                        <a:pt x="5" y="22187"/>
                        <a:pt x="0" y="21893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</a:path>
                    <a:path w="43200" h="22481" stroke="0" extrusionOk="0">
                      <a:moveTo>
                        <a:pt x="17" y="22481"/>
                      </a:moveTo>
                      <a:cubicBezTo>
                        <a:pt x="5" y="22187"/>
                        <a:pt x="0" y="21893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  <a:lnTo>
                        <a:pt x="21600" y="21600"/>
                      </a:lnTo>
                      <a:lnTo>
                        <a:pt x="17" y="22481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" name="Arc 66"/>
                <p:cNvSpPr>
                  <a:spLocks noChangeAspect="1"/>
                </p:cNvSpPr>
                <p:nvPr/>
              </p:nvSpPr>
              <p:spPr bwMode="auto">
                <a:xfrm rot="5400000">
                  <a:off x="3970" y="1918"/>
                  <a:ext cx="72" cy="50"/>
                </a:xfrm>
                <a:custGeom>
                  <a:avLst/>
                  <a:gdLst>
                    <a:gd name="T0" fmla="*/ 0 w 43200"/>
                    <a:gd name="T1" fmla="*/ 0 h 22481"/>
                    <a:gd name="T2" fmla="*/ 0 w 43200"/>
                    <a:gd name="T3" fmla="*/ 0 h 22481"/>
                    <a:gd name="T4" fmla="*/ 0 w 43200"/>
                    <a:gd name="T5" fmla="*/ 0 h 22481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2481"/>
                    <a:gd name="T11" fmla="*/ 43200 w 43200"/>
                    <a:gd name="T12" fmla="*/ 22481 h 2248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2481" fill="none" extrusionOk="0">
                      <a:moveTo>
                        <a:pt x="17" y="22481"/>
                      </a:moveTo>
                      <a:cubicBezTo>
                        <a:pt x="5" y="22187"/>
                        <a:pt x="0" y="21893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</a:path>
                    <a:path w="43200" h="22481" stroke="0" extrusionOk="0">
                      <a:moveTo>
                        <a:pt x="17" y="22481"/>
                      </a:moveTo>
                      <a:cubicBezTo>
                        <a:pt x="5" y="22187"/>
                        <a:pt x="0" y="21893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  <a:lnTo>
                        <a:pt x="21600" y="21600"/>
                      </a:lnTo>
                      <a:lnTo>
                        <a:pt x="17" y="22481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" name="Arc 67"/>
                <p:cNvSpPr>
                  <a:spLocks noChangeAspect="1"/>
                </p:cNvSpPr>
                <p:nvPr/>
              </p:nvSpPr>
              <p:spPr bwMode="auto">
                <a:xfrm rot="5400000" flipV="1">
                  <a:off x="3947" y="2039"/>
                  <a:ext cx="24" cy="48"/>
                </a:xfrm>
                <a:custGeom>
                  <a:avLst/>
                  <a:gdLst>
                    <a:gd name="T0" fmla="*/ 0 w 43180"/>
                    <a:gd name="T1" fmla="*/ 0 h 21600"/>
                    <a:gd name="T2" fmla="*/ 0 w 43180"/>
                    <a:gd name="T3" fmla="*/ 0 h 21600"/>
                    <a:gd name="T4" fmla="*/ 0 w 4318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43180"/>
                    <a:gd name="T10" fmla="*/ 0 h 21600"/>
                    <a:gd name="T11" fmla="*/ 43180 w 4318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80" h="21600" fill="none" extrusionOk="0">
                      <a:moveTo>
                        <a:pt x="0" y="20662"/>
                      </a:moveTo>
                      <a:cubicBezTo>
                        <a:pt x="502" y="9108"/>
                        <a:pt x="10015" y="-1"/>
                        <a:pt x="21580" y="0"/>
                      </a:cubicBezTo>
                      <a:cubicBezTo>
                        <a:pt x="33509" y="0"/>
                        <a:pt x="43180" y="9670"/>
                        <a:pt x="43180" y="21600"/>
                      </a:cubicBezTo>
                    </a:path>
                    <a:path w="43180" h="21600" stroke="0" extrusionOk="0">
                      <a:moveTo>
                        <a:pt x="0" y="20662"/>
                      </a:moveTo>
                      <a:cubicBezTo>
                        <a:pt x="502" y="9108"/>
                        <a:pt x="10015" y="-1"/>
                        <a:pt x="21580" y="0"/>
                      </a:cubicBezTo>
                      <a:cubicBezTo>
                        <a:pt x="33509" y="0"/>
                        <a:pt x="43180" y="9670"/>
                        <a:pt x="43180" y="21600"/>
                      </a:cubicBezTo>
                      <a:lnTo>
                        <a:pt x="21580" y="21600"/>
                      </a:lnTo>
                      <a:lnTo>
                        <a:pt x="0" y="20662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6" name="Arc 68"/>
                <p:cNvSpPr>
                  <a:spLocks noChangeAspect="1"/>
                </p:cNvSpPr>
                <p:nvPr/>
              </p:nvSpPr>
              <p:spPr bwMode="auto">
                <a:xfrm rot="5400000">
                  <a:off x="3970" y="1966"/>
                  <a:ext cx="72" cy="50"/>
                </a:xfrm>
                <a:custGeom>
                  <a:avLst/>
                  <a:gdLst>
                    <a:gd name="T0" fmla="*/ 0 w 43200"/>
                    <a:gd name="T1" fmla="*/ 0 h 22481"/>
                    <a:gd name="T2" fmla="*/ 0 w 43200"/>
                    <a:gd name="T3" fmla="*/ 0 h 22481"/>
                    <a:gd name="T4" fmla="*/ 0 w 43200"/>
                    <a:gd name="T5" fmla="*/ 0 h 22481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2481"/>
                    <a:gd name="T11" fmla="*/ 43200 w 43200"/>
                    <a:gd name="T12" fmla="*/ 22481 h 2248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2481" fill="none" extrusionOk="0">
                      <a:moveTo>
                        <a:pt x="17" y="22481"/>
                      </a:moveTo>
                      <a:cubicBezTo>
                        <a:pt x="5" y="22187"/>
                        <a:pt x="0" y="21893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</a:path>
                    <a:path w="43200" h="22481" stroke="0" extrusionOk="0">
                      <a:moveTo>
                        <a:pt x="17" y="22481"/>
                      </a:moveTo>
                      <a:cubicBezTo>
                        <a:pt x="5" y="22187"/>
                        <a:pt x="0" y="21893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  <a:lnTo>
                        <a:pt x="21600" y="21600"/>
                      </a:lnTo>
                      <a:lnTo>
                        <a:pt x="17" y="22481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" name="Arc 69"/>
                <p:cNvSpPr>
                  <a:spLocks noChangeAspect="1"/>
                </p:cNvSpPr>
                <p:nvPr/>
              </p:nvSpPr>
              <p:spPr bwMode="auto">
                <a:xfrm rot="5400000">
                  <a:off x="3970" y="2014"/>
                  <a:ext cx="72" cy="50"/>
                </a:xfrm>
                <a:custGeom>
                  <a:avLst/>
                  <a:gdLst>
                    <a:gd name="T0" fmla="*/ 0 w 43200"/>
                    <a:gd name="T1" fmla="*/ 0 h 22481"/>
                    <a:gd name="T2" fmla="*/ 0 w 43200"/>
                    <a:gd name="T3" fmla="*/ 0 h 22481"/>
                    <a:gd name="T4" fmla="*/ 0 w 43200"/>
                    <a:gd name="T5" fmla="*/ 0 h 22481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2481"/>
                    <a:gd name="T11" fmla="*/ 43200 w 43200"/>
                    <a:gd name="T12" fmla="*/ 22481 h 2248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2481" fill="none" extrusionOk="0">
                      <a:moveTo>
                        <a:pt x="17" y="22481"/>
                      </a:moveTo>
                      <a:cubicBezTo>
                        <a:pt x="5" y="22187"/>
                        <a:pt x="0" y="21893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</a:path>
                    <a:path w="43200" h="22481" stroke="0" extrusionOk="0">
                      <a:moveTo>
                        <a:pt x="17" y="22481"/>
                      </a:moveTo>
                      <a:cubicBezTo>
                        <a:pt x="5" y="22187"/>
                        <a:pt x="0" y="21893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  <a:lnTo>
                        <a:pt x="21600" y="21600"/>
                      </a:lnTo>
                      <a:lnTo>
                        <a:pt x="17" y="22481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8" name="Arc 70"/>
                <p:cNvSpPr>
                  <a:spLocks noChangeAspect="1"/>
                </p:cNvSpPr>
                <p:nvPr/>
              </p:nvSpPr>
              <p:spPr bwMode="auto">
                <a:xfrm rot="5400000">
                  <a:off x="3969" y="1823"/>
                  <a:ext cx="73" cy="50"/>
                </a:xfrm>
                <a:custGeom>
                  <a:avLst/>
                  <a:gdLst>
                    <a:gd name="T0" fmla="*/ 0 w 43200"/>
                    <a:gd name="T1" fmla="*/ 0 h 22481"/>
                    <a:gd name="T2" fmla="*/ 0 w 43200"/>
                    <a:gd name="T3" fmla="*/ 0 h 22481"/>
                    <a:gd name="T4" fmla="*/ 0 w 43200"/>
                    <a:gd name="T5" fmla="*/ 0 h 22481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2481"/>
                    <a:gd name="T11" fmla="*/ 43200 w 43200"/>
                    <a:gd name="T12" fmla="*/ 22481 h 2248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2481" fill="none" extrusionOk="0">
                      <a:moveTo>
                        <a:pt x="17" y="22481"/>
                      </a:moveTo>
                      <a:cubicBezTo>
                        <a:pt x="5" y="22187"/>
                        <a:pt x="0" y="21893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</a:path>
                    <a:path w="43200" h="22481" stroke="0" extrusionOk="0">
                      <a:moveTo>
                        <a:pt x="17" y="22481"/>
                      </a:moveTo>
                      <a:cubicBezTo>
                        <a:pt x="5" y="22187"/>
                        <a:pt x="0" y="21893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  <a:lnTo>
                        <a:pt x="21600" y="21600"/>
                      </a:lnTo>
                      <a:lnTo>
                        <a:pt x="17" y="22481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" name="Arc 71"/>
                <p:cNvSpPr>
                  <a:spLocks noChangeAspect="1"/>
                </p:cNvSpPr>
                <p:nvPr/>
              </p:nvSpPr>
              <p:spPr bwMode="auto">
                <a:xfrm rot="5400000">
                  <a:off x="3969" y="2063"/>
                  <a:ext cx="73" cy="50"/>
                </a:xfrm>
                <a:custGeom>
                  <a:avLst/>
                  <a:gdLst>
                    <a:gd name="T0" fmla="*/ 0 w 43200"/>
                    <a:gd name="T1" fmla="*/ 0 h 22481"/>
                    <a:gd name="T2" fmla="*/ 0 w 43200"/>
                    <a:gd name="T3" fmla="*/ 0 h 22481"/>
                    <a:gd name="T4" fmla="*/ 0 w 43200"/>
                    <a:gd name="T5" fmla="*/ 0 h 22481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2481"/>
                    <a:gd name="T11" fmla="*/ 43200 w 43200"/>
                    <a:gd name="T12" fmla="*/ 22481 h 2248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2481" fill="none" extrusionOk="0">
                      <a:moveTo>
                        <a:pt x="17" y="22481"/>
                      </a:moveTo>
                      <a:cubicBezTo>
                        <a:pt x="5" y="22187"/>
                        <a:pt x="0" y="21893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</a:path>
                    <a:path w="43200" h="22481" stroke="0" extrusionOk="0">
                      <a:moveTo>
                        <a:pt x="17" y="22481"/>
                      </a:moveTo>
                      <a:cubicBezTo>
                        <a:pt x="5" y="22187"/>
                        <a:pt x="0" y="21893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  <a:lnTo>
                        <a:pt x="21600" y="21600"/>
                      </a:lnTo>
                      <a:lnTo>
                        <a:pt x="17" y="22481"/>
                      </a:lnTo>
                      <a:close/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27" name="Rectangle 126"/>
            <p:cNvSpPr/>
            <p:nvPr/>
          </p:nvSpPr>
          <p:spPr>
            <a:xfrm>
              <a:off x="2057400" y="2226285"/>
              <a:ext cx="152400" cy="152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3868445" y="2226285"/>
              <a:ext cx="152400" cy="152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9" name="Group 240"/>
            <p:cNvGrpSpPr>
              <a:grpSpLocks/>
            </p:cNvGrpSpPr>
            <p:nvPr/>
          </p:nvGrpSpPr>
          <p:grpSpPr bwMode="auto">
            <a:xfrm>
              <a:off x="3124200" y="2226285"/>
              <a:ext cx="457200" cy="76200"/>
              <a:chOff x="3216" y="3936"/>
              <a:chExt cx="288" cy="48"/>
            </a:xfrm>
          </p:grpSpPr>
          <p:sp>
            <p:nvSpPr>
              <p:cNvPr id="132" name="Freeform 241"/>
              <p:cNvSpPr>
                <a:spLocks/>
              </p:cNvSpPr>
              <p:nvPr/>
            </p:nvSpPr>
            <p:spPr bwMode="auto">
              <a:xfrm>
                <a:off x="3216" y="3936"/>
                <a:ext cx="192" cy="48"/>
              </a:xfrm>
              <a:custGeom>
                <a:avLst/>
                <a:gdLst>
                  <a:gd name="T0" fmla="*/ 0 w 192"/>
                  <a:gd name="T1" fmla="*/ 48 h 48"/>
                  <a:gd name="T2" fmla="*/ 96 w 192"/>
                  <a:gd name="T3" fmla="*/ 48 h 48"/>
                  <a:gd name="T4" fmla="*/ 192 w 192"/>
                  <a:gd name="T5" fmla="*/ 0 h 48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8"/>
                  <a:gd name="T11" fmla="*/ 192 w 192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8">
                    <a:moveTo>
                      <a:pt x="0" y="48"/>
                    </a:moveTo>
                    <a:lnTo>
                      <a:pt x="96" y="48"/>
                    </a:lnTo>
                    <a:lnTo>
                      <a:pt x="192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Line 242"/>
              <p:cNvSpPr>
                <a:spLocks noChangeShapeType="1"/>
              </p:cNvSpPr>
              <p:nvPr/>
            </p:nvSpPr>
            <p:spPr bwMode="auto">
              <a:xfrm>
                <a:off x="3408" y="3984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130" name="Straight Connector 129"/>
            <p:cNvCxnSpPr>
              <a:stCxn id="132" idx="0"/>
              <a:endCxn id="127" idx="3"/>
            </p:cNvCxnSpPr>
            <p:nvPr/>
          </p:nvCxnSpPr>
          <p:spPr>
            <a:xfrm flipH="1">
              <a:off x="2209800" y="2302485"/>
              <a:ext cx="914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flipH="1" flipV="1">
              <a:off x="3581400" y="2297461"/>
              <a:ext cx="280386" cy="185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Freeform 253"/>
          <p:cNvSpPr>
            <a:spLocks/>
          </p:cNvSpPr>
          <p:nvPr/>
        </p:nvSpPr>
        <p:spPr bwMode="auto">
          <a:xfrm>
            <a:off x="2028851" y="3652673"/>
            <a:ext cx="228600" cy="152400"/>
          </a:xfrm>
          <a:custGeom>
            <a:avLst/>
            <a:gdLst>
              <a:gd name="T0" fmla="*/ 181451250 w 288"/>
              <a:gd name="T1" fmla="*/ 60483750 h 192"/>
              <a:gd name="T2" fmla="*/ 90725625 w 288"/>
              <a:gd name="T3" fmla="*/ 120967500 h 192"/>
              <a:gd name="T4" fmla="*/ 0 w 288"/>
              <a:gd name="T5" fmla="*/ 120967500 h 192"/>
              <a:gd name="T6" fmla="*/ 0 w 288"/>
              <a:gd name="T7" fmla="*/ 0 h 192"/>
              <a:gd name="T8" fmla="*/ 90725625 w 288"/>
              <a:gd name="T9" fmla="*/ 0 h 192"/>
              <a:gd name="T10" fmla="*/ 181451250 w 288"/>
              <a:gd name="T11" fmla="*/ 60483750 h 1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88"/>
              <a:gd name="T19" fmla="*/ 0 h 192"/>
              <a:gd name="T20" fmla="*/ 288 w 288"/>
              <a:gd name="T21" fmla="*/ 192 h 1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88" h="192">
                <a:moveTo>
                  <a:pt x="288" y="96"/>
                </a:moveTo>
                <a:lnTo>
                  <a:pt x="144" y="192"/>
                </a:lnTo>
                <a:lnTo>
                  <a:pt x="0" y="192"/>
                </a:lnTo>
                <a:lnTo>
                  <a:pt x="0" y="0"/>
                </a:lnTo>
                <a:lnTo>
                  <a:pt x="144" y="0"/>
                </a:lnTo>
                <a:lnTo>
                  <a:pt x="288" y="96"/>
                </a:lnTo>
                <a:close/>
              </a:path>
            </a:pathLst>
          </a:custGeom>
          <a:solidFill>
            <a:schemeClr val="tx1"/>
          </a:solidFill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>
            <a:off x="2257451" y="3728873"/>
            <a:ext cx="12192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endCxn id="134" idx="0"/>
          </p:cNvCxnSpPr>
          <p:nvPr/>
        </p:nvCxnSpPr>
        <p:spPr>
          <a:xfrm flipH="1">
            <a:off x="3472682" y="3728873"/>
            <a:ext cx="3970" cy="416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1266851" y="3513429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NXT 4.3V (Pin 4)</a:t>
            </a:r>
            <a:endParaRPr lang="en-US" sz="1100" dirty="0"/>
          </a:p>
        </p:txBody>
      </p:sp>
      <p:sp>
        <p:nvSpPr>
          <p:cNvPr id="101" name="Freeform 253"/>
          <p:cNvSpPr>
            <a:spLocks/>
          </p:cNvSpPr>
          <p:nvPr/>
        </p:nvSpPr>
        <p:spPr bwMode="auto">
          <a:xfrm>
            <a:off x="2029591" y="5253463"/>
            <a:ext cx="228600" cy="152400"/>
          </a:xfrm>
          <a:custGeom>
            <a:avLst/>
            <a:gdLst>
              <a:gd name="T0" fmla="*/ 181451250 w 288"/>
              <a:gd name="T1" fmla="*/ 60483750 h 192"/>
              <a:gd name="T2" fmla="*/ 90725625 w 288"/>
              <a:gd name="T3" fmla="*/ 120967500 h 192"/>
              <a:gd name="T4" fmla="*/ 0 w 288"/>
              <a:gd name="T5" fmla="*/ 120967500 h 192"/>
              <a:gd name="T6" fmla="*/ 0 w 288"/>
              <a:gd name="T7" fmla="*/ 0 h 192"/>
              <a:gd name="T8" fmla="*/ 90725625 w 288"/>
              <a:gd name="T9" fmla="*/ 0 h 192"/>
              <a:gd name="T10" fmla="*/ 181451250 w 288"/>
              <a:gd name="T11" fmla="*/ 60483750 h 1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88"/>
              <a:gd name="T19" fmla="*/ 0 h 192"/>
              <a:gd name="T20" fmla="*/ 288 w 288"/>
              <a:gd name="T21" fmla="*/ 192 h 1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88" h="192">
                <a:moveTo>
                  <a:pt x="288" y="96"/>
                </a:moveTo>
                <a:lnTo>
                  <a:pt x="144" y="192"/>
                </a:lnTo>
                <a:lnTo>
                  <a:pt x="0" y="192"/>
                </a:lnTo>
                <a:lnTo>
                  <a:pt x="0" y="0"/>
                </a:lnTo>
                <a:lnTo>
                  <a:pt x="144" y="0"/>
                </a:lnTo>
                <a:lnTo>
                  <a:pt x="288" y="96"/>
                </a:lnTo>
                <a:close/>
              </a:path>
            </a:pathLst>
          </a:custGeom>
          <a:solidFill>
            <a:schemeClr val="tx1"/>
          </a:solidFill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2258191" y="5329663"/>
            <a:ext cx="12192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1267591" y="5114219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PCF8574 (D0)</a:t>
            </a:r>
            <a:endParaRPr lang="en-US" sz="1100" dirty="0"/>
          </a:p>
        </p:txBody>
      </p:sp>
      <p:sp>
        <p:nvSpPr>
          <p:cNvPr id="104" name="TextBox 103"/>
          <p:cNvSpPr txBox="1"/>
          <p:nvPr/>
        </p:nvSpPr>
        <p:spPr>
          <a:xfrm>
            <a:off x="812464" y="5545106"/>
            <a:ext cx="22637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D0 = HI then Switch OPEN; Motor OFF</a:t>
            </a:r>
          </a:p>
          <a:p>
            <a:r>
              <a:rPr lang="en-US" sz="1000" dirty="0" smtClean="0"/>
              <a:t>D0 = LO then Switch CLOSED; Motor ON</a:t>
            </a:r>
            <a:endParaRPr lang="en-US" sz="1000" dirty="0"/>
          </a:p>
        </p:txBody>
      </p:sp>
      <p:cxnSp>
        <p:nvCxnSpPr>
          <p:cNvPr id="106" name="Straight Connector 105"/>
          <p:cNvCxnSpPr>
            <a:endCxn id="127" idx="1"/>
          </p:cNvCxnSpPr>
          <p:nvPr/>
        </p:nvCxnSpPr>
        <p:spPr>
          <a:xfrm>
            <a:off x="2484717" y="4694987"/>
            <a:ext cx="3823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107"/>
          <p:cNvGrpSpPr/>
          <p:nvPr/>
        </p:nvGrpSpPr>
        <p:grpSpPr>
          <a:xfrm>
            <a:off x="4835952" y="4539369"/>
            <a:ext cx="762000" cy="307777"/>
            <a:chOff x="5410200" y="2208837"/>
            <a:chExt cx="762000" cy="307777"/>
          </a:xfrm>
        </p:grpSpPr>
        <p:sp>
          <p:nvSpPr>
            <p:cNvPr id="122" name="Oval 40"/>
            <p:cNvSpPr>
              <a:spLocks noChangeAspect="1" noChangeArrowheads="1"/>
            </p:cNvSpPr>
            <p:nvPr/>
          </p:nvSpPr>
          <p:spPr bwMode="auto">
            <a:xfrm rot="16200000">
              <a:off x="5638800" y="2211814"/>
              <a:ext cx="304800" cy="3048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23" name="Line 41"/>
            <p:cNvSpPr>
              <a:spLocks noChangeAspect="1" noChangeShapeType="1"/>
            </p:cNvSpPr>
            <p:nvPr/>
          </p:nvSpPr>
          <p:spPr bwMode="auto">
            <a:xfrm rot="16200000" flipV="1">
              <a:off x="5524500" y="2249914"/>
              <a:ext cx="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Line 42"/>
            <p:cNvSpPr>
              <a:spLocks noChangeAspect="1" noChangeShapeType="1"/>
            </p:cNvSpPr>
            <p:nvPr/>
          </p:nvSpPr>
          <p:spPr bwMode="auto">
            <a:xfrm rot="16200000" flipV="1">
              <a:off x="6057900" y="2249914"/>
              <a:ext cx="0" cy="228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626501" y="2208837"/>
              <a:ext cx="3385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M</a:t>
              </a:r>
              <a:endParaRPr lang="en-US" sz="1400" b="1" dirty="0"/>
            </a:p>
          </p:txBody>
        </p:sp>
      </p:grpSp>
      <p:grpSp>
        <p:nvGrpSpPr>
          <p:cNvPr id="109" name="Group 222"/>
          <p:cNvGrpSpPr>
            <a:grpSpLocks/>
          </p:cNvGrpSpPr>
          <p:nvPr/>
        </p:nvGrpSpPr>
        <p:grpSpPr bwMode="auto">
          <a:xfrm>
            <a:off x="5445552" y="4686830"/>
            <a:ext cx="304800" cy="381000"/>
            <a:chOff x="4272" y="3072"/>
            <a:chExt cx="192" cy="240"/>
          </a:xfrm>
        </p:grpSpPr>
        <p:sp>
          <p:nvSpPr>
            <p:cNvPr id="116" name="Line 99"/>
            <p:cNvSpPr>
              <a:spLocks noChangeAspect="1" noChangeShapeType="1"/>
            </p:cNvSpPr>
            <p:nvPr/>
          </p:nvSpPr>
          <p:spPr bwMode="auto">
            <a:xfrm>
              <a:off x="4272" y="321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100"/>
            <p:cNvSpPr>
              <a:spLocks noChangeAspect="1" noChangeShapeType="1"/>
            </p:cNvSpPr>
            <p:nvPr/>
          </p:nvSpPr>
          <p:spPr bwMode="auto">
            <a:xfrm>
              <a:off x="4368" y="307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101"/>
            <p:cNvSpPr>
              <a:spLocks noChangeAspect="1" noChangeShapeType="1"/>
            </p:cNvSpPr>
            <p:nvPr/>
          </p:nvSpPr>
          <p:spPr bwMode="auto">
            <a:xfrm>
              <a:off x="4296" y="324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102"/>
            <p:cNvSpPr>
              <a:spLocks noChangeAspect="1" noChangeShapeType="1"/>
            </p:cNvSpPr>
            <p:nvPr/>
          </p:nvSpPr>
          <p:spPr bwMode="auto">
            <a:xfrm>
              <a:off x="4320" y="326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103"/>
            <p:cNvSpPr>
              <a:spLocks noChangeAspect="1" noChangeShapeType="1"/>
            </p:cNvSpPr>
            <p:nvPr/>
          </p:nvSpPr>
          <p:spPr bwMode="auto">
            <a:xfrm>
              <a:off x="4344" y="3288"/>
              <a:ext cx="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104"/>
            <p:cNvSpPr>
              <a:spLocks noChangeAspect="1" noChangeShapeType="1"/>
            </p:cNvSpPr>
            <p:nvPr/>
          </p:nvSpPr>
          <p:spPr bwMode="auto">
            <a:xfrm flipH="1">
              <a:off x="4365" y="3312"/>
              <a:ext cx="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11" name="Straight Connector 110"/>
          <p:cNvCxnSpPr/>
          <p:nvPr/>
        </p:nvCxnSpPr>
        <p:spPr>
          <a:xfrm>
            <a:off x="3481362" y="5210924"/>
            <a:ext cx="0" cy="1187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Freeform 253"/>
          <p:cNvSpPr>
            <a:spLocks/>
          </p:cNvSpPr>
          <p:nvPr/>
        </p:nvSpPr>
        <p:spPr bwMode="auto">
          <a:xfrm>
            <a:off x="2227397" y="4637042"/>
            <a:ext cx="228600" cy="152400"/>
          </a:xfrm>
          <a:custGeom>
            <a:avLst/>
            <a:gdLst>
              <a:gd name="T0" fmla="*/ 181451250 w 288"/>
              <a:gd name="T1" fmla="*/ 60483750 h 192"/>
              <a:gd name="T2" fmla="*/ 90725625 w 288"/>
              <a:gd name="T3" fmla="*/ 120967500 h 192"/>
              <a:gd name="T4" fmla="*/ 0 w 288"/>
              <a:gd name="T5" fmla="*/ 120967500 h 192"/>
              <a:gd name="T6" fmla="*/ 0 w 288"/>
              <a:gd name="T7" fmla="*/ 0 h 192"/>
              <a:gd name="T8" fmla="*/ 90725625 w 288"/>
              <a:gd name="T9" fmla="*/ 0 h 192"/>
              <a:gd name="T10" fmla="*/ 181451250 w 288"/>
              <a:gd name="T11" fmla="*/ 60483750 h 1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88"/>
              <a:gd name="T19" fmla="*/ 0 h 192"/>
              <a:gd name="T20" fmla="*/ 288 w 288"/>
              <a:gd name="T21" fmla="*/ 192 h 1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88" h="192">
                <a:moveTo>
                  <a:pt x="288" y="96"/>
                </a:moveTo>
                <a:lnTo>
                  <a:pt x="144" y="192"/>
                </a:lnTo>
                <a:lnTo>
                  <a:pt x="0" y="192"/>
                </a:lnTo>
                <a:lnTo>
                  <a:pt x="0" y="0"/>
                </a:lnTo>
                <a:lnTo>
                  <a:pt x="144" y="0"/>
                </a:lnTo>
                <a:lnTo>
                  <a:pt x="288" y="96"/>
                </a:lnTo>
                <a:close/>
              </a:path>
            </a:pathLst>
          </a:custGeom>
          <a:solidFill>
            <a:schemeClr val="tx1"/>
          </a:solidFill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1" name="TextBox 150"/>
          <p:cNvSpPr txBox="1"/>
          <p:nvPr/>
        </p:nvSpPr>
        <p:spPr>
          <a:xfrm>
            <a:off x="1192412" y="4476375"/>
            <a:ext cx="10574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External Voltage Source</a:t>
            </a:r>
            <a:endParaRPr lang="en-US" sz="1100" dirty="0"/>
          </a:p>
        </p:txBody>
      </p:sp>
      <p:grpSp>
        <p:nvGrpSpPr>
          <p:cNvPr id="152" name="Group 218"/>
          <p:cNvGrpSpPr>
            <a:grpSpLocks/>
          </p:cNvGrpSpPr>
          <p:nvPr/>
        </p:nvGrpSpPr>
        <p:grpSpPr bwMode="auto">
          <a:xfrm>
            <a:off x="3745112" y="3782175"/>
            <a:ext cx="152400" cy="762000"/>
            <a:chOff x="5280" y="1200"/>
            <a:chExt cx="96" cy="480"/>
          </a:xfrm>
        </p:grpSpPr>
        <p:sp>
          <p:nvSpPr>
            <p:cNvPr id="153" name="Line 106"/>
            <p:cNvSpPr>
              <a:spLocks noChangeAspect="1" noChangeShapeType="1"/>
            </p:cNvSpPr>
            <p:nvPr/>
          </p:nvSpPr>
          <p:spPr bwMode="auto">
            <a:xfrm>
              <a:off x="5328" y="120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Line 107"/>
            <p:cNvSpPr>
              <a:spLocks noChangeAspect="1" noChangeShapeType="1"/>
            </p:cNvSpPr>
            <p:nvPr/>
          </p:nvSpPr>
          <p:spPr bwMode="auto">
            <a:xfrm>
              <a:off x="5280" y="1392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08"/>
            <p:cNvSpPr>
              <a:spLocks noChangeAspect="1"/>
            </p:cNvSpPr>
            <p:nvPr/>
          </p:nvSpPr>
          <p:spPr bwMode="auto">
            <a:xfrm>
              <a:off x="5280" y="1392"/>
              <a:ext cx="96" cy="96"/>
            </a:xfrm>
            <a:custGeom>
              <a:avLst/>
              <a:gdLst>
                <a:gd name="T0" fmla="*/ 16 w 288"/>
                <a:gd name="T1" fmla="*/ 0 h 240"/>
                <a:gd name="T2" fmla="*/ 0 w 288"/>
                <a:gd name="T3" fmla="*/ 38 h 240"/>
                <a:gd name="T4" fmla="*/ 32 w 288"/>
                <a:gd name="T5" fmla="*/ 38 h 240"/>
                <a:gd name="T6" fmla="*/ 16 w 288"/>
                <a:gd name="T7" fmla="*/ 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240"/>
                <a:gd name="T14" fmla="*/ 288 w 288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240">
                  <a:moveTo>
                    <a:pt x="144" y="0"/>
                  </a:moveTo>
                  <a:lnTo>
                    <a:pt x="0" y="240"/>
                  </a:lnTo>
                  <a:lnTo>
                    <a:pt x="288" y="24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chemeClr val="tx1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Line 109"/>
            <p:cNvSpPr>
              <a:spLocks noChangeAspect="1" noChangeShapeType="1"/>
            </p:cNvSpPr>
            <p:nvPr/>
          </p:nvSpPr>
          <p:spPr bwMode="auto">
            <a:xfrm>
              <a:off x="5328" y="148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58" name="Straight Connector 157"/>
          <p:cNvCxnSpPr/>
          <p:nvPr/>
        </p:nvCxnSpPr>
        <p:spPr>
          <a:xfrm>
            <a:off x="3821312" y="4801130"/>
            <a:ext cx="0" cy="5402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9" name="Group 233"/>
          <p:cNvGrpSpPr>
            <a:grpSpLocks/>
          </p:cNvGrpSpPr>
          <p:nvPr/>
        </p:nvGrpSpPr>
        <p:grpSpPr bwMode="auto">
          <a:xfrm rot="5400000">
            <a:off x="3707012" y="4653719"/>
            <a:ext cx="304800" cy="76200"/>
            <a:chOff x="2304" y="2592"/>
            <a:chExt cx="192" cy="48"/>
          </a:xfrm>
        </p:grpSpPr>
        <p:sp>
          <p:nvSpPr>
            <p:cNvPr id="160" name="Arc 234"/>
            <p:cNvSpPr>
              <a:spLocks/>
            </p:cNvSpPr>
            <p:nvPr/>
          </p:nvSpPr>
          <p:spPr bwMode="auto">
            <a:xfrm>
              <a:off x="2353" y="2592"/>
              <a:ext cx="96" cy="48"/>
            </a:xfrm>
            <a:custGeom>
              <a:avLst/>
              <a:gdLst>
                <a:gd name="T0" fmla="*/ 0 w 43199"/>
                <a:gd name="T1" fmla="*/ 0 h 21600"/>
                <a:gd name="T2" fmla="*/ 0 w 43199"/>
                <a:gd name="T3" fmla="*/ 0 h 21600"/>
                <a:gd name="T4" fmla="*/ 0 w 43199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600"/>
                <a:gd name="T11" fmla="*/ 43199 w 431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600" fill="none" extrusionOk="0">
                  <a:moveTo>
                    <a:pt x="0" y="21370"/>
                  </a:moveTo>
                  <a:cubicBezTo>
                    <a:pt x="126" y="9531"/>
                    <a:pt x="9759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</a:path>
                <a:path w="43199" h="21600" stroke="0" extrusionOk="0">
                  <a:moveTo>
                    <a:pt x="0" y="21370"/>
                  </a:moveTo>
                  <a:cubicBezTo>
                    <a:pt x="126" y="9531"/>
                    <a:pt x="9759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lnTo>
                    <a:pt x="21599" y="21600"/>
                  </a:lnTo>
                  <a:lnTo>
                    <a:pt x="0" y="2137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Line 235"/>
            <p:cNvSpPr>
              <a:spLocks noChangeShapeType="1"/>
            </p:cNvSpPr>
            <p:nvPr/>
          </p:nvSpPr>
          <p:spPr bwMode="auto">
            <a:xfrm flipH="1">
              <a:off x="2304" y="2640"/>
              <a:ext cx="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Line 236"/>
            <p:cNvSpPr>
              <a:spLocks noChangeShapeType="1"/>
            </p:cNvSpPr>
            <p:nvPr/>
          </p:nvSpPr>
          <p:spPr bwMode="auto">
            <a:xfrm flipH="1">
              <a:off x="2448" y="2640"/>
              <a:ext cx="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65" name="Straight Connector 164"/>
          <p:cNvCxnSpPr/>
          <p:nvPr/>
        </p:nvCxnSpPr>
        <p:spPr>
          <a:xfrm flipV="1">
            <a:off x="3476651" y="5329662"/>
            <a:ext cx="34466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V="1">
            <a:off x="3481362" y="3728872"/>
            <a:ext cx="33995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>
            <a:stCxn id="153" idx="0"/>
          </p:cNvCxnSpPr>
          <p:nvPr/>
        </p:nvCxnSpPr>
        <p:spPr>
          <a:xfrm flipV="1">
            <a:off x="3821312" y="3728872"/>
            <a:ext cx="0" cy="533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Oval 169"/>
          <p:cNvSpPr/>
          <p:nvPr/>
        </p:nvSpPr>
        <p:spPr>
          <a:xfrm>
            <a:off x="3445521" y="37069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443262" y="5279632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6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58" y="533400"/>
            <a:ext cx="5144859" cy="2665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oup 18"/>
          <p:cNvGrpSpPr/>
          <p:nvPr/>
        </p:nvGrpSpPr>
        <p:grpSpPr>
          <a:xfrm>
            <a:off x="340109" y="3545976"/>
            <a:ext cx="3057965" cy="1962172"/>
            <a:chOff x="990600" y="4098011"/>
            <a:chExt cx="3057965" cy="1962172"/>
          </a:xfrm>
        </p:grpSpPr>
        <p:pic>
          <p:nvPicPr>
            <p:cNvPr id="3" name="Picture 6" descr="transnpn.wm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7022" y="5181600"/>
              <a:ext cx="528220" cy="536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89" descr="earth.wmf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6403" y="5708203"/>
              <a:ext cx="344731" cy="34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1" descr="motor.wmf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304679" y="4707990"/>
              <a:ext cx="723902" cy="223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3554971" y="4267200"/>
              <a:ext cx="220271" cy="19049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22823" y="4098011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Motor Power Supply</a:t>
              </a:r>
              <a:endParaRPr lang="en-US" sz="1200" dirty="0"/>
            </a:p>
          </p:txBody>
        </p:sp>
        <p:sp>
          <p:nvSpPr>
            <p:cNvPr id="8" name="Freeform 253"/>
            <p:cNvSpPr>
              <a:spLocks/>
            </p:cNvSpPr>
            <p:nvPr/>
          </p:nvSpPr>
          <p:spPr bwMode="auto">
            <a:xfrm>
              <a:off x="2482922" y="5375033"/>
              <a:ext cx="228600" cy="152400"/>
            </a:xfrm>
            <a:custGeom>
              <a:avLst/>
              <a:gdLst>
                <a:gd name="T0" fmla="*/ 181451250 w 288"/>
                <a:gd name="T1" fmla="*/ 60483750 h 192"/>
                <a:gd name="T2" fmla="*/ 90725625 w 288"/>
                <a:gd name="T3" fmla="*/ 120967500 h 192"/>
                <a:gd name="T4" fmla="*/ 0 w 288"/>
                <a:gd name="T5" fmla="*/ 120967500 h 192"/>
                <a:gd name="T6" fmla="*/ 0 w 288"/>
                <a:gd name="T7" fmla="*/ 0 h 192"/>
                <a:gd name="T8" fmla="*/ 90725625 w 288"/>
                <a:gd name="T9" fmla="*/ 0 h 192"/>
                <a:gd name="T10" fmla="*/ 181451250 w 288"/>
                <a:gd name="T11" fmla="*/ 60483750 h 1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8"/>
                <a:gd name="T19" fmla="*/ 0 h 192"/>
                <a:gd name="T20" fmla="*/ 288 w 288"/>
                <a:gd name="T21" fmla="*/ 192 h 1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8" h="192">
                  <a:moveTo>
                    <a:pt x="288" y="96"/>
                  </a:moveTo>
                  <a:lnTo>
                    <a:pt x="144" y="192"/>
                  </a:lnTo>
                  <a:lnTo>
                    <a:pt x="0" y="192"/>
                  </a:lnTo>
                  <a:lnTo>
                    <a:pt x="0" y="0"/>
                  </a:lnTo>
                  <a:lnTo>
                    <a:pt x="144" y="0"/>
                  </a:lnTo>
                  <a:lnTo>
                    <a:pt x="288" y="96"/>
                  </a:lnTo>
                  <a:close/>
                </a:path>
              </a:pathLst>
            </a:custGeom>
            <a:solidFill>
              <a:schemeClr val="tx1"/>
            </a:solidFill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711522" y="5442355"/>
              <a:ext cx="60960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720922" y="5176419"/>
              <a:ext cx="762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PCF8574 (D0)</a:t>
              </a:r>
              <a:endParaRPr lang="en-US" sz="11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90600" y="5660073"/>
              <a:ext cx="22637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D0 = HI then Switch OPEN; Motor OFF</a:t>
              </a:r>
            </a:p>
            <a:p>
              <a:r>
                <a:rPr lang="en-US" sz="1000" dirty="0" smtClean="0"/>
                <a:t>D0 = LO then Switch CLOSED; Motor ON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53291" y="5468806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E </a:t>
              </a:r>
              <a:endParaRPr lang="en-US" sz="1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87112" y="5094187"/>
              <a:ext cx="2680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B</a:t>
              </a:r>
              <a:endParaRPr lang="en-US" sz="1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753291" y="5108807"/>
              <a:ext cx="2664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</a:t>
              </a:r>
              <a:endParaRPr lang="en-US" sz="1200" dirty="0"/>
            </a:p>
          </p:txBody>
        </p:sp>
      </p:grpSp>
      <p:pic>
        <p:nvPicPr>
          <p:cNvPr id="23" name="Picture 89" descr="earth.wm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83" y="5138413"/>
            <a:ext cx="344731" cy="34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1" descr="motor.wm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935646" y="4173710"/>
            <a:ext cx="723902" cy="223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7177061" y="3724043"/>
            <a:ext cx="220271" cy="1904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080795" y="357261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Motor Power Supply</a:t>
            </a:r>
            <a:endParaRPr lang="en-US" sz="1200" dirty="0"/>
          </a:p>
        </p:txBody>
      </p:sp>
      <p:sp>
        <p:nvSpPr>
          <p:cNvPr id="27" name="Freeform 253"/>
          <p:cNvSpPr>
            <a:spLocks/>
          </p:cNvSpPr>
          <p:nvPr/>
        </p:nvSpPr>
        <p:spPr bwMode="auto">
          <a:xfrm>
            <a:off x="6140522" y="4822998"/>
            <a:ext cx="228600" cy="152400"/>
          </a:xfrm>
          <a:custGeom>
            <a:avLst/>
            <a:gdLst>
              <a:gd name="T0" fmla="*/ 181451250 w 288"/>
              <a:gd name="T1" fmla="*/ 60483750 h 192"/>
              <a:gd name="T2" fmla="*/ 90725625 w 288"/>
              <a:gd name="T3" fmla="*/ 120967500 h 192"/>
              <a:gd name="T4" fmla="*/ 0 w 288"/>
              <a:gd name="T5" fmla="*/ 120967500 h 192"/>
              <a:gd name="T6" fmla="*/ 0 w 288"/>
              <a:gd name="T7" fmla="*/ 0 h 192"/>
              <a:gd name="T8" fmla="*/ 90725625 w 288"/>
              <a:gd name="T9" fmla="*/ 0 h 192"/>
              <a:gd name="T10" fmla="*/ 181451250 w 288"/>
              <a:gd name="T11" fmla="*/ 60483750 h 1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88"/>
              <a:gd name="T19" fmla="*/ 0 h 192"/>
              <a:gd name="T20" fmla="*/ 288 w 288"/>
              <a:gd name="T21" fmla="*/ 192 h 1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88" h="192">
                <a:moveTo>
                  <a:pt x="288" y="96"/>
                </a:moveTo>
                <a:lnTo>
                  <a:pt x="144" y="192"/>
                </a:lnTo>
                <a:lnTo>
                  <a:pt x="0" y="192"/>
                </a:lnTo>
                <a:lnTo>
                  <a:pt x="0" y="0"/>
                </a:lnTo>
                <a:lnTo>
                  <a:pt x="144" y="0"/>
                </a:lnTo>
                <a:lnTo>
                  <a:pt x="288" y="96"/>
                </a:lnTo>
                <a:close/>
              </a:path>
            </a:pathLst>
          </a:custGeom>
          <a:solidFill>
            <a:schemeClr val="tx1"/>
          </a:solidFill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>
            <a:off x="6369122" y="4890320"/>
            <a:ext cx="60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378522" y="4624384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PCF8574 (D0)</a:t>
            </a:r>
            <a:endParaRPr lang="en-US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4648200" y="5108038"/>
            <a:ext cx="22637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D0 = HI then Switch OPEN; Motor OFF</a:t>
            </a:r>
          </a:p>
          <a:p>
            <a:r>
              <a:rPr lang="en-US" sz="1000" dirty="0" smtClean="0"/>
              <a:t>D0 = LO then Switch CLOSED; Motor ON</a:t>
            </a:r>
            <a:endParaRPr lang="en-US" sz="1000" dirty="0"/>
          </a:p>
        </p:txBody>
      </p:sp>
      <p:sp>
        <p:nvSpPr>
          <p:cNvPr id="31" name="TextBox 30"/>
          <p:cNvSpPr txBox="1"/>
          <p:nvPr/>
        </p:nvSpPr>
        <p:spPr>
          <a:xfrm>
            <a:off x="7358311" y="4916771"/>
            <a:ext cx="2551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6769523" y="4503501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7358311" y="448588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</a:t>
            </a:r>
            <a:endParaRPr lang="en-US" sz="1200" dirty="0"/>
          </a:p>
        </p:txBody>
      </p:sp>
      <p:grpSp>
        <p:nvGrpSpPr>
          <p:cNvPr id="70" name="Group 69"/>
          <p:cNvGrpSpPr/>
          <p:nvPr/>
        </p:nvGrpSpPr>
        <p:grpSpPr>
          <a:xfrm>
            <a:off x="6978723" y="4575909"/>
            <a:ext cx="322900" cy="590231"/>
            <a:chOff x="7399485" y="1275924"/>
            <a:chExt cx="322900" cy="590231"/>
          </a:xfrm>
        </p:grpSpPr>
        <p:sp>
          <p:nvSpPr>
            <p:cNvPr id="35" name="Rectangle 3"/>
            <p:cNvSpPr>
              <a:spLocks noChangeArrowheads="1"/>
            </p:cNvSpPr>
            <p:nvPr/>
          </p:nvSpPr>
          <p:spPr bwMode="auto">
            <a:xfrm>
              <a:off x="7566769" y="1395287"/>
              <a:ext cx="13844" cy="48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" name="Rectangle 4"/>
            <p:cNvSpPr>
              <a:spLocks noChangeArrowheads="1"/>
            </p:cNvSpPr>
            <p:nvPr/>
          </p:nvSpPr>
          <p:spPr bwMode="auto">
            <a:xfrm>
              <a:off x="7566769" y="1746792"/>
              <a:ext cx="13844" cy="48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" name="Rectangle 5"/>
            <p:cNvSpPr>
              <a:spLocks noChangeArrowheads="1"/>
            </p:cNvSpPr>
            <p:nvPr/>
          </p:nvSpPr>
          <p:spPr bwMode="auto">
            <a:xfrm>
              <a:off x="7566769" y="1400158"/>
              <a:ext cx="13844" cy="34663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" name="Rectangle 8"/>
            <p:cNvSpPr>
              <a:spLocks noChangeArrowheads="1"/>
            </p:cNvSpPr>
            <p:nvPr/>
          </p:nvSpPr>
          <p:spPr bwMode="auto">
            <a:xfrm>
              <a:off x="7566769" y="1453736"/>
              <a:ext cx="13844" cy="23460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" name="Rectangle 9"/>
            <p:cNvSpPr>
              <a:spLocks noChangeArrowheads="1"/>
            </p:cNvSpPr>
            <p:nvPr/>
          </p:nvSpPr>
          <p:spPr bwMode="auto">
            <a:xfrm>
              <a:off x="7705212" y="1453736"/>
              <a:ext cx="6922" cy="97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2" name="Rectangle 10"/>
            <p:cNvSpPr>
              <a:spLocks noChangeArrowheads="1"/>
            </p:cNvSpPr>
            <p:nvPr/>
          </p:nvSpPr>
          <p:spPr bwMode="auto">
            <a:xfrm>
              <a:off x="7573691" y="1453736"/>
              <a:ext cx="131520" cy="97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" name="Rectangle 11"/>
            <p:cNvSpPr>
              <a:spLocks noChangeArrowheads="1"/>
            </p:cNvSpPr>
            <p:nvPr/>
          </p:nvSpPr>
          <p:spPr bwMode="auto">
            <a:xfrm>
              <a:off x="7698289" y="1458606"/>
              <a:ext cx="13844" cy="48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" name="Rectangle 14"/>
            <p:cNvSpPr>
              <a:spLocks noChangeArrowheads="1"/>
            </p:cNvSpPr>
            <p:nvPr/>
          </p:nvSpPr>
          <p:spPr bwMode="auto">
            <a:xfrm>
              <a:off x="7698289" y="1683472"/>
              <a:ext cx="13844" cy="48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" name="Rectangle 17"/>
            <p:cNvSpPr>
              <a:spLocks noChangeArrowheads="1"/>
            </p:cNvSpPr>
            <p:nvPr/>
          </p:nvSpPr>
          <p:spPr bwMode="auto">
            <a:xfrm>
              <a:off x="7497548" y="1453736"/>
              <a:ext cx="13844" cy="48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" name="Rectangle 18"/>
            <p:cNvSpPr>
              <a:spLocks noChangeArrowheads="1"/>
            </p:cNvSpPr>
            <p:nvPr/>
          </p:nvSpPr>
          <p:spPr bwMode="auto">
            <a:xfrm>
              <a:off x="7497548" y="1688343"/>
              <a:ext cx="13844" cy="48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" name="Rectangle 19"/>
            <p:cNvSpPr>
              <a:spLocks noChangeArrowheads="1"/>
            </p:cNvSpPr>
            <p:nvPr/>
          </p:nvSpPr>
          <p:spPr bwMode="auto">
            <a:xfrm>
              <a:off x="7497548" y="1458606"/>
              <a:ext cx="13844" cy="22973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" name="Rectangle 21"/>
            <p:cNvSpPr>
              <a:spLocks noChangeArrowheads="1"/>
            </p:cNvSpPr>
            <p:nvPr/>
          </p:nvSpPr>
          <p:spPr bwMode="auto">
            <a:xfrm>
              <a:off x="7504470" y="1581186"/>
              <a:ext cx="6922" cy="97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4" name="Rectangle 22"/>
            <p:cNvSpPr>
              <a:spLocks noChangeArrowheads="1"/>
            </p:cNvSpPr>
            <p:nvPr/>
          </p:nvSpPr>
          <p:spPr bwMode="auto">
            <a:xfrm>
              <a:off x="7399485" y="1581186"/>
              <a:ext cx="104985" cy="97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67" name="Straight Arrow Connector 66"/>
            <p:cNvCxnSpPr>
              <a:endCxn id="40" idx="2"/>
            </p:cNvCxnSpPr>
            <p:nvPr/>
          </p:nvCxnSpPr>
          <p:spPr>
            <a:xfrm flipH="1">
              <a:off x="7573691" y="1688343"/>
              <a:ext cx="13152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7722385" y="1683472"/>
              <a:ext cx="0" cy="18268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714381" y="1275924"/>
              <a:ext cx="0" cy="18268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757" y="3387485"/>
            <a:ext cx="742765" cy="118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Rectangle 71"/>
          <p:cNvSpPr/>
          <p:nvPr/>
        </p:nvSpPr>
        <p:spPr>
          <a:xfrm>
            <a:off x="5308848" y="3799643"/>
            <a:ext cx="275206" cy="1331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5210756" y="3758503"/>
            <a:ext cx="471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IRF510</a:t>
            </a:r>
            <a:endParaRPr lang="en-US" sz="800" dirty="0"/>
          </a:p>
        </p:txBody>
      </p:sp>
      <p:sp>
        <p:nvSpPr>
          <p:cNvPr id="16" name="TextBox 15"/>
          <p:cNvSpPr txBox="1"/>
          <p:nvPr/>
        </p:nvSpPr>
        <p:spPr>
          <a:xfrm>
            <a:off x="5189397" y="4280542"/>
            <a:ext cx="59068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G D S</a:t>
            </a:r>
            <a:endParaRPr 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9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5943600"/>
            <a:ext cx="396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2"/>
              </a:rPr>
              <a:t>https://teachmetomake.wordpress.com/how-to-use-a-transistor-as-a-switch</a:t>
            </a:r>
            <a:r>
              <a:rPr lang="en-US" sz="1200" dirty="0" smtClean="0">
                <a:hlinkClick r:id="rId2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15" y="152400"/>
            <a:ext cx="3610739" cy="5724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847" y="1219200"/>
            <a:ext cx="3590925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3464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130</Words>
  <Application>Microsoft Office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14</cp:revision>
  <cp:lastPrinted>2016-09-23T17:24:44Z</cp:lastPrinted>
  <dcterms:created xsi:type="dcterms:W3CDTF">2016-09-22T23:46:45Z</dcterms:created>
  <dcterms:modified xsi:type="dcterms:W3CDTF">2016-09-23T17:44:36Z</dcterms:modified>
</cp:coreProperties>
</file>