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4" r:id="rId5"/>
    <p:sldId id="266" r:id="rId6"/>
    <p:sldId id="265" r:id="rId7"/>
    <p:sldId id="267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6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3.wmf"/><Relationship Id="rId7" Type="http://schemas.openxmlformats.org/officeDocument/2006/relationships/image" Target="../media/image20.wmf"/><Relationship Id="rId2" Type="http://schemas.openxmlformats.org/officeDocument/2006/relationships/image" Target="../media/image14.wmf"/><Relationship Id="rId1" Type="http://schemas.openxmlformats.org/officeDocument/2006/relationships/image" Target="../media/image12.wmf"/><Relationship Id="rId6" Type="http://schemas.openxmlformats.org/officeDocument/2006/relationships/image" Target="../media/image19.wmf"/><Relationship Id="rId11" Type="http://schemas.openxmlformats.org/officeDocument/2006/relationships/image" Target="../media/image24.wmf"/><Relationship Id="rId5" Type="http://schemas.openxmlformats.org/officeDocument/2006/relationships/image" Target="../media/image18.wmf"/><Relationship Id="rId10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1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A0CE3-F357-44F4-BB46-E7EB53FCE2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3433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4F6ED-5BB6-4F15-827C-20F3B2FC63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2603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01ED1-FA9F-4827-A2FD-94ABA8C5FD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196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A0758-C7F3-479D-9A54-769305E739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6653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CA9BD-C175-43C1-80FD-ADB74D2294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7445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259C5-76A9-461B-98F3-71EE134BA7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319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CB91-54C1-4EAC-B9AA-84D8A7FA7A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90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391F6-9BF3-4E33-A794-59B3638206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426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D171B-C783-4F46-9E69-CEF3F62834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889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F9494-7CA2-4BCC-9CAE-1D958EBD98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615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B9C27-B66A-4A36-98FC-9252712014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429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AD50A03-9DF7-4F88-965F-9EB60BD0C2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5.wmf"/><Relationship Id="rId7" Type="http://schemas.openxmlformats.org/officeDocument/2006/relationships/image" Target="../media/image2.wmf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oleObject" Target="../embeddings/oleObject10.bin"/><Relationship Id="rId18" Type="http://schemas.openxmlformats.org/officeDocument/2006/relationships/oleObject" Target="../embeddings/oleObject12.bin"/><Relationship Id="rId3" Type="http://schemas.openxmlformats.org/officeDocument/2006/relationships/image" Target="../media/image15.wmf"/><Relationship Id="rId21" Type="http://schemas.openxmlformats.org/officeDocument/2006/relationships/image" Target="../media/image14.wmf"/><Relationship Id="rId7" Type="http://schemas.openxmlformats.org/officeDocument/2006/relationships/image" Target="../media/image8.wmf"/><Relationship Id="rId12" Type="http://schemas.openxmlformats.org/officeDocument/2006/relationships/image" Target="../media/image10.wmf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9.bin"/><Relationship Id="rId5" Type="http://schemas.openxmlformats.org/officeDocument/2006/relationships/image" Target="../media/image7.wmf"/><Relationship Id="rId15" Type="http://schemas.openxmlformats.org/officeDocument/2006/relationships/image" Target="../media/image16.png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9.wmf"/><Relationship Id="rId1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21.bin"/><Relationship Id="rId26" Type="http://schemas.openxmlformats.org/officeDocument/2006/relationships/image" Target="../media/image24.wmf"/><Relationship Id="rId3" Type="http://schemas.openxmlformats.org/officeDocument/2006/relationships/image" Target="../media/image16.png"/><Relationship Id="rId21" Type="http://schemas.openxmlformats.org/officeDocument/2006/relationships/image" Target="../media/image22.wmf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0.wmf"/><Relationship Id="rId25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0.bin"/><Relationship Id="rId20" Type="http://schemas.openxmlformats.org/officeDocument/2006/relationships/oleObject" Target="../embeddings/oleObject22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7.wmf"/><Relationship Id="rId24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image" Target="../media/image19.wmf"/><Relationship Id="rId23" Type="http://schemas.openxmlformats.org/officeDocument/2006/relationships/image" Target="../media/image23.wmf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21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9.bin"/><Relationship Id="rId22" Type="http://schemas.openxmlformats.org/officeDocument/2006/relationships/oleObject" Target="../embeddings/oleObject2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29.bin"/><Relationship Id="rId3" Type="http://schemas.openxmlformats.org/officeDocument/2006/relationships/oleObject" Target="../embeddings/oleObject25.bin"/><Relationship Id="rId7" Type="http://schemas.openxmlformats.org/officeDocument/2006/relationships/image" Target="../media/image30.wmf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26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image" Target="../media/image35.wmf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8"/>
          <p:cNvGrpSpPr>
            <a:grpSpLocks/>
          </p:cNvGrpSpPr>
          <p:nvPr/>
        </p:nvGrpSpPr>
        <p:grpSpPr bwMode="auto">
          <a:xfrm>
            <a:off x="990600" y="2514600"/>
            <a:ext cx="7391400" cy="762000"/>
            <a:chOff x="624" y="1344"/>
            <a:chExt cx="4656" cy="864"/>
          </a:xfrm>
        </p:grpSpPr>
        <p:sp>
          <p:nvSpPr>
            <p:cNvPr id="2052" name="Rectangle 7"/>
            <p:cNvSpPr>
              <a:spLocks noChangeArrowheads="1"/>
            </p:cNvSpPr>
            <p:nvPr/>
          </p:nvSpPr>
          <p:spPr bwMode="auto">
            <a:xfrm>
              <a:off x="624" y="1344"/>
              <a:ext cx="465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3" name="Text Box 4"/>
            <p:cNvSpPr txBox="1">
              <a:spLocks noChangeArrowheads="1"/>
            </p:cNvSpPr>
            <p:nvPr/>
          </p:nvSpPr>
          <p:spPr bwMode="auto">
            <a:xfrm>
              <a:off x="672" y="1440"/>
              <a:ext cx="451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/>
                <a:t>Voltage Dividers</a:t>
              </a:r>
              <a:r>
                <a:rPr lang="en-US" altLang="en-US"/>
                <a:t> </a:t>
              </a:r>
            </a:p>
          </p:txBody>
        </p:sp>
      </p:grp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5604949" y="6550223"/>
            <a:ext cx="35509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2007, Updated 2016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226483" y="9170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 smtClean="0"/>
              <a:t>Analog-to-Digital converters (ADC) and Digital-to-Analog </a:t>
            </a:r>
            <a:r>
              <a:rPr lang="en-US" altLang="en-US" dirty="0"/>
              <a:t>Converters (DAC) </a:t>
            </a:r>
            <a:r>
              <a:rPr lang="en-US" altLang="en-US" dirty="0" smtClean="0"/>
              <a:t>generate </a:t>
            </a:r>
            <a:r>
              <a:rPr lang="en-US" altLang="en-US" dirty="0"/>
              <a:t>voltage using n-bit digital data</a:t>
            </a:r>
            <a:endParaRPr lang="en-US" altLang="en-US" baseline="-25000" dirty="0"/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609600" y="838200"/>
            <a:ext cx="1909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/>
              <a:t>A. Voltage Dividers</a:t>
            </a:r>
          </a:p>
        </p:txBody>
      </p:sp>
      <p:pic>
        <p:nvPicPr>
          <p:cNvPr id="3077" name="Picture 9" descr="voltageDivid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95400"/>
            <a:ext cx="1790700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3200400" y="1447800"/>
            <a:ext cx="3886200" cy="1576388"/>
            <a:chOff x="3200400" y="1447800"/>
            <a:chExt cx="3886200" cy="1576388"/>
          </a:xfrm>
        </p:grpSpPr>
        <p:graphicFrame>
          <p:nvGraphicFramePr>
            <p:cNvPr id="3078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06908408"/>
                </p:ext>
              </p:extLst>
            </p:nvPr>
          </p:nvGraphicFramePr>
          <p:xfrm>
            <a:off x="3276600" y="1828800"/>
            <a:ext cx="1524000" cy="647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6" name="Equation" r:id="rId4" imgW="1016000" imgH="431800" progId="Equation.DSMT4">
                    <p:embed/>
                  </p:oleObj>
                </mc:Choice>
                <mc:Fallback>
                  <p:oleObj name="Equation" r:id="rId4" imgW="1016000" imgH="4318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6600" y="1828800"/>
                          <a:ext cx="1524000" cy="647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79" name="Text Box 11"/>
            <p:cNvSpPr txBox="1">
              <a:spLocks noChangeArrowheads="1"/>
            </p:cNvSpPr>
            <p:nvPr/>
          </p:nvSpPr>
          <p:spPr bwMode="auto">
            <a:xfrm>
              <a:off x="3200400" y="1447800"/>
              <a:ext cx="266065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/>
                <a:t>Ohm’s Law, can prove that:</a:t>
              </a:r>
            </a:p>
          </p:txBody>
        </p:sp>
        <p:graphicFrame>
          <p:nvGraphicFramePr>
            <p:cNvPr id="3080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93646870"/>
                </p:ext>
              </p:extLst>
            </p:nvPr>
          </p:nvGraphicFramePr>
          <p:xfrm>
            <a:off x="5562600" y="1828800"/>
            <a:ext cx="1524000" cy="647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7" name="Equation" r:id="rId6" imgW="1016000" imgH="431800" progId="Equation.DSMT4">
                    <p:embed/>
                  </p:oleObj>
                </mc:Choice>
                <mc:Fallback>
                  <p:oleObj name="Equation" r:id="rId6" imgW="1016000" imgH="43180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62600" y="1828800"/>
                          <a:ext cx="1524000" cy="647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1" name="Text Box 13"/>
            <p:cNvSpPr txBox="1">
              <a:spLocks noChangeArrowheads="1"/>
            </p:cNvSpPr>
            <p:nvPr/>
          </p:nvSpPr>
          <p:spPr bwMode="auto">
            <a:xfrm>
              <a:off x="4937125" y="1965325"/>
              <a:ext cx="5222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/>
                <a:t>and</a:t>
              </a:r>
            </a:p>
          </p:txBody>
        </p:sp>
        <p:grpSp>
          <p:nvGrpSpPr>
            <p:cNvPr id="3082" name="Group 17"/>
            <p:cNvGrpSpPr>
              <a:grpSpLocks/>
            </p:cNvGrpSpPr>
            <p:nvPr/>
          </p:nvGrpSpPr>
          <p:grpSpPr bwMode="auto">
            <a:xfrm>
              <a:off x="3276600" y="2667000"/>
              <a:ext cx="1765300" cy="357188"/>
              <a:chOff x="2064" y="1680"/>
              <a:chExt cx="1112" cy="225"/>
            </a:xfrm>
          </p:grpSpPr>
          <p:sp>
            <p:nvSpPr>
              <p:cNvPr id="3109" name="Text Box 15"/>
              <p:cNvSpPr txBox="1">
                <a:spLocks noChangeArrowheads="1"/>
              </p:cNvSpPr>
              <p:nvPr/>
            </p:nvSpPr>
            <p:spPr bwMode="auto">
              <a:xfrm>
                <a:off x="2064" y="1680"/>
                <a:ext cx="365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1600"/>
                  <a:t>NB: </a:t>
                </a:r>
              </a:p>
            </p:txBody>
          </p:sp>
          <p:graphicFrame>
            <p:nvGraphicFramePr>
              <p:cNvPr id="3110" name="Object 16"/>
              <p:cNvGraphicFramePr>
                <a:graphicFrameLocks noChangeAspect="1"/>
              </p:cNvGraphicFramePr>
              <p:nvPr/>
            </p:nvGraphicFramePr>
            <p:xfrm>
              <a:off x="2400" y="1680"/>
              <a:ext cx="776" cy="2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18" name="Equation" r:id="rId8" imgW="787400" imgH="228600" progId="Equation.DSMT4">
                      <p:embed/>
                    </p:oleObj>
                  </mc:Choice>
                  <mc:Fallback>
                    <p:oleObj name="Equation" r:id="rId8" imgW="787400" imgH="228600" progId="Equation.DSMT4">
                      <p:embed/>
                      <p:pic>
                        <p:nvPicPr>
                          <p:cNvPr id="0" name="Object 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00" y="1680"/>
                            <a:ext cx="776" cy="2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3083" name="Text Box 18"/>
          <p:cNvSpPr txBox="1">
            <a:spLocks noChangeArrowheads="1"/>
          </p:cNvSpPr>
          <p:nvPr/>
        </p:nvSpPr>
        <p:spPr bwMode="auto">
          <a:xfrm>
            <a:off x="609600" y="3657600"/>
            <a:ext cx="3705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dirty="0"/>
              <a:t>B. An N-bit </a:t>
            </a:r>
            <a:r>
              <a:rPr lang="en-US" altLang="en-US" sz="1600" dirty="0" smtClean="0"/>
              <a:t>ADC </a:t>
            </a:r>
            <a:r>
              <a:rPr lang="en-US" altLang="en-US" sz="1600" dirty="0"/>
              <a:t>has N voltage dividers</a:t>
            </a:r>
          </a:p>
        </p:txBody>
      </p:sp>
      <p:graphicFrame>
        <p:nvGraphicFramePr>
          <p:cNvPr id="9271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590888"/>
              </p:ext>
            </p:extLst>
          </p:nvPr>
        </p:nvGraphicFramePr>
        <p:xfrm>
          <a:off x="3276600" y="4876800"/>
          <a:ext cx="2971800" cy="1525587"/>
        </p:xfrm>
        <a:graphic>
          <a:graphicData uri="http://schemas.openxmlformats.org/drawingml/2006/table">
            <a:tbl>
              <a:tblPr/>
              <a:tblGrid>
                <a:gridCol w="1905000"/>
                <a:gridCol w="1066800"/>
              </a:tblGrid>
              <a:tr h="3810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raw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1023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5.000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WORD =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1022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4.995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8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WORD =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512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2.502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WORD = 0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0.000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6019800" y="4087813"/>
            <a:ext cx="2135188" cy="427037"/>
            <a:chOff x="6019800" y="4087813"/>
            <a:chExt cx="2135188" cy="427037"/>
          </a:xfrm>
        </p:grpSpPr>
        <p:sp>
          <p:nvSpPr>
            <p:cNvPr id="3104" name="Text Box 57"/>
            <p:cNvSpPr txBox="1">
              <a:spLocks noChangeArrowheads="1"/>
            </p:cNvSpPr>
            <p:nvPr/>
          </p:nvSpPr>
          <p:spPr bwMode="auto">
            <a:xfrm>
              <a:off x="6019800" y="4114800"/>
              <a:ext cx="8397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dirty="0"/>
                <a:t>Where </a:t>
              </a:r>
            </a:p>
          </p:txBody>
        </p:sp>
        <p:graphicFrame>
          <p:nvGraphicFramePr>
            <p:cNvPr id="3105" name="Object 5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83864890"/>
                </p:ext>
              </p:extLst>
            </p:nvPr>
          </p:nvGraphicFramePr>
          <p:xfrm>
            <a:off x="6781800" y="4114800"/>
            <a:ext cx="990600" cy="400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9" name="Equation" r:id="rId10" imgW="596900" imgH="241300" progId="Equation.DSMT4">
                    <p:embed/>
                  </p:oleObj>
                </mc:Choice>
                <mc:Fallback>
                  <p:oleObj name="Equation" r:id="rId10" imgW="596900" imgH="241300" progId="Equation.DSMT4">
                    <p:embed/>
                    <p:pic>
                      <p:nvPicPr>
                        <p:cNvPr id="0" name="Object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81800" y="4114800"/>
                          <a:ext cx="990600" cy="400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06" name="Rectangle 59"/>
            <p:cNvSpPr>
              <a:spLocks noChangeArrowheads="1"/>
            </p:cNvSpPr>
            <p:nvPr/>
          </p:nvSpPr>
          <p:spPr bwMode="auto">
            <a:xfrm>
              <a:off x="7772400" y="4087813"/>
              <a:ext cx="382588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/>
                <a:t>V</a:t>
              </a:r>
              <a:r>
                <a:rPr lang="en-US" altLang="en-US"/>
                <a:t> </a:t>
              </a:r>
            </a:p>
          </p:txBody>
        </p:sp>
      </p:grpSp>
      <p:sp>
        <p:nvSpPr>
          <p:cNvPr id="3107" name="Text Box 60"/>
          <p:cNvSpPr txBox="1">
            <a:spLocks noChangeArrowheads="1"/>
          </p:cNvSpPr>
          <p:nvPr/>
        </p:nvSpPr>
        <p:spPr bwMode="auto">
          <a:xfrm>
            <a:off x="6705600" y="5486400"/>
            <a:ext cx="186621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dirty="0"/>
              <a:t>Resolution = </a:t>
            </a:r>
            <a:r>
              <a:rPr lang="en-US" altLang="en-US" sz="1600" dirty="0" smtClean="0"/>
              <a:t>5 </a:t>
            </a:r>
            <a:r>
              <a:rPr lang="en-US" altLang="en-US" sz="1600" dirty="0"/>
              <a:t>mV</a:t>
            </a:r>
          </a:p>
        </p:txBody>
      </p:sp>
      <p:sp>
        <p:nvSpPr>
          <p:cNvPr id="3108" name="AutoShape 61"/>
          <p:cNvSpPr>
            <a:spLocks/>
          </p:cNvSpPr>
          <p:nvPr/>
        </p:nvSpPr>
        <p:spPr bwMode="auto">
          <a:xfrm>
            <a:off x="6400800" y="5410200"/>
            <a:ext cx="228600" cy="457200"/>
          </a:xfrm>
          <a:prstGeom prst="rightBrace">
            <a:avLst>
              <a:gd name="adj1" fmla="val 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5604949" y="6550223"/>
            <a:ext cx="35509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2007, Updated 2016</a:t>
            </a:r>
            <a:endParaRPr lang="en-US" altLang="en-US" sz="1400" dirty="0"/>
          </a:p>
        </p:txBody>
      </p:sp>
      <p:grpSp>
        <p:nvGrpSpPr>
          <p:cNvPr id="4" name="Group 3"/>
          <p:cNvGrpSpPr/>
          <p:nvPr/>
        </p:nvGrpSpPr>
        <p:grpSpPr>
          <a:xfrm>
            <a:off x="574565" y="3999728"/>
            <a:ext cx="5034749" cy="566694"/>
            <a:chOff x="574565" y="3999728"/>
            <a:chExt cx="5034749" cy="566694"/>
          </a:xfrm>
        </p:grpSpPr>
        <p:sp>
          <p:nvSpPr>
            <p:cNvPr id="3103" name="Text Box 56"/>
            <p:cNvSpPr txBox="1">
              <a:spLocks noChangeArrowheads="1"/>
            </p:cNvSpPr>
            <p:nvPr/>
          </p:nvSpPr>
          <p:spPr bwMode="auto">
            <a:xfrm>
              <a:off x="574565" y="4087813"/>
              <a:ext cx="2717411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dirty="0"/>
                <a:t>Example: </a:t>
              </a:r>
              <a:r>
                <a:rPr lang="en-US" altLang="en-US" sz="1600" dirty="0" smtClean="0"/>
                <a:t>Lab 10-bit circuit</a:t>
              </a:r>
              <a:r>
                <a:rPr lang="en-US" altLang="en-US" sz="1600" dirty="0"/>
                <a:t>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" name="TextBox 1"/>
                <p:cNvSpPr txBox="1"/>
                <p:nvPr/>
              </p:nvSpPr>
              <p:spPr>
                <a:xfrm>
                  <a:off x="3566319" y="3999728"/>
                  <a:ext cx="2042995" cy="56669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𝑜𝑢𝑡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𝑟𝑎𝑤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1023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𝑟𝑒𝑓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66319" y="3999728"/>
                  <a:ext cx="2042995" cy="566694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" grpId="0"/>
      <p:bldP spid="3107" grpId="0"/>
      <p:bldP spid="310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999067" y="2393817"/>
            <a:ext cx="7391400" cy="838200"/>
            <a:chOff x="624" y="1344"/>
            <a:chExt cx="4656" cy="864"/>
          </a:xfrm>
        </p:grpSpPr>
        <p:sp>
          <p:nvSpPr>
            <p:cNvPr id="4100" name="Rectangle 3"/>
            <p:cNvSpPr>
              <a:spLocks noChangeArrowheads="1"/>
            </p:cNvSpPr>
            <p:nvPr/>
          </p:nvSpPr>
          <p:spPr bwMode="auto">
            <a:xfrm>
              <a:off x="624" y="1344"/>
              <a:ext cx="465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01" name="Text Box 4"/>
            <p:cNvSpPr txBox="1">
              <a:spLocks noChangeArrowheads="1"/>
            </p:cNvSpPr>
            <p:nvPr/>
          </p:nvSpPr>
          <p:spPr bwMode="auto">
            <a:xfrm>
              <a:off x="672" y="1440"/>
              <a:ext cx="451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/>
                <a:t>Op-Amps</a:t>
              </a:r>
              <a:endParaRPr lang="en-US" altLang="en-US"/>
            </a:p>
          </p:txBody>
        </p:sp>
      </p:grp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604949" y="6550223"/>
            <a:ext cx="35509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2007, Updated 2016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04800" y="381000"/>
            <a:ext cx="434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Ideal Op-Amps: 2 rules and 5 properties</a:t>
            </a:r>
            <a:endParaRPr lang="en-US" altLang="en-US" baseline="-25000"/>
          </a:p>
        </p:txBody>
      </p:sp>
      <p:pic>
        <p:nvPicPr>
          <p:cNvPr id="5124" name="Picture 39" descr="idealOpA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2667000" cy="197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63"/>
          <p:cNvSpPr>
            <a:spLocks noChangeArrowheads="1"/>
          </p:cNvSpPr>
          <p:nvPr/>
        </p:nvSpPr>
        <p:spPr bwMode="auto">
          <a:xfrm>
            <a:off x="3200400" y="838200"/>
            <a:ext cx="4876800" cy="2438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3391" name="Group 79"/>
          <p:cNvGrpSpPr>
            <a:grpSpLocks/>
          </p:cNvGrpSpPr>
          <p:nvPr/>
        </p:nvGrpSpPr>
        <p:grpSpPr bwMode="auto">
          <a:xfrm>
            <a:off x="3276600" y="938213"/>
            <a:ext cx="4587875" cy="617537"/>
            <a:chOff x="2064" y="591"/>
            <a:chExt cx="2890" cy="389"/>
          </a:xfrm>
        </p:grpSpPr>
        <p:sp>
          <p:nvSpPr>
            <p:cNvPr id="5158" name="Text Box 40"/>
            <p:cNvSpPr txBox="1">
              <a:spLocks noChangeArrowheads="1"/>
            </p:cNvSpPr>
            <p:nvPr/>
          </p:nvSpPr>
          <p:spPr bwMode="auto">
            <a:xfrm>
              <a:off x="2064" y="591"/>
              <a:ext cx="289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Rule 1:</a:t>
              </a:r>
              <a:r>
                <a:rPr lang="en-US" altLang="en-US" sz="1600"/>
                <a:t> Voltage at “+” and “-” terminals are </a:t>
              </a:r>
              <a:r>
                <a:rPr lang="en-US" altLang="en-US" sz="1600">
                  <a:solidFill>
                    <a:srgbClr val="FF0000"/>
                  </a:solidFill>
                </a:rPr>
                <a:t>equal</a:t>
              </a:r>
            </a:p>
          </p:txBody>
        </p:sp>
        <p:sp>
          <p:nvSpPr>
            <p:cNvPr id="5159" name="Text Box 41"/>
            <p:cNvSpPr txBox="1">
              <a:spLocks noChangeArrowheads="1"/>
            </p:cNvSpPr>
            <p:nvPr/>
          </p:nvSpPr>
          <p:spPr bwMode="auto">
            <a:xfrm>
              <a:off x="2064" y="768"/>
              <a:ext cx="24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Rule 2:</a:t>
              </a:r>
              <a:r>
                <a:rPr lang="en-US" altLang="en-US" sz="1600"/>
                <a:t> </a:t>
              </a:r>
              <a:r>
                <a:rPr lang="en-US" altLang="en-US" sz="1600">
                  <a:solidFill>
                    <a:srgbClr val="FF0000"/>
                  </a:solidFill>
                </a:rPr>
                <a:t>No</a:t>
              </a:r>
              <a:r>
                <a:rPr lang="en-US" altLang="en-US" sz="1600"/>
                <a:t> current at “+” and “-” terminals</a:t>
              </a:r>
              <a:endParaRPr lang="en-US" altLang="en-US" sz="1600">
                <a:solidFill>
                  <a:srgbClr val="FF0000"/>
                </a:solidFill>
              </a:endParaRPr>
            </a:p>
          </p:txBody>
        </p:sp>
      </p:grpSp>
      <p:grpSp>
        <p:nvGrpSpPr>
          <p:cNvPr id="13392" name="Group 80"/>
          <p:cNvGrpSpPr>
            <a:grpSpLocks/>
          </p:cNvGrpSpPr>
          <p:nvPr/>
        </p:nvGrpSpPr>
        <p:grpSpPr bwMode="auto">
          <a:xfrm>
            <a:off x="3429000" y="1600200"/>
            <a:ext cx="2655888" cy="1563688"/>
            <a:chOff x="2160" y="1008"/>
            <a:chExt cx="1673" cy="985"/>
          </a:xfrm>
        </p:grpSpPr>
        <p:grpSp>
          <p:nvGrpSpPr>
            <p:cNvPr id="5142" name="Group 44"/>
            <p:cNvGrpSpPr>
              <a:grpSpLocks/>
            </p:cNvGrpSpPr>
            <p:nvPr/>
          </p:nvGrpSpPr>
          <p:grpSpPr bwMode="auto">
            <a:xfrm>
              <a:off x="2160" y="1008"/>
              <a:ext cx="1560" cy="219"/>
              <a:chOff x="2294" y="1142"/>
              <a:chExt cx="1560" cy="219"/>
            </a:xfrm>
          </p:grpSpPr>
          <p:sp>
            <p:nvSpPr>
              <p:cNvPr id="5156" name="Text Box 42"/>
              <p:cNvSpPr txBox="1">
                <a:spLocks noChangeArrowheads="1"/>
              </p:cNvSpPr>
              <p:nvPr/>
            </p:nvSpPr>
            <p:spPr bwMode="auto">
              <a:xfrm>
                <a:off x="2294" y="1142"/>
                <a:ext cx="1179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buFontTx/>
                  <a:buChar char="•"/>
                </a:pPr>
                <a:r>
                  <a:rPr lang="en-US" altLang="en-US" sz="1600"/>
                  <a:t> Input impedance </a:t>
                </a:r>
              </a:p>
            </p:txBody>
          </p:sp>
          <p:graphicFrame>
            <p:nvGraphicFramePr>
              <p:cNvPr id="5157" name="Object 43"/>
              <p:cNvGraphicFramePr>
                <a:graphicFrameLocks noChangeAspect="1"/>
              </p:cNvGraphicFramePr>
              <p:nvPr/>
            </p:nvGraphicFramePr>
            <p:xfrm>
              <a:off x="3394" y="1152"/>
              <a:ext cx="460" cy="20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69" name="Equation" r:id="rId4" imgW="419100" imgH="190500" progId="Equation.DSMT4">
                      <p:embed/>
                    </p:oleObj>
                  </mc:Choice>
                  <mc:Fallback>
                    <p:oleObj name="Equation" r:id="rId4" imgW="419100" imgH="190500" progId="Equation.DSMT4">
                      <p:embed/>
                      <p:pic>
                        <p:nvPicPr>
                          <p:cNvPr id="0" name="Object 4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94" y="1152"/>
                            <a:ext cx="460" cy="20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143" name="Group 48"/>
            <p:cNvGrpSpPr>
              <a:grpSpLocks/>
            </p:cNvGrpSpPr>
            <p:nvPr/>
          </p:nvGrpSpPr>
          <p:grpSpPr bwMode="auto">
            <a:xfrm>
              <a:off x="2160" y="1200"/>
              <a:ext cx="1673" cy="212"/>
              <a:chOff x="2208" y="1152"/>
              <a:chExt cx="1673" cy="212"/>
            </a:xfrm>
          </p:grpSpPr>
          <p:sp>
            <p:nvSpPr>
              <p:cNvPr id="5154" name="Text Box 46"/>
              <p:cNvSpPr txBox="1">
                <a:spLocks noChangeArrowheads="1"/>
              </p:cNvSpPr>
              <p:nvPr/>
            </p:nvSpPr>
            <p:spPr bwMode="auto">
              <a:xfrm>
                <a:off x="2208" y="1152"/>
                <a:ext cx="1279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buFontTx/>
                  <a:buChar char="•"/>
                </a:pPr>
                <a:r>
                  <a:rPr lang="en-US" altLang="en-US" sz="1600"/>
                  <a:t> Output impedance </a:t>
                </a:r>
              </a:p>
            </p:txBody>
          </p:sp>
          <p:graphicFrame>
            <p:nvGraphicFramePr>
              <p:cNvPr id="5155" name="Object 47"/>
              <p:cNvGraphicFramePr>
                <a:graphicFrameLocks noChangeAspect="1"/>
              </p:cNvGraphicFramePr>
              <p:nvPr/>
            </p:nvGraphicFramePr>
            <p:xfrm>
              <a:off x="3463" y="1152"/>
              <a:ext cx="418" cy="20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70" name="Equation" r:id="rId6" imgW="380835" imgH="190417" progId="Equation.DSMT4">
                      <p:embed/>
                    </p:oleObj>
                  </mc:Choice>
                  <mc:Fallback>
                    <p:oleObj name="Equation" r:id="rId6" imgW="380835" imgH="190417" progId="Equation.DSMT4">
                      <p:embed/>
                      <p:pic>
                        <p:nvPicPr>
                          <p:cNvPr id="0" name="Object 4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63" y="1152"/>
                            <a:ext cx="418" cy="20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144" name="Group 56"/>
            <p:cNvGrpSpPr>
              <a:grpSpLocks/>
            </p:cNvGrpSpPr>
            <p:nvPr/>
          </p:nvGrpSpPr>
          <p:grpSpPr bwMode="auto">
            <a:xfrm>
              <a:off x="2160" y="1392"/>
              <a:ext cx="1343" cy="212"/>
              <a:chOff x="2208" y="1344"/>
              <a:chExt cx="1343" cy="212"/>
            </a:xfrm>
          </p:grpSpPr>
          <p:sp>
            <p:nvSpPr>
              <p:cNvPr id="5152" name="Text Box 50"/>
              <p:cNvSpPr txBox="1">
                <a:spLocks noChangeArrowheads="1"/>
              </p:cNvSpPr>
              <p:nvPr/>
            </p:nvSpPr>
            <p:spPr bwMode="auto">
              <a:xfrm>
                <a:off x="2208" y="1344"/>
                <a:ext cx="1271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buFontTx/>
                  <a:buChar char="•"/>
                </a:pPr>
                <a:r>
                  <a:rPr lang="en-US" altLang="en-US" sz="1600"/>
                  <a:t> Open-loop gain is  </a:t>
                </a:r>
              </a:p>
            </p:txBody>
          </p:sp>
          <p:graphicFrame>
            <p:nvGraphicFramePr>
              <p:cNvPr id="5153" name="Object 51"/>
              <p:cNvGraphicFramePr>
                <a:graphicFrameLocks noChangeAspect="1"/>
              </p:cNvGraphicFramePr>
              <p:nvPr/>
            </p:nvGraphicFramePr>
            <p:xfrm>
              <a:off x="3368" y="1396"/>
              <a:ext cx="183" cy="1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71" name="Equation" r:id="rId8" imgW="139579" imgH="114201" progId="Equation.DSMT4">
                      <p:embed/>
                    </p:oleObj>
                  </mc:Choice>
                  <mc:Fallback>
                    <p:oleObj name="Equation" r:id="rId8" imgW="139579" imgH="114201" progId="Equation.DSMT4">
                      <p:embed/>
                      <p:pic>
                        <p:nvPicPr>
                          <p:cNvPr id="0" name="Object 5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68" y="1396"/>
                            <a:ext cx="183" cy="1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145" name="Group 57"/>
            <p:cNvGrpSpPr>
              <a:grpSpLocks/>
            </p:cNvGrpSpPr>
            <p:nvPr/>
          </p:nvGrpSpPr>
          <p:grpSpPr bwMode="auto">
            <a:xfrm>
              <a:off x="2160" y="1584"/>
              <a:ext cx="1079" cy="212"/>
              <a:chOff x="2208" y="1536"/>
              <a:chExt cx="1079" cy="212"/>
            </a:xfrm>
          </p:grpSpPr>
          <p:sp>
            <p:nvSpPr>
              <p:cNvPr id="5150" name="Text Box 54"/>
              <p:cNvSpPr txBox="1">
                <a:spLocks noChangeArrowheads="1"/>
              </p:cNvSpPr>
              <p:nvPr/>
            </p:nvSpPr>
            <p:spPr bwMode="auto">
              <a:xfrm>
                <a:off x="2208" y="1536"/>
                <a:ext cx="993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buFontTx/>
                  <a:buChar char="•"/>
                </a:pPr>
                <a:r>
                  <a:rPr lang="en-US" altLang="en-US" sz="1600"/>
                  <a:t> Bandwidth is  </a:t>
                </a:r>
              </a:p>
            </p:txBody>
          </p:sp>
          <p:graphicFrame>
            <p:nvGraphicFramePr>
              <p:cNvPr id="5151" name="Object 55"/>
              <p:cNvGraphicFramePr>
                <a:graphicFrameLocks noChangeAspect="1"/>
              </p:cNvGraphicFramePr>
              <p:nvPr/>
            </p:nvGraphicFramePr>
            <p:xfrm>
              <a:off x="3095" y="1583"/>
              <a:ext cx="192" cy="15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72" name="Equation" r:id="rId10" imgW="139579" imgH="114201" progId="Equation.DSMT4">
                      <p:embed/>
                    </p:oleObj>
                  </mc:Choice>
                  <mc:Fallback>
                    <p:oleObj name="Equation" r:id="rId10" imgW="139579" imgH="114201" progId="Equation.DSMT4">
                      <p:embed/>
                      <p:pic>
                        <p:nvPicPr>
                          <p:cNvPr id="0" name="Object 5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95" y="1583"/>
                            <a:ext cx="192" cy="15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146" name="Group 62"/>
            <p:cNvGrpSpPr>
              <a:grpSpLocks/>
            </p:cNvGrpSpPr>
            <p:nvPr/>
          </p:nvGrpSpPr>
          <p:grpSpPr bwMode="auto">
            <a:xfrm>
              <a:off x="2160" y="1776"/>
              <a:ext cx="1344" cy="217"/>
              <a:chOff x="2208" y="1728"/>
              <a:chExt cx="1344" cy="217"/>
            </a:xfrm>
          </p:grpSpPr>
          <p:sp>
            <p:nvSpPr>
              <p:cNvPr id="5147" name="Text Box 59"/>
              <p:cNvSpPr txBox="1">
                <a:spLocks noChangeArrowheads="1"/>
              </p:cNvSpPr>
              <p:nvPr/>
            </p:nvSpPr>
            <p:spPr bwMode="auto">
              <a:xfrm>
                <a:off x="2208" y="1728"/>
                <a:ext cx="97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buFontTx/>
                  <a:buChar char="•"/>
                </a:pPr>
                <a:r>
                  <a:rPr lang="en-US" altLang="en-US" sz="1600"/>
                  <a:t>             when </a:t>
                </a:r>
              </a:p>
            </p:txBody>
          </p:sp>
          <p:graphicFrame>
            <p:nvGraphicFramePr>
              <p:cNvPr id="5148" name="Object 60"/>
              <p:cNvGraphicFramePr>
                <a:graphicFrameLocks noChangeAspect="1"/>
              </p:cNvGraphicFramePr>
              <p:nvPr/>
            </p:nvGraphicFramePr>
            <p:xfrm>
              <a:off x="3120" y="1728"/>
              <a:ext cx="432" cy="21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73" name="Equation" r:id="rId11" imgW="380835" imgH="190417" progId="Equation.DSMT4">
                      <p:embed/>
                    </p:oleObj>
                  </mc:Choice>
                  <mc:Fallback>
                    <p:oleObj name="Equation" r:id="rId11" imgW="380835" imgH="190417" progId="Equation.DSMT4">
                      <p:embed/>
                      <p:pic>
                        <p:nvPicPr>
                          <p:cNvPr id="0" name="Object 6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20" y="1728"/>
                            <a:ext cx="432" cy="21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149" name="Object 61"/>
              <p:cNvGraphicFramePr>
                <a:graphicFrameLocks noChangeAspect="1"/>
              </p:cNvGraphicFramePr>
              <p:nvPr/>
            </p:nvGraphicFramePr>
            <p:xfrm>
              <a:off x="2347" y="1743"/>
              <a:ext cx="366" cy="19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74" name="Equation" r:id="rId13" imgW="355446" imgH="190417" progId="Equation.DSMT4">
                      <p:embed/>
                    </p:oleObj>
                  </mc:Choice>
                  <mc:Fallback>
                    <p:oleObj name="Equation" r:id="rId13" imgW="355446" imgH="190417" progId="Equation.DSMT4">
                      <p:embed/>
                      <p:pic>
                        <p:nvPicPr>
                          <p:cNvPr id="0" name="Object 6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47" y="1743"/>
                            <a:ext cx="366" cy="19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13393" name="Group 81"/>
          <p:cNvGrpSpPr>
            <a:grpSpLocks/>
          </p:cNvGrpSpPr>
          <p:nvPr/>
        </p:nvGrpSpPr>
        <p:grpSpPr bwMode="auto">
          <a:xfrm>
            <a:off x="381000" y="3276600"/>
            <a:ext cx="8229600" cy="1447800"/>
            <a:chOff x="240" y="2064"/>
            <a:chExt cx="5184" cy="912"/>
          </a:xfrm>
        </p:grpSpPr>
        <p:sp>
          <p:nvSpPr>
            <p:cNvPr id="5140" name="Text Box 65"/>
            <p:cNvSpPr txBox="1">
              <a:spLocks noChangeArrowheads="1"/>
            </p:cNvSpPr>
            <p:nvPr/>
          </p:nvSpPr>
          <p:spPr bwMode="auto">
            <a:xfrm>
              <a:off x="240" y="2208"/>
              <a:ext cx="36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FF0000"/>
                  </a:solidFill>
                </a:rPr>
                <a:t>Example:</a:t>
              </a:r>
              <a:r>
                <a:rPr lang="en-US" altLang="en-US"/>
                <a:t> Derive the op-amp’s input-output relationship</a:t>
              </a:r>
              <a:endParaRPr lang="en-US" altLang="en-US" baseline="-25000"/>
            </a:p>
          </p:txBody>
        </p:sp>
        <p:pic>
          <p:nvPicPr>
            <p:cNvPr id="5141" name="Picture 66" descr="INVERT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8" y="2064"/>
              <a:ext cx="1536" cy="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90" name="Group 78"/>
          <p:cNvGrpSpPr>
            <a:grpSpLocks/>
          </p:cNvGrpSpPr>
          <p:nvPr/>
        </p:nvGrpSpPr>
        <p:grpSpPr bwMode="auto">
          <a:xfrm>
            <a:off x="381000" y="3962400"/>
            <a:ext cx="5181600" cy="2209800"/>
            <a:chOff x="240" y="2496"/>
            <a:chExt cx="3264" cy="1392"/>
          </a:xfrm>
        </p:grpSpPr>
        <p:sp>
          <p:nvSpPr>
            <p:cNvPr id="5137" name="Text Box 67"/>
            <p:cNvSpPr txBox="1">
              <a:spLocks noChangeArrowheads="1"/>
            </p:cNvSpPr>
            <p:nvPr/>
          </p:nvSpPr>
          <p:spPr bwMode="auto">
            <a:xfrm>
              <a:off x="240" y="2736"/>
              <a:ext cx="214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Step 1: Label currents and voltage points</a:t>
              </a:r>
            </a:p>
          </p:txBody>
        </p:sp>
        <p:sp>
          <p:nvSpPr>
            <p:cNvPr id="5138" name="Rectangle 68"/>
            <p:cNvSpPr>
              <a:spLocks noChangeArrowheads="1"/>
            </p:cNvSpPr>
            <p:nvPr/>
          </p:nvSpPr>
          <p:spPr bwMode="auto">
            <a:xfrm>
              <a:off x="240" y="2496"/>
              <a:ext cx="6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accent2"/>
                  </a:solidFill>
                </a:rPr>
                <a:t>Solution:</a:t>
              </a:r>
            </a:p>
          </p:txBody>
        </p:sp>
        <p:pic>
          <p:nvPicPr>
            <p:cNvPr id="5139" name="Picture 69" descr="INVERT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2976"/>
              <a:ext cx="1536" cy="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89" name="Group 77"/>
          <p:cNvGrpSpPr>
            <a:grpSpLocks/>
          </p:cNvGrpSpPr>
          <p:nvPr/>
        </p:nvGrpSpPr>
        <p:grpSpPr bwMode="auto">
          <a:xfrm>
            <a:off x="4419600" y="5181600"/>
            <a:ext cx="522288" cy="336550"/>
            <a:chOff x="2832" y="3312"/>
            <a:chExt cx="329" cy="212"/>
          </a:xfrm>
        </p:grpSpPr>
        <p:graphicFrame>
          <p:nvGraphicFramePr>
            <p:cNvPr id="5135" name="Object 72"/>
            <p:cNvGraphicFramePr>
              <a:graphicFrameLocks noChangeAspect="1"/>
            </p:cNvGraphicFramePr>
            <p:nvPr/>
          </p:nvGraphicFramePr>
          <p:xfrm>
            <a:off x="3024" y="3312"/>
            <a:ext cx="137" cy="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75" name="Equation" r:id="rId16" imgW="139579" imgH="215713" progId="Equation.DSMT4">
                    <p:embed/>
                  </p:oleObj>
                </mc:Choice>
                <mc:Fallback>
                  <p:oleObj name="Equation" r:id="rId16" imgW="139579" imgH="215713" progId="Equation.DSMT4">
                    <p:embed/>
                    <p:pic>
                      <p:nvPicPr>
                        <p:cNvPr id="0" name="Object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4" y="3312"/>
                          <a:ext cx="137" cy="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6" name="Line 73"/>
            <p:cNvSpPr>
              <a:spLocks noChangeShapeType="1"/>
            </p:cNvSpPr>
            <p:nvPr/>
          </p:nvSpPr>
          <p:spPr bwMode="auto">
            <a:xfrm flipH="1">
              <a:off x="2832" y="3360"/>
              <a:ext cx="19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88" name="Group 76"/>
          <p:cNvGrpSpPr>
            <a:grpSpLocks/>
          </p:cNvGrpSpPr>
          <p:nvPr/>
        </p:nvGrpSpPr>
        <p:grpSpPr bwMode="auto">
          <a:xfrm>
            <a:off x="3581400" y="5562600"/>
            <a:ext cx="381000" cy="304800"/>
            <a:chOff x="2256" y="3552"/>
            <a:chExt cx="240" cy="192"/>
          </a:xfrm>
        </p:grpSpPr>
        <p:graphicFrame>
          <p:nvGraphicFramePr>
            <p:cNvPr id="5133" name="Object 71"/>
            <p:cNvGraphicFramePr>
              <a:graphicFrameLocks noChangeAspect="1"/>
            </p:cNvGraphicFramePr>
            <p:nvPr/>
          </p:nvGraphicFramePr>
          <p:xfrm>
            <a:off x="2304" y="3552"/>
            <a:ext cx="102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76" name="Equation" r:id="rId18" imgW="101556" imgH="190417" progId="Equation.DSMT4">
                    <p:embed/>
                  </p:oleObj>
                </mc:Choice>
                <mc:Fallback>
                  <p:oleObj name="Equation" r:id="rId18" imgW="101556" imgH="190417" progId="Equation.DSMT4">
                    <p:embed/>
                    <p:pic>
                      <p:nvPicPr>
                        <p:cNvPr id="0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4" y="3552"/>
                          <a:ext cx="102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4" name="Line 74"/>
            <p:cNvSpPr>
              <a:spLocks noChangeShapeType="1"/>
            </p:cNvSpPr>
            <p:nvPr/>
          </p:nvSpPr>
          <p:spPr bwMode="auto">
            <a:xfrm>
              <a:off x="2256" y="3552"/>
              <a:ext cx="24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3387" name="Object 75"/>
          <p:cNvGraphicFramePr>
            <a:graphicFrameLocks noChangeAspect="1"/>
          </p:cNvGraphicFramePr>
          <p:nvPr/>
        </p:nvGraphicFramePr>
        <p:xfrm>
          <a:off x="4191000" y="5181600"/>
          <a:ext cx="214313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" name="Equation" r:id="rId20" imgW="164957" imgH="190335" progId="Equation.DSMT4">
                  <p:embed/>
                </p:oleObj>
              </mc:Choice>
              <mc:Fallback>
                <p:oleObj name="Equation" r:id="rId20" imgW="164957" imgH="190335" progId="Equation.DSMT4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181600"/>
                        <a:ext cx="214313" cy="24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5604949" y="6550223"/>
            <a:ext cx="35509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2007, Updated 2016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7" name="Group 56"/>
          <p:cNvGrpSpPr>
            <a:grpSpLocks/>
          </p:cNvGrpSpPr>
          <p:nvPr/>
        </p:nvGrpSpPr>
        <p:grpSpPr bwMode="auto">
          <a:xfrm>
            <a:off x="228600" y="228600"/>
            <a:ext cx="2514600" cy="1905000"/>
            <a:chOff x="144" y="144"/>
            <a:chExt cx="1584" cy="1200"/>
          </a:xfrm>
        </p:grpSpPr>
        <p:sp>
          <p:nvSpPr>
            <p:cNvPr id="6172" name="Text Box 30"/>
            <p:cNvSpPr txBox="1">
              <a:spLocks noChangeArrowheads="1"/>
            </p:cNvSpPr>
            <p:nvPr/>
          </p:nvSpPr>
          <p:spPr bwMode="auto">
            <a:xfrm>
              <a:off x="144" y="144"/>
              <a:ext cx="150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Step 2: Apply Rules 1 and 2</a:t>
              </a:r>
            </a:p>
          </p:txBody>
        </p:sp>
        <p:grpSp>
          <p:nvGrpSpPr>
            <p:cNvPr id="6173" name="Group 53"/>
            <p:cNvGrpSpPr>
              <a:grpSpLocks/>
            </p:cNvGrpSpPr>
            <p:nvPr/>
          </p:nvGrpSpPr>
          <p:grpSpPr bwMode="auto">
            <a:xfrm>
              <a:off x="192" y="432"/>
              <a:ext cx="1536" cy="912"/>
              <a:chOff x="1968" y="336"/>
              <a:chExt cx="1536" cy="912"/>
            </a:xfrm>
          </p:grpSpPr>
          <p:pic>
            <p:nvPicPr>
              <p:cNvPr id="6174" name="Picture 45" descr="INVERT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68" y="336"/>
                <a:ext cx="1536" cy="9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6175" name="Group 46"/>
              <p:cNvGrpSpPr>
                <a:grpSpLocks/>
              </p:cNvGrpSpPr>
              <p:nvPr/>
            </p:nvGrpSpPr>
            <p:grpSpPr bwMode="auto">
              <a:xfrm>
                <a:off x="2784" y="624"/>
                <a:ext cx="329" cy="212"/>
                <a:chOff x="2832" y="3312"/>
                <a:chExt cx="329" cy="212"/>
              </a:xfrm>
            </p:grpSpPr>
            <p:graphicFrame>
              <p:nvGraphicFramePr>
                <p:cNvPr id="6180" name="Object 47"/>
                <p:cNvGraphicFramePr>
                  <a:graphicFrameLocks noChangeAspect="1"/>
                </p:cNvGraphicFramePr>
                <p:nvPr/>
              </p:nvGraphicFramePr>
              <p:xfrm>
                <a:off x="3024" y="3312"/>
                <a:ext cx="137" cy="21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6193" name="Equation" r:id="rId4" imgW="139579" imgH="215713" progId="Equation.DSMT4">
                        <p:embed/>
                      </p:oleObj>
                    </mc:Choice>
                    <mc:Fallback>
                      <p:oleObj name="Equation" r:id="rId4" imgW="139579" imgH="215713" progId="Equation.DSMT4">
                        <p:embed/>
                        <p:pic>
                          <p:nvPicPr>
                            <p:cNvPr id="0" name="Object 4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024" y="3312"/>
                              <a:ext cx="137" cy="21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6181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2832" y="3360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aphicFrame>
            <p:nvGraphicFramePr>
              <p:cNvPr id="6176" name="Object 49"/>
              <p:cNvGraphicFramePr>
                <a:graphicFrameLocks noChangeAspect="1"/>
              </p:cNvGraphicFramePr>
              <p:nvPr/>
            </p:nvGraphicFramePr>
            <p:xfrm>
              <a:off x="2640" y="624"/>
              <a:ext cx="135" cy="15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94" name="Equation" r:id="rId6" imgW="164957" imgH="190335" progId="Equation.DSMT4">
                      <p:embed/>
                    </p:oleObj>
                  </mc:Choice>
                  <mc:Fallback>
                    <p:oleObj name="Equation" r:id="rId6" imgW="164957" imgH="190335" progId="Equation.DSMT4">
                      <p:embed/>
                      <p:pic>
                        <p:nvPicPr>
                          <p:cNvPr id="0" name="Object 4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40" y="624"/>
                            <a:ext cx="135" cy="15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6177" name="Group 50"/>
              <p:cNvGrpSpPr>
                <a:grpSpLocks/>
              </p:cNvGrpSpPr>
              <p:nvPr/>
            </p:nvGrpSpPr>
            <p:grpSpPr bwMode="auto">
              <a:xfrm>
                <a:off x="2256" y="864"/>
                <a:ext cx="240" cy="192"/>
                <a:chOff x="2256" y="3552"/>
                <a:chExt cx="240" cy="192"/>
              </a:xfrm>
            </p:grpSpPr>
            <p:graphicFrame>
              <p:nvGraphicFramePr>
                <p:cNvPr id="6178" name="Object 51"/>
                <p:cNvGraphicFramePr>
                  <a:graphicFrameLocks noChangeAspect="1"/>
                </p:cNvGraphicFramePr>
                <p:nvPr/>
              </p:nvGraphicFramePr>
              <p:xfrm>
                <a:off x="2304" y="3552"/>
                <a:ext cx="102" cy="19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6195" name="Equation" r:id="rId8" imgW="101556" imgH="190417" progId="Equation.DSMT4">
                        <p:embed/>
                      </p:oleObj>
                    </mc:Choice>
                    <mc:Fallback>
                      <p:oleObj name="Equation" r:id="rId8" imgW="101556" imgH="190417" progId="Equation.DSMT4">
                        <p:embed/>
                        <p:pic>
                          <p:nvPicPr>
                            <p:cNvPr id="0" name="Object 5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304" y="3552"/>
                              <a:ext cx="102" cy="19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6179" name="Line 52"/>
                <p:cNvSpPr>
                  <a:spLocks noChangeShapeType="1"/>
                </p:cNvSpPr>
                <p:nvPr/>
              </p:nvSpPr>
              <p:spPr bwMode="auto">
                <a:xfrm>
                  <a:off x="2256" y="3552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5419" name="Group 59"/>
          <p:cNvGrpSpPr>
            <a:grpSpLocks/>
          </p:cNvGrpSpPr>
          <p:nvPr/>
        </p:nvGrpSpPr>
        <p:grpSpPr bwMode="auto">
          <a:xfrm>
            <a:off x="3200400" y="685800"/>
            <a:ext cx="3200400" cy="400050"/>
            <a:chOff x="2016" y="432"/>
            <a:chExt cx="2016" cy="252"/>
          </a:xfrm>
        </p:grpSpPr>
        <p:graphicFrame>
          <p:nvGraphicFramePr>
            <p:cNvPr id="6170" name="Object 40"/>
            <p:cNvGraphicFramePr>
              <a:graphicFrameLocks noChangeAspect="1"/>
            </p:cNvGraphicFramePr>
            <p:nvPr/>
          </p:nvGraphicFramePr>
          <p:xfrm>
            <a:off x="3408" y="432"/>
            <a:ext cx="624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6" name="Equation" r:id="rId10" imgW="532937" imgH="215713" progId="Equation.DSMT4">
                    <p:embed/>
                  </p:oleObj>
                </mc:Choice>
                <mc:Fallback>
                  <p:oleObj name="Equation" r:id="rId10" imgW="532937" imgH="215713" progId="Equation.DSMT4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432"/>
                          <a:ext cx="624" cy="2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71" name="Text Box 54"/>
            <p:cNvSpPr txBox="1">
              <a:spLocks noChangeArrowheads="1"/>
            </p:cNvSpPr>
            <p:nvPr/>
          </p:nvSpPr>
          <p:spPr bwMode="auto">
            <a:xfrm>
              <a:off x="2016" y="432"/>
              <a:ext cx="137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With Rule 2, observe that</a:t>
              </a:r>
            </a:p>
          </p:txBody>
        </p:sp>
      </p:grpSp>
      <p:grpSp>
        <p:nvGrpSpPr>
          <p:cNvPr id="15418" name="Group 58"/>
          <p:cNvGrpSpPr>
            <a:grpSpLocks/>
          </p:cNvGrpSpPr>
          <p:nvPr/>
        </p:nvGrpSpPr>
        <p:grpSpPr bwMode="auto">
          <a:xfrm>
            <a:off x="3200400" y="1143000"/>
            <a:ext cx="2638425" cy="730250"/>
            <a:chOff x="2016" y="768"/>
            <a:chExt cx="1662" cy="460"/>
          </a:xfrm>
        </p:grpSpPr>
        <p:graphicFrame>
          <p:nvGraphicFramePr>
            <p:cNvPr id="6168" name="Object 41"/>
            <p:cNvGraphicFramePr>
              <a:graphicFrameLocks noChangeAspect="1"/>
            </p:cNvGraphicFramePr>
            <p:nvPr/>
          </p:nvGraphicFramePr>
          <p:xfrm>
            <a:off x="2400" y="768"/>
            <a:ext cx="1278" cy="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7" name="Equation" r:id="rId12" imgW="1091726" imgH="393529" progId="Equation.DSMT4">
                    <p:embed/>
                  </p:oleObj>
                </mc:Choice>
                <mc:Fallback>
                  <p:oleObj name="Equation" r:id="rId12" imgW="1091726" imgH="393529" progId="Equation.DSMT4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768"/>
                          <a:ext cx="1278" cy="4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69" name="Text Box 55"/>
            <p:cNvSpPr txBox="1">
              <a:spLocks noChangeArrowheads="1"/>
            </p:cNvSpPr>
            <p:nvPr/>
          </p:nvSpPr>
          <p:spPr bwMode="auto">
            <a:xfrm>
              <a:off x="2016" y="864"/>
              <a:ext cx="30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Or, </a:t>
              </a:r>
            </a:p>
          </p:txBody>
        </p:sp>
      </p:grpSp>
      <p:grpSp>
        <p:nvGrpSpPr>
          <p:cNvPr id="15423" name="Group 63"/>
          <p:cNvGrpSpPr>
            <a:grpSpLocks/>
          </p:cNvGrpSpPr>
          <p:nvPr/>
        </p:nvGrpSpPr>
        <p:grpSpPr bwMode="auto">
          <a:xfrm>
            <a:off x="3200400" y="1870075"/>
            <a:ext cx="2854325" cy="352425"/>
            <a:chOff x="2016" y="1178"/>
            <a:chExt cx="1798" cy="222"/>
          </a:xfrm>
        </p:grpSpPr>
        <p:graphicFrame>
          <p:nvGraphicFramePr>
            <p:cNvPr id="6166" name="Object 61"/>
            <p:cNvGraphicFramePr>
              <a:graphicFrameLocks noChangeAspect="1"/>
            </p:cNvGraphicFramePr>
            <p:nvPr/>
          </p:nvGraphicFramePr>
          <p:xfrm>
            <a:off x="3383" y="1178"/>
            <a:ext cx="431" cy="2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8" name="Equation" r:id="rId14" imgW="368300" imgH="190500" progId="Equation.DSMT4">
                    <p:embed/>
                  </p:oleObj>
                </mc:Choice>
                <mc:Fallback>
                  <p:oleObj name="Equation" r:id="rId14" imgW="368300" imgH="190500" progId="Equation.DSMT4">
                    <p:embed/>
                    <p:pic>
                      <p:nvPicPr>
                        <p:cNvPr id="0" name="Object 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3" y="1178"/>
                          <a:ext cx="431" cy="2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67" name="Text Box 62"/>
            <p:cNvSpPr txBox="1">
              <a:spLocks noChangeArrowheads="1"/>
            </p:cNvSpPr>
            <p:nvPr/>
          </p:nvSpPr>
          <p:spPr bwMode="auto">
            <a:xfrm>
              <a:off x="2016" y="1200"/>
              <a:ext cx="137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With Rule 1, observe that</a:t>
              </a:r>
            </a:p>
          </p:txBody>
        </p:sp>
      </p:grpSp>
      <p:grpSp>
        <p:nvGrpSpPr>
          <p:cNvPr id="15431" name="Group 71"/>
          <p:cNvGrpSpPr>
            <a:grpSpLocks/>
          </p:cNvGrpSpPr>
          <p:nvPr/>
        </p:nvGrpSpPr>
        <p:grpSpPr bwMode="auto">
          <a:xfrm>
            <a:off x="3276600" y="2438400"/>
            <a:ext cx="2322513" cy="727075"/>
            <a:chOff x="2064" y="1536"/>
            <a:chExt cx="1463" cy="458"/>
          </a:xfrm>
        </p:grpSpPr>
        <p:graphicFrame>
          <p:nvGraphicFramePr>
            <p:cNvPr id="6163" name="Object 65"/>
            <p:cNvGraphicFramePr>
              <a:graphicFrameLocks noChangeAspect="1"/>
            </p:cNvGraphicFramePr>
            <p:nvPr/>
          </p:nvGraphicFramePr>
          <p:xfrm>
            <a:off x="2544" y="1536"/>
            <a:ext cx="698" cy="4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9" name="Equation" r:id="rId16" imgW="596641" imgH="393529" progId="Equation.DSMT4">
                    <p:embed/>
                  </p:oleObj>
                </mc:Choice>
                <mc:Fallback>
                  <p:oleObj name="Equation" r:id="rId16" imgW="596641" imgH="393529" progId="Equation.DSMT4">
                    <p:embed/>
                    <p:pic>
                      <p:nvPicPr>
                        <p:cNvPr id="0" name="Object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1536"/>
                          <a:ext cx="698" cy="4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64" name="Text Box 66"/>
            <p:cNvSpPr txBox="1">
              <a:spLocks noChangeArrowheads="1"/>
            </p:cNvSpPr>
            <p:nvPr/>
          </p:nvSpPr>
          <p:spPr bwMode="auto">
            <a:xfrm>
              <a:off x="2064" y="1632"/>
              <a:ext cx="4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Hence</a:t>
              </a:r>
            </a:p>
          </p:txBody>
        </p:sp>
        <p:sp>
          <p:nvSpPr>
            <p:cNvPr id="6165" name="Text Box 67"/>
            <p:cNvSpPr txBox="1">
              <a:spLocks noChangeArrowheads="1"/>
            </p:cNvSpPr>
            <p:nvPr/>
          </p:nvSpPr>
          <p:spPr bwMode="auto">
            <a:xfrm>
              <a:off x="3312" y="1632"/>
              <a:ext cx="21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or</a:t>
              </a:r>
            </a:p>
          </p:txBody>
        </p:sp>
      </p:grpSp>
      <p:grpSp>
        <p:nvGrpSpPr>
          <p:cNvPr id="15430" name="Group 70"/>
          <p:cNvGrpSpPr>
            <a:grpSpLocks/>
          </p:cNvGrpSpPr>
          <p:nvPr/>
        </p:nvGrpSpPr>
        <p:grpSpPr bwMode="auto">
          <a:xfrm>
            <a:off x="5638800" y="2362200"/>
            <a:ext cx="1371600" cy="762000"/>
            <a:chOff x="3552" y="1488"/>
            <a:chExt cx="864" cy="480"/>
          </a:xfrm>
        </p:grpSpPr>
        <p:sp>
          <p:nvSpPr>
            <p:cNvPr id="6161" name="Rectangle 69"/>
            <p:cNvSpPr>
              <a:spLocks noChangeArrowheads="1"/>
            </p:cNvSpPr>
            <p:nvPr/>
          </p:nvSpPr>
          <p:spPr bwMode="auto">
            <a:xfrm>
              <a:off x="3552" y="1488"/>
              <a:ext cx="864" cy="48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6162" name="Object 68"/>
            <p:cNvGraphicFramePr>
              <a:graphicFrameLocks noChangeAspect="1"/>
            </p:cNvGraphicFramePr>
            <p:nvPr/>
          </p:nvGraphicFramePr>
          <p:xfrm>
            <a:off x="3600" y="1488"/>
            <a:ext cx="772" cy="4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0" name="Equation" r:id="rId18" imgW="660113" imgH="393529" progId="Equation.DSMT4">
                    <p:embed/>
                  </p:oleObj>
                </mc:Choice>
                <mc:Fallback>
                  <p:oleObj name="Equation" r:id="rId18" imgW="660113" imgH="393529" progId="Equation.DSMT4">
                    <p:embed/>
                    <p:pic>
                      <p:nvPicPr>
                        <p:cNvPr id="0" name="Object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0" y="1488"/>
                          <a:ext cx="772" cy="4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439" name="Group 79"/>
          <p:cNvGrpSpPr>
            <a:grpSpLocks/>
          </p:cNvGrpSpPr>
          <p:nvPr/>
        </p:nvGrpSpPr>
        <p:grpSpPr bwMode="auto">
          <a:xfrm>
            <a:off x="441325" y="3525838"/>
            <a:ext cx="8521700" cy="2744787"/>
            <a:chOff x="278" y="2221"/>
            <a:chExt cx="5368" cy="1729"/>
          </a:xfrm>
        </p:grpSpPr>
        <p:sp>
          <p:nvSpPr>
            <p:cNvPr id="6154" name="Text Box 72"/>
            <p:cNvSpPr txBox="1">
              <a:spLocks noChangeArrowheads="1"/>
            </p:cNvSpPr>
            <p:nvPr/>
          </p:nvSpPr>
          <p:spPr bwMode="auto">
            <a:xfrm>
              <a:off x="278" y="2263"/>
              <a:ext cx="66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The gain is</a:t>
              </a:r>
            </a:p>
          </p:txBody>
        </p:sp>
        <p:graphicFrame>
          <p:nvGraphicFramePr>
            <p:cNvPr id="6155" name="Object 73"/>
            <p:cNvGraphicFramePr>
              <a:graphicFrameLocks noChangeAspect="1"/>
            </p:cNvGraphicFramePr>
            <p:nvPr/>
          </p:nvGraphicFramePr>
          <p:xfrm>
            <a:off x="937" y="2221"/>
            <a:ext cx="260" cy="3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1" name="Equation" r:id="rId20" imgW="317225" imgH="393359" progId="Equation.DSMT4">
                    <p:embed/>
                  </p:oleObj>
                </mc:Choice>
                <mc:Fallback>
                  <p:oleObj name="Equation" r:id="rId20" imgW="317225" imgH="393359" progId="Equation.DSMT4">
                    <p:embed/>
                    <p:pic>
                      <p:nvPicPr>
                        <p:cNvPr id="0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7" y="2221"/>
                          <a:ext cx="260" cy="3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6" name="Text Box 74"/>
            <p:cNvSpPr txBox="1">
              <a:spLocks noChangeArrowheads="1"/>
            </p:cNvSpPr>
            <p:nvPr/>
          </p:nvSpPr>
          <p:spPr bwMode="auto">
            <a:xfrm>
              <a:off x="1200" y="2256"/>
              <a:ext cx="421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and hence is called an inverting op-amp.  In practice, one cannot have infinite gain.</a:t>
              </a:r>
            </a:p>
          </p:txBody>
        </p:sp>
        <p:sp>
          <p:nvSpPr>
            <p:cNvPr id="6157" name="Text Box 75"/>
            <p:cNvSpPr txBox="1">
              <a:spLocks noChangeArrowheads="1"/>
            </p:cNvSpPr>
            <p:nvPr/>
          </p:nvSpPr>
          <p:spPr bwMode="auto">
            <a:xfrm>
              <a:off x="336" y="2544"/>
              <a:ext cx="5310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In fact, even if the input and feedback resistors are small and large respectively, the gain will be clamped.</a:t>
              </a:r>
            </a:p>
            <a:p>
              <a:pPr eaLnBrk="1" hangingPunct="1"/>
              <a:r>
                <a:rPr lang="en-US" altLang="en-US" sz="1400"/>
                <a:t>Op-amps have rail voltages, often denoted as +V and –V.  Instead of swinging to infinity, we have</a:t>
              </a:r>
            </a:p>
          </p:txBody>
        </p:sp>
        <p:graphicFrame>
          <p:nvGraphicFramePr>
            <p:cNvPr id="6158" name="Object 76"/>
            <p:cNvGraphicFramePr>
              <a:graphicFrameLocks noChangeAspect="1"/>
            </p:cNvGraphicFramePr>
            <p:nvPr/>
          </p:nvGraphicFramePr>
          <p:xfrm>
            <a:off x="2256" y="3216"/>
            <a:ext cx="1224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2" name="Equation" r:id="rId22" imgW="1295400" imgH="190500" progId="Equation.DSMT4">
                    <p:embed/>
                  </p:oleObj>
                </mc:Choice>
                <mc:Fallback>
                  <p:oleObj name="Equation" r:id="rId22" imgW="1295400" imgH="190500" progId="Equation.DSMT4">
                    <p:embed/>
                    <p:pic>
                      <p:nvPicPr>
                        <p:cNvPr id="0" name="Object 7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6" y="3216"/>
                          <a:ext cx="1224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6159" name="Picture 77" descr="idealOpAmp"/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3024"/>
              <a:ext cx="1248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6160" name="Object 78"/>
            <p:cNvGraphicFramePr>
              <a:graphicFrameLocks noChangeAspect="1"/>
            </p:cNvGraphicFramePr>
            <p:nvPr/>
          </p:nvGraphicFramePr>
          <p:xfrm>
            <a:off x="2256" y="3504"/>
            <a:ext cx="1224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3" name="Equation" r:id="rId25" imgW="1295400" imgH="190500" progId="Equation.DSMT4">
                    <p:embed/>
                  </p:oleObj>
                </mc:Choice>
                <mc:Fallback>
                  <p:oleObj name="Equation" r:id="rId25" imgW="1295400" imgH="190500" progId="Equation.DSMT4">
                    <p:embed/>
                    <p:pic>
                      <p:nvPicPr>
                        <p:cNvPr id="0" name="Object 7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6" y="3504"/>
                          <a:ext cx="1224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5604949" y="6550223"/>
            <a:ext cx="35509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2007, Updated 2016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9"/>
          <p:cNvSpPr txBox="1">
            <a:spLocks noChangeArrowheads="1"/>
          </p:cNvSpPr>
          <p:nvPr/>
        </p:nvSpPr>
        <p:spPr bwMode="auto">
          <a:xfrm>
            <a:off x="2514600" y="0"/>
            <a:ext cx="4729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/>
              <a:t>Impedance – what’s the big deal?</a:t>
            </a:r>
          </a:p>
        </p:txBody>
      </p:sp>
      <p:sp>
        <p:nvSpPr>
          <p:cNvPr id="7172" name="Text Box 40"/>
          <p:cNvSpPr txBox="1">
            <a:spLocks noChangeArrowheads="1"/>
          </p:cNvSpPr>
          <p:nvPr/>
        </p:nvSpPr>
        <p:spPr bwMode="auto">
          <a:xfrm>
            <a:off x="228600" y="457200"/>
            <a:ext cx="66500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FF0000"/>
                </a:solidFill>
              </a:rPr>
              <a:t>Illustrative Problem:</a:t>
            </a:r>
            <a:r>
              <a:rPr lang="en-US" altLang="en-US" sz="1600">
                <a:solidFill>
                  <a:srgbClr val="FF0000"/>
                </a:solidFill>
              </a:rPr>
              <a:t> </a:t>
            </a:r>
            <a:r>
              <a:rPr lang="en-US" altLang="en-US" sz="1600"/>
              <a:t>Design an inverting op-amp that has a gain of -10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228600" y="838200"/>
            <a:ext cx="23637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chemeClr val="accent2"/>
                </a:solidFill>
              </a:rPr>
              <a:t>Solution (non-unique):</a:t>
            </a:r>
          </a:p>
        </p:txBody>
      </p:sp>
      <p:grpSp>
        <p:nvGrpSpPr>
          <p:cNvPr id="14383" name="Group 47"/>
          <p:cNvGrpSpPr>
            <a:grpSpLocks/>
          </p:cNvGrpSpPr>
          <p:nvPr/>
        </p:nvGrpSpPr>
        <p:grpSpPr bwMode="auto">
          <a:xfrm>
            <a:off x="228600" y="1219200"/>
            <a:ext cx="3597275" cy="762000"/>
            <a:chOff x="134" y="960"/>
            <a:chExt cx="2266" cy="480"/>
          </a:xfrm>
        </p:grpSpPr>
        <p:grpSp>
          <p:nvGrpSpPr>
            <p:cNvPr id="7199" name="Group 42"/>
            <p:cNvGrpSpPr>
              <a:grpSpLocks/>
            </p:cNvGrpSpPr>
            <p:nvPr/>
          </p:nvGrpSpPr>
          <p:grpSpPr bwMode="auto">
            <a:xfrm>
              <a:off x="1536" y="960"/>
              <a:ext cx="864" cy="480"/>
              <a:chOff x="3552" y="1488"/>
              <a:chExt cx="864" cy="480"/>
            </a:xfrm>
          </p:grpSpPr>
          <p:sp>
            <p:nvSpPr>
              <p:cNvPr id="7201" name="Rectangle 43"/>
              <p:cNvSpPr>
                <a:spLocks noChangeArrowheads="1"/>
              </p:cNvSpPr>
              <p:nvPr/>
            </p:nvSpPr>
            <p:spPr bwMode="auto">
              <a:xfrm>
                <a:off x="3552" y="1488"/>
                <a:ext cx="864" cy="48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aphicFrame>
            <p:nvGraphicFramePr>
              <p:cNvPr id="7202" name="Object 44"/>
              <p:cNvGraphicFramePr>
                <a:graphicFrameLocks noChangeAspect="1"/>
              </p:cNvGraphicFramePr>
              <p:nvPr/>
            </p:nvGraphicFramePr>
            <p:xfrm>
              <a:off x="3600" y="1488"/>
              <a:ext cx="772" cy="45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209" name="Equation" r:id="rId3" imgW="660113" imgH="393529" progId="Equation.DSMT4">
                      <p:embed/>
                    </p:oleObj>
                  </mc:Choice>
                  <mc:Fallback>
                    <p:oleObj name="Equation" r:id="rId3" imgW="660113" imgH="393529" progId="Equation.DSMT4">
                      <p:embed/>
                      <p:pic>
                        <p:nvPicPr>
                          <p:cNvPr id="0" name="Object 4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00" y="1488"/>
                            <a:ext cx="772" cy="45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7200" name="Text Box 45"/>
            <p:cNvSpPr txBox="1">
              <a:spLocks noChangeArrowheads="1"/>
            </p:cNvSpPr>
            <p:nvPr/>
          </p:nvSpPr>
          <p:spPr bwMode="auto">
            <a:xfrm>
              <a:off x="134" y="1094"/>
              <a:ext cx="13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/>
                <a:t>Recall, we solved that:</a:t>
              </a:r>
            </a:p>
          </p:txBody>
        </p:sp>
      </p:grpSp>
      <p:graphicFrame>
        <p:nvGraphicFramePr>
          <p:cNvPr id="14382" name="Object 46"/>
          <p:cNvGraphicFramePr>
            <a:graphicFrameLocks noChangeAspect="1"/>
          </p:cNvGraphicFramePr>
          <p:nvPr/>
        </p:nvGraphicFramePr>
        <p:xfrm>
          <a:off x="3962400" y="1447800"/>
          <a:ext cx="346075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" name="Equation" r:id="rId5" imgW="1892300" imgH="215900" progId="Equation.DSMT4">
                  <p:embed/>
                </p:oleObj>
              </mc:Choice>
              <mc:Fallback>
                <p:oleObj name="Equation" r:id="rId5" imgW="1892300" imgH="2159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447800"/>
                        <a:ext cx="3460750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86" name="Group 50"/>
          <p:cNvGrpSpPr>
            <a:grpSpLocks/>
          </p:cNvGrpSpPr>
          <p:nvPr/>
        </p:nvGrpSpPr>
        <p:grpSpPr bwMode="auto">
          <a:xfrm>
            <a:off x="4267200" y="1828800"/>
            <a:ext cx="3662363" cy="381000"/>
            <a:chOff x="2784" y="1392"/>
            <a:chExt cx="2307" cy="240"/>
          </a:xfrm>
        </p:grpSpPr>
        <p:sp>
          <p:nvSpPr>
            <p:cNvPr id="7197" name="Text Box 48"/>
            <p:cNvSpPr txBox="1">
              <a:spLocks noChangeArrowheads="1"/>
            </p:cNvSpPr>
            <p:nvPr/>
          </p:nvSpPr>
          <p:spPr bwMode="auto">
            <a:xfrm>
              <a:off x="2784" y="1440"/>
              <a:ext cx="2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Naïve solution!  Gain is -10 if no impedance!</a:t>
              </a:r>
            </a:p>
          </p:txBody>
        </p:sp>
        <p:sp>
          <p:nvSpPr>
            <p:cNvPr id="7198" name="AutoShape 49"/>
            <p:cNvSpPr>
              <a:spLocks/>
            </p:cNvSpPr>
            <p:nvPr/>
          </p:nvSpPr>
          <p:spPr bwMode="auto">
            <a:xfrm rot="-5400000">
              <a:off x="3840" y="576"/>
              <a:ext cx="48" cy="1680"/>
            </a:xfrm>
            <a:prstGeom prst="leftBrace">
              <a:avLst>
                <a:gd name="adj1" fmla="val 29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4387" name="Text Box 51"/>
          <p:cNvSpPr txBox="1">
            <a:spLocks noChangeArrowheads="1"/>
          </p:cNvSpPr>
          <p:nvPr/>
        </p:nvSpPr>
        <p:spPr bwMode="auto">
          <a:xfrm>
            <a:off x="304800" y="2362200"/>
            <a:ext cx="8159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>
                <a:solidFill>
                  <a:srgbClr val="FF0000"/>
                </a:solidFill>
              </a:rPr>
              <a:t>Impedance</a:t>
            </a:r>
            <a:r>
              <a:rPr lang="en-US" altLang="en-US" sz="1600"/>
              <a:t> and Resistance obstruct </a:t>
            </a:r>
            <a:r>
              <a:rPr lang="en-US" altLang="en-US" sz="1600">
                <a:solidFill>
                  <a:srgbClr val="FF0000"/>
                </a:solidFill>
              </a:rPr>
              <a:t>alternating (AC)</a:t>
            </a:r>
            <a:r>
              <a:rPr lang="en-US" altLang="en-US" sz="1600"/>
              <a:t> and direct current (DC) respectively</a:t>
            </a:r>
          </a:p>
        </p:txBody>
      </p:sp>
      <p:sp>
        <p:nvSpPr>
          <p:cNvPr id="14388" name="Text Box 52"/>
          <p:cNvSpPr txBox="1">
            <a:spLocks noChangeArrowheads="1"/>
          </p:cNvSpPr>
          <p:nvPr/>
        </p:nvSpPr>
        <p:spPr bwMode="auto">
          <a:xfrm>
            <a:off x="304800" y="2692400"/>
            <a:ext cx="830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/>
              <a:t>Impedance is zero only at absolute zero temperature (molecule don’t move).  Otherwise, everything in nature has impedance, including power supplies.</a:t>
            </a:r>
          </a:p>
        </p:txBody>
      </p:sp>
      <p:sp>
        <p:nvSpPr>
          <p:cNvPr id="14389" name="Text Box 53"/>
          <p:cNvSpPr txBox="1">
            <a:spLocks noChangeArrowheads="1"/>
          </p:cNvSpPr>
          <p:nvPr/>
        </p:nvSpPr>
        <p:spPr bwMode="auto">
          <a:xfrm>
            <a:off x="304800" y="3276600"/>
            <a:ext cx="3810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/>
              <a:t>Re-examining the problem realistically:</a:t>
            </a:r>
          </a:p>
        </p:txBody>
      </p:sp>
      <p:grpSp>
        <p:nvGrpSpPr>
          <p:cNvPr id="14394" name="Group 58"/>
          <p:cNvGrpSpPr>
            <a:grpSpLocks/>
          </p:cNvGrpSpPr>
          <p:nvPr/>
        </p:nvGrpSpPr>
        <p:grpSpPr bwMode="auto">
          <a:xfrm>
            <a:off x="609600" y="3514725"/>
            <a:ext cx="2921000" cy="1385888"/>
            <a:chOff x="336" y="2832"/>
            <a:chExt cx="1840" cy="873"/>
          </a:xfrm>
        </p:grpSpPr>
        <p:pic>
          <p:nvPicPr>
            <p:cNvPr id="7195" name="Picture 54" descr="invertingOpAmp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2832"/>
              <a:ext cx="1312" cy="8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96" name="Text Box 56"/>
            <p:cNvSpPr txBox="1">
              <a:spLocks noChangeArrowheads="1"/>
            </p:cNvSpPr>
            <p:nvPr/>
          </p:nvSpPr>
          <p:spPr bwMode="auto">
            <a:xfrm>
              <a:off x="336" y="3168"/>
              <a:ext cx="4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/>
                <a:t>This</a:t>
              </a:r>
            </a:p>
          </p:txBody>
        </p:sp>
      </p:grpSp>
      <p:grpSp>
        <p:nvGrpSpPr>
          <p:cNvPr id="14395" name="Group 59"/>
          <p:cNvGrpSpPr>
            <a:grpSpLocks/>
          </p:cNvGrpSpPr>
          <p:nvPr/>
        </p:nvGrpSpPr>
        <p:grpSpPr bwMode="auto">
          <a:xfrm>
            <a:off x="3810000" y="3522663"/>
            <a:ext cx="3822700" cy="1412875"/>
            <a:chOff x="2352" y="2832"/>
            <a:chExt cx="2408" cy="890"/>
          </a:xfrm>
        </p:grpSpPr>
        <p:pic>
          <p:nvPicPr>
            <p:cNvPr id="7193" name="Picture 55" descr="invertingOpAmpWithImpedance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6" y="2832"/>
              <a:ext cx="1784" cy="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94" name="Text Box 57"/>
            <p:cNvSpPr txBox="1">
              <a:spLocks noChangeArrowheads="1"/>
            </p:cNvSpPr>
            <p:nvPr/>
          </p:nvSpPr>
          <p:spPr bwMode="auto">
            <a:xfrm>
              <a:off x="2352" y="3168"/>
              <a:ext cx="6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/>
                <a:t>is really</a:t>
              </a:r>
            </a:p>
          </p:txBody>
        </p:sp>
      </p:grpSp>
      <p:graphicFrame>
        <p:nvGraphicFramePr>
          <p:cNvPr id="14396" name="Object 60"/>
          <p:cNvGraphicFramePr>
            <a:graphicFrameLocks noChangeAspect="1"/>
          </p:cNvGraphicFramePr>
          <p:nvPr/>
        </p:nvGraphicFramePr>
        <p:xfrm>
          <a:off x="533400" y="4800600"/>
          <a:ext cx="6248400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Equation" r:id="rId9" imgW="3975100" imgH="381000" progId="Equation.DSMT4">
                  <p:embed/>
                </p:oleObj>
              </mc:Choice>
              <mc:Fallback>
                <p:oleObj name="Equation" r:id="rId9" imgW="3975100" imgH="381000" progId="Equation.DSMT4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800600"/>
                        <a:ext cx="6248400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98" name="Object 62"/>
          <p:cNvGraphicFramePr>
            <a:graphicFrameLocks noChangeAspect="1"/>
          </p:cNvGraphicFramePr>
          <p:nvPr/>
        </p:nvGraphicFramePr>
        <p:xfrm>
          <a:off x="533400" y="5405438"/>
          <a:ext cx="480060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2" name="Equation" r:id="rId11" imgW="3314700" imgH="355600" progId="Equation.DSMT4">
                  <p:embed/>
                </p:oleObj>
              </mc:Choice>
              <mc:Fallback>
                <p:oleObj name="Equation" r:id="rId11" imgW="3314700" imgH="355600" progId="Equation.DSMT4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405438"/>
                        <a:ext cx="4800600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401" name="Group 65"/>
          <p:cNvGrpSpPr>
            <a:grpSpLocks/>
          </p:cNvGrpSpPr>
          <p:nvPr/>
        </p:nvGrpSpPr>
        <p:grpSpPr bwMode="auto">
          <a:xfrm>
            <a:off x="5614988" y="5421313"/>
            <a:ext cx="2606675" cy="533400"/>
            <a:chOff x="3504" y="3792"/>
            <a:chExt cx="1642" cy="336"/>
          </a:xfrm>
        </p:grpSpPr>
        <p:sp>
          <p:nvSpPr>
            <p:cNvPr id="7191" name="Rectangle 64"/>
            <p:cNvSpPr>
              <a:spLocks noChangeArrowheads="1"/>
            </p:cNvSpPr>
            <p:nvPr/>
          </p:nvSpPr>
          <p:spPr bwMode="auto">
            <a:xfrm>
              <a:off x="3504" y="3792"/>
              <a:ext cx="1632" cy="33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2" name="Text Box 63"/>
            <p:cNvSpPr txBox="1">
              <a:spLocks noChangeArrowheads="1"/>
            </p:cNvSpPr>
            <p:nvPr/>
          </p:nvSpPr>
          <p:spPr bwMode="auto">
            <a:xfrm>
              <a:off x="3504" y="3792"/>
              <a:ext cx="164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200"/>
                <a:t>You’re only getting 80% of the input voltage you think you’re putting in</a:t>
              </a:r>
            </a:p>
          </p:txBody>
        </p:sp>
      </p:grpSp>
      <p:grpSp>
        <p:nvGrpSpPr>
          <p:cNvPr id="14407" name="Group 71"/>
          <p:cNvGrpSpPr>
            <a:grpSpLocks/>
          </p:cNvGrpSpPr>
          <p:nvPr/>
        </p:nvGrpSpPr>
        <p:grpSpPr bwMode="auto">
          <a:xfrm>
            <a:off x="2133600" y="6019800"/>
            <a:ext cx="3962400" cy="685800"/>
            <a:chOff x="288" y="3840"/>
            <a:chExt cx="2496" cy="432"/>
          </a:xfrm>
        </p:grpSpPr>
        <p:sp>
          <p:nvSpPr>
            <p:cNvPr id="7186" name="Rectangle 70"/>
            <p:cNvSpPr>
              <a:spLocks noChangeArrowheads="1"/>
            </p:cNvSpPr>
            <p:nvPr/>
          </p:nvSpPr>
          <p:spPr bwMode="auto">
            <a:xfrm>
              <a:off x="288" y="3840"/>
              <a:ext cx="2496" cy="4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7" name="Text Box 66"/>
            <p:cNvSpPr txBox="1">
              <a:spLocks noChangeArrowheads="1"/>
            </p:cNvSpPr>
            <p:nvPr/>
          </p:nvSpPr>
          <p:spPr bwMode="auto">
            <a:xfrm>
              <a:off x="288" y="3936"/>
              <a:ext cx="90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accent2"/>
                  </a:solidFill>
                </a:rPr>
                <a:t>Rule of thumb:</a:t>
              </a:r>
            </a:p>
          </p:txBody>
        </p:sp>
        <p:graphicFrame>
          <p:nvGraphicFramePr>
            <p:cNvPr id="7188" name="Object 67"/>
            <p:cNvGraphicFramePr>
              <a:graphicFrameLocks noChangeAspect="1"/>
            </p:cNvGraphicFramePr>
            <p:nvPr/>
          </p:nvGraphicFramePr>
          <p:xfrm>
            <a:off x="1344" y="3888"/>
            <a:ext cx="1392" cy="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13" name="Equation" r:id="rId13" imgW="1536700" imgH="190500" progId="Equation.DSMT4">
                    <p:embed/>
                  </p:oleObj>
                </mc:Choice>
                <mc:Fallback>
                  <p:oleObj name="Equation" r:id="rId13" imgW="1536700" imgH="190500" progId="Equation.DSMT4">
                    <p:embed/>
                    <p:pic>
                      <p:nvPicPr>
                        <p:cNvPr id="0" name="Object 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4" y="3888"/>
                          <a:ext cx="1392" cy="1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9" name="Object 68"/>
            <p:cNvGraphicFramePr>
              <a:graphicFrameLocks noChangeAspect="1"/>
            </p:cNvGraphicFramePr>
            <p:nvPr/>
          </p:nvGraphicFramePr>
          <p:xfrm>
            <a:off x="1344" y="4080"/>
            <a:ext cx="1231" cy="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14" name="Equation" r:id="rId15" imgW="1358900" imgH="190500" progId="Equation.DSMT4">
                    <p:embed/>
                  </p:oleObj>
                </mc:Choice>
                <mc:Fallback>
                  <p:oleObj name="Equation" r:id="rId15" imgW="1358900" imgH="190500" progId="Equation.DSMT4">
                    <p:embed/>
                    <p:pic>
                      <p:nvPicPr>
                        <p:cNvPr id="0" name="Object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4" y="4080"/>
                          <a:ext cx="1231" cy="1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90" name="AutoShape 69"/>
            <p:cNvSpPr>
              <a:spLocks/>
            </p:cNvSpPr>
            <p:nvPr/>
          </p:nvSpPr>
          <p:spPr bwMode="auto">
            <a:xfrm>
              <a:off x="1248" y="3888"/>
              <a:ext cx="48" cy="336"/>
            </a:xfrm>
            <a:prstGeom prst="leftBrace">
              <a:avLst>
                <a:gd name="adj1" fmla="val 5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5604949" y="6550223"/>
            <a:ext cx="35509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2007, Updated 2016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7" grpId="0"/>
      <p:bldP spid="14387" grpId="0"/>
      <p:bldP spid="14388" grpId="0"/>
      <p:bldP spid="1438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9"/>
          <p:cNvSpPr txBox="1">
            <a:spLocks noChangeArrowheads="1"/>
          </p:cNvSpPr>
          <p:nvPr/>
        </p:nvSpPr>
        <p:spPr bwMode="auto">
          <a:xfrm>
            <a:off x="2057400" y="0"/>
            <a:ext cx="549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/>
              <a:t>Voltage Follower – what’s the big deal?</a:t>
            </a:r>
          </a:p>
        </p:txBody>
      </p:sp>
      <p:grpSp>
        <p:nvGrpSpPr>
          <p:cNvPr id="8196" name="Group 43"/>
          <p:cNvGrpSpPr>
            <a:grpSpLocks/>
          </p:cNvGrpSpPr>
          <p:nvPr/>
        </p:nvGrpSpPr>
        <p:grpSpPr bwMode="auto">
          <a:xfrm>
            <a:off x="228600" y="533400"/>
            <a:ext cx="6827838" cy="1568450"/>
            <a:chOff x="144" y="336"/>
            <a:chExt cx="4301" cy="988"/>
          </a:xfrm>
        </p:grpSpPr>
        <p:sp>
          <p:nvSpPr>
            <p:cNvPr id="8207" name="Text Box 40"/>
            <p:cNvSpPr txBox="1">
              <a:spLocks noChangeArrowheads="1"/>
            </p:cNvSpPr>
            <p:nvPr/>
          </p:nvSpPr>
          <p:spPr bwMode="auto">
            <a:xfrm>
              <a:off x="144" y="336"/>
              <a:ext cx="43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solidFill>
                    <a:srgbClr val="FF0000"/>
                  </a:solidFill>
                </a:rPr>
                <a:t>Illustrative Problem:</a:t>
              </a:r>
              <a:r>
                <a:rPr lang="en-US" altLang="en-US" sz="1600">
                  <a:solidFill>
                    <a:srgbClr val="FF0000"/>
                  </a:solidFill>
                </a:rPr>
                <a:t> </a:t>
              </a:r>
              <a:r>
                <a:rPr lang="en-US" altLang="en-US" sz="1600"/>
                <a:t>Derive the input-output relationship for the following</a:t>
              </a:r>
              <a:endParaRPr lang="en-US" altLang="en-US" sz="1600">
                <a:solidFill>
                  <a:srgbClr val="FF0000"/>
                </a:solidFill>
              </a:endParaRPr>
            </a:p>
          </p:txBody>
        </p:sp>
        <p:pic>
          <p:nvPicPr>
            <p:cNvPr id="8208" name="Picture 41" descr="voltageFollow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" y="672"/>
              <a:ext cx="1344" cy="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429" name="Group 45"/>
          <p:cNvGrpSpPr>
            <a:grpSpLocks/>
          </p:cNvGrpSpPr>
          <p:nvPr/>
        </p:nvGrpSpPr>
        <p:grpSpPr bwMode="auto">
          <a:xfrm>
            <a:off x="304800" y="2209800"/>
            <a:ext cx="5203825" cy="336550"/>
            <a:chOff x="240" y="1248"/>
            <a:chExt cx="3278" cy="212"/>
          </a:xfrm>
        </p:grpSpPr>
        <p:sp>
          <p:nvSpPr>
            <p:cNvPr id="8205" name="Rectangle 42"/>
            <p:cNvSpPr>
              <a:spLocks noChangeArrowheads="1"/>
            </p:cNvSpPr>
            <p:nvPr/>
          </p:nvSpPr>
          <p:spPr bwMode="auto">
            <a:xfrm>
              <a:off x="240" y="1248"/>
              <a:ext cx="67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solidFill>
                    <a:schemeClr val="accent2"/>
                  </a:solidFill>
                </a:rPr>
                <a:t>Solution:</a:t>
              </a:r>
            </a:p>
          </p:txBody>
        </p:sp>
        <p:sp>
          <p:nvSpPr>
            <p:cNvPr id="8206" name="Rectangle 44"/>
            <p:cNvSpPr>
              <a:spLocks noChangeArrowheads="1"/>
            </p:cNvSpPr>
            <p:nvPr/>
          </p:nvSpPr>
          <p:spPr bwMode="auto">
            <a:xfrm>
              <a:off x="912" y="1248"/>
              <a:ext cx="26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Rule 1 says that the “+” and “-” voltages are equal.</a:t>
              </a:r>
            </a:p>
          </p:txBody>
        </p:sp>
      </p:grpSp>
      <p:graphicFrame>
        <p:nvGraphicFramePr>
          <p:cNvPr id="16430" name="Object 46"/>
          <p:cNvGraphicFramePr>
            <a:graphicFrameLocks noChangeAspect="1"/>
          </p:cNvGraphicFramePr>
          <p:nvPr/>
        </p:nvGraphicFramePr>
        <p:xfrm>
          <a:off x="3581400" y="2590800"/>
          <a:ext cx="16764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4" imgW="927100" imgH="190500" progId="Equation.DSMT4">
                  <p:embed/>
                </p:oleObj>
              </mc:Choice>
              <mc:Fallback>
                <p:oleObj name="Equation" r:id="rId4" imgW="927100" imgH="1905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590800"/>
                        <a:ext cx="167640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33" name="Rectangle 49"/>
          <p:cNvSpPr>
            <a:spLocks noChangeArrowheads="1"/>
          </p:cNvSpPr>
          <p:nvPr/>
        </p:nvSpPr>
        <p:spPr bwMode="auto">
          <a:xfrm>
            <a:off x="304800" y="3173413"/>
            <a:ext cx="5422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FF0000"/>
                </a:solidFill>
              </a:rPr>
              <a:t>Question:</a:t>
            </a:r>
            <a:r>
              <a:rPr lang="en-US" altLang="en-US" sz="1600"/>
              <a:t> Why would anyone want a unity gain amplifier?</a:t>
            </a:r>
          </a:p>
        </p:txBody>
      </p:sp>
      <p:sp>
        <p:nvSpPr>
          <p:cNvPr id="16434" name="Text Box 50"/>
          <p:cNvSpPr txBox="1">
            <a:spLocks noChangeArrowheads="1"/>
          </p:cNvSpPr>
          <p:nvPr/>
        </p:nvSpPr>
        <p:spPr bwMode="auto">
          <a:xfrm>
            <a:off x="304800" y="3581400"/>
            <a:ext cx="5878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chemeClr val="accent2"/>
                </a:solidFill>
              </a:rPr>
              <a:t>Answer:</a:t>
            </a:r>
            <a:r>
              <a:rPr lang="en-US" altLang="en-US" sz="1600"/>
              <a:t> Because op-amps have near zero output impedance. </a:t>
            </a:r>
          </a:p>
        </p:txBody>
      </p:sp>
      <p:grpSp>
        <p:nvGrpSpPr>
          <p:cNvPr id="16438" name="Group 54"/>
          <p:cNvGrpSpPr>
            <a:grpSpLocks/>
          </p:cNvGrpSpPr>
          <p:nvPr/>
        </p:nvGrpSpPr>
        <p:grpSpPr bwMode="auto">
          <a:xfrm>
            <a:off x="1524000" y="4038600"/>
            <a:ext cx="6083300" cy="636588"/>
            <a:chOff x="960" y="2544"/>
            <a:chExt cx="3832" cy="401"/>
          </a:xfrm>
        </p:grpSpPr>
        <p:graphicFrame>
          <p:nvGraphicFramePr>
            <p:cNvPr id="8203" name="Object 52"/>
            <p:cNvGraphicFramePr>
              <a:graphicFrameLocks noChangeAspect="1"/>
            </p:cNvGraphicFramePr>
            <p:nvPr/>
          </p:nvGraphicFramePr>
          <p:xfrm>
            <a:off x="960" y="2544"/>
            <a:ext cx="3832" cy="2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3" name="Equation" r:id="rId6" imgW="3479800" imgH="190500" progId="Equation.DSMT4">
                    <p:embed/>
                  </p:oleObj>
                </mc:Choice>
                <mc:Fallback>
                  <p:oleObj name="Equation" r:id="rId6" imgW="3479800" imgH="190500" progId="Equation.DSMT4">
                    <p:embed/>
                    <p:pic>
                      <p:nvPicPr>
                        <p:cNvPr id="0" name="Object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2544"/>
                          <a:ext cx="3832" cy="2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4" name="Object 53"/>
            <p:cNvGraphicFramePr>
              <a:graphicFrameLocks noChangeAspect="1"/>
            </p:cNvGraphicFramePr>
            <p:nvPr/>
          </p:nvGraphicFramePr>
          <p:xfrm>
            <a:off x="1008" y="2736"/>
            <a:ext cx="2160" cy="2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4" name="Equation" r:id="rId8" imgW="2234230" imgH="215806" progId="Equation.DSMT4">
                    <p:embed/>
                  </p:oleObj>
                </mc:Choice>
                <mc:Fallback>
                  <p:oleObj name="Equation" r:id="rId8" imgW="2234230" imgH="215806" progId="Equation.DSMT4">
                    <p:embed/>
                    <p:pic>
                      <p:nvPicPr>
                        <p:cNvPr id="0" name="Object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2736"/>
                          <a:ext cx="2160" cy="2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439" name="Text Box 55"/>
          <p:cNvSpPr txBox="1">
            <a:spLocks noChangeArrowheads="1"/>
          </p:cNvSpPr>
          <p:nvPr/>
        </p:nvSpPr>
        <p:spPr bwMode="auto">
          <a:xfrm>
            <a:off x="381000" y="4876800"/>
            <a:ext cx="6469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/>
              <a:t>As such, voltage followers are great and often used in instrumentation amplifiers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5604949" y="6550223"/>
            <a:ext cx="35509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2007, Updated 2016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33" grpId="0"/>
      <p:bldP spid="16434" grpId="0"/>
      <p:bldP spid="1643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476</Words>
  <Application>Microsoft Office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Default Design</vt:lpstr>
      <vt:lpstr>MathType 5.0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ohp</dc:creator>
  <cp:lastModifiedBy>Paul Oh</cp:lastModifiedBy>
  <cp:revision>17</cp:revision>
  <dcterms:created xsi:type="dcterms:W3CDTF">2005-10-24T14:47:19Z</dcterms:created>
  <dcterms:modified xsi:type="dcterms:W3CDTF">2016-09-16T17:51:02Z</dcterms:modified>
</cp:coreProperties>
</file>