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0" r:id="rId5"/>
    <p:sldId id="259" r:id="rId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10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CC2CD3-0D84-43E0-BDD2-01519A253E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6012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F2302D-36BE-4A67-853B-7454B981BC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9947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F8F69E-D386-4509-B67D-18DCC31F30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8585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257CB6-1B76-4487-80B7-2139953B77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30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593E50-CD7C-458C-8E5B-441B729270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3301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9FBED1-0609-4B2B-BF40-121F5C9C7E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9333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B23AA7-AD59-4363-9D58-AD941F312D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8529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D54452-AA4F-4871-BF4E-001B94AA02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1586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BAD9A6-2E64-4F98-987C-5A11852431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1169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727160-2E85-4BC0-8099-F566466AD7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4169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6130BE-4B66-4DEA-A736-F1C57871B8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7408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DDE622F-9FA9-4298-8E1B-73FF6488C60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0" name="Group 8"/>
          <p:cNvGrpSpPr>
            <a:grpSpLocks/>
          </p:cNvGrpSpPr>
          <p:nvPr/>
        </p:nvGrpSpPr>
        <p:grpSpPr bwMode="auto">
          <a:xfrm>
            <a:off x="990600" y="2379398"/>
            <a:ext cx="7391400" cy="762000"/>
            <a:chOff x="624" y="1344"/>
            <a:chExt cx="4656" cy="864"/>
          </a:xfrm>
        </p:grpSpPr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624" y="1344"/>
              <a:ext cx="4656" cy="8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" name="Text Box 4"/>
            <p:cNvSpPr txBox="1">
              <a:spLocks noChangeArrowheads="1"/>
            </p:cNvSpPr>
            <p:nvPr/>
          </p:nvSpPr>
          <p:spPr bwMode="auto">
            <a:xfrm>
              <a:off x="672" y="1440"/>
              <a:ext cx="451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/>
                <a:t>Numbering Systems and Digital Electronics</a:t>
              </a:r>
              <a:r>
                <a:rPr lang="en-US" altLang="en-US"/>
                <a:t> </a:t>
              </a:r>
            </a:p>
          </p:txBody>
        </p:sp>
      </p:grp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6837363" y="6553200"/>
            <a:ext cx="232788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Oh, </a:t>
            </a:r>
            <a:r>
              <a:rPr lang="en-US" altLang="en-US" sz="1400" dirty="0" smtClean="0"/>
              <a:t>2016</a:t>
            </a:r>
            <a:endParaRPr lang="en-US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37" name="Group 17"/>
          <p:cNvGrpSpPr>
            <a:grpSpLocks/>
          </p:cNvGrpSpPr>
          <p:nvPr/>
        </p:nvGrpSpPr>
        <p:grpSpPr bwMode="auto">
          <a:xfrm>
            <a:off x="457200" y="304800"/>
            <a:ext cx="8229600" cy="396875"/>
            <a:chOff x="288" y="480"/>
            <a:chExt cx="5184" cy="250"/>
          </a:xfrm>
        </p:grpSpPr>
        <p:sp>
          <p:nvSpPr>
            <p:cNvPr id="5127" name="Text Box 7"/>
            <p:cNvSpPr txBox="1">
              <a:spLocks noChangeArrowheads="1"/>
            </p:cNvSpPr>
            <p:nvPr/>
          </p:nvSpPr>
          <p:spPr bwMode="auto">
            <a:xfrm>
              <a:off x="288" y="480"/>
              <a:ext cx="9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chemeClr val="accent2"/>
                  </a:solidFill>
                </a:rPr>
                <a:t>Objective:</a:t>
              </a:r>
              <a:r>
                <a:rPr lang="en-US" altLang="en-US"/>
                <a:t> </a:t>
              </a:r>
            </a:p>
          </p:txBody>
        </p:sp>
        <p:sp>
          <p:nvSpPr>
            <p:cNvPr id="5128" name="Text Box 8"/>
            <p:cNvSpPr txBox="1">
              <a:spLocks noChangeArrowheads="1"/>
            </p:cNvSpPr>
            <p:nvPr/>
          </p:nvSpPr>
          <p:spPr bwMode="auto">
            <a:xfrm>
              <a:off x="1152" y="480"/>
              <a:ext cx="432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/>
                <a:t>To understand and appreciate the binary number system</a:t>
              </a:r>
            </a:p>
          </p:txBody>
        </p:sp>
      </p:grp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457200" y="914400"/>
            <a:ext cx="4730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1. Quantities can be represented in any base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838200" y="1295400"/>
            <a:ext cx="1030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Example: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1828800" y="1295400"/>
            <a:ext cx="27924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The number 2157 is actually: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2041525" y="1789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graphicFrame>
        <p:nvGraphicFramePr>
          <p:cNvPr id="5133" name="Object 13"/>
          <p:cNvGraphicFramePr>
            <a:graphicFrameLocks noChangeAspect="1"/>
          </p:cNvGraphicFramePr>
          <p:nvPr/>
        </p:nvGraphicFramePr>
        <p:xfrm>
          <a:off x="2667000" y="1752600"/>
          <a:ext cx="32004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1" name="Equation" r:id="rId3" imgW="1968480" imgH="203040" progId="Equation.DSMT4">
                  <p:embed/>
                </p:oleObj>
              </mc:Choice>
              <mc:Fallback>
                <p:oleObj name="Equation" r:id="rId3" imgW="1968480" imgH="20304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752600"/>
                        <a:ext cx="32004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136" name="Group 16"/>
          <p:cNvGrpSpPr>
            <a:grpSpLocks/>
          </p:cNvGrpSpPr>
          <p:nvPr/>
        </p:nvGrpSpPr>
        <p:grpSpPr bwMode="auto">
          <a:xfrm>
            <a:off x="1981200" y="2133600"/>
            <a:ext cx="3657600" cy="608013"/>
            <a:chOff x="1248" y="1632"/>
            <a:chExt cx="2304" cy="383"/>
          </a:xfrm>
        </p:grpSpPr>
        <p:sp>
          <p:nvSpPr>
            <p:cNvPr id="5134" name="Text Box 14"/>
            <p:cNvSpPr txBox="1">
              <a:spLocks noChangeArrowheads="1"/>
            </p:cNvSpPr>
            <p:nvPr/>
          </p:nvSpPr>
          <p:spPr bwMode="auto">
            <a:xfrm>
              <a:off x="1248" y="1632"/>
              <a:ext cx="25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Or</a:t>
              </a:r>
            </a:p>
          </p:txBody>
        </p:sp>
        <p:graphicFrame>
          <p:nvGraphicFramePr>
            <p:cNvPr id="5135" name="Object 15"/>
            <p:cNvGraphicFramePr>
              <a:graphicFrameLocks noChangeAspect="1"/>
            </p:cNvGraphicFramePr>
            <p:nvPr/>
          </p:nvGraphicFramePr>
          <p:xfrm>
            <a:off x="1776" y="1824"/>
            <a:ext cx="1776" cy="1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62" name="Equation" r:id="rId5" imgW="1650960" imgH="177480" progId="Equation.DSMT4">
                    <p:embed/>
                  </p:oleObj>
                </mc:Choice>
                <mc:Fallback>
                  <p:oleObj name="Equation" r:id="rId5" imgW="1650960" imgH="177480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76" y="1824"/>
                          <a:ext cx="1776" cy="19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838200" y="2895600"/>
            <a:ext cx="80994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Known as Base-10 system (decimal).  Perhaps evolved because people have 10 fingers</a:t>
            </a: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457200" y="3429000"/>
            <a:ext cx="4591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2. Computers use a Base-2 system (binary)</a:t>
            </a: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457200" y="3886200"/>
            <a:ext cx="5594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/>
              <a:t>3. Bits represent on-off switches, 1 and 0 respectively</a:t>
            </a:r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838200" y="4343400"/>
            <a:ext cx="1030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dirty="0"/>
              <a:t>Example:</a:t>
            </a:r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1828800" y="4343400"/>
            <a:ext cx="5089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The (binary) number 10011 (to a computer) is actually:</a:t>
            </a:r>
          </a:p>
        </p:txBody>
      </p:sp>
      <p:graphicFrame>
        <p:nvGraphicFramePr>
          <p:cNvPr id="5143" name="Object 23"/>
          <p:cNvGraphicFramePr>
            <a:graphicFrameLocks noChangeAspect="1"/>
          </p:cNvGraphicFramePr>
          <p:nvPr/>
        </p:nvGraphicFramePr>
        <p:xfrm>
          <a:off x="2590800" y="4800600"/>
          <a:ext cx="3489325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3" name="Equation" r:id="rId7" imgW="2145960" imgH="203040" progId="Equation.DSMT4">
                  <p:embed/>
                </p:oleObj>
              </mc:Choice>
              <mc:Fallback>
                <p:oleObj name="Equation" r:id="rId7" imgW="2145960" imgH="20304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800600"/>
                        <a:ext cx="3489325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147" name="Group 27"/>
          <p:cNvGrpSpPr>
            <a:grpSpLocks/>
          </p:cNvGrpSpPr>
          <p:nvPr/>
        </p:nvGrpSpPr>
        <p:grpSpPr bwMode="auto">
          <a:xfrm>
            <a:off x="1981200" y="5181600"/>
            <a:ext cx="3333750" cy="531813"/>
            <a:chOff x="1248" y="3552"/>
            <a:chExt cx="2100" cy="335"/>
          </a:xfrm>
        </p:grpSpPr>
        <p:sp>
          <p:nvSpPr>
            <p:cNvPr id="5145" name="Text Box 25"/>
            <p:cNvSpPr txBox="1">
              <a:spLocks noChangeArrowheads="1"/>
            </p:cNvSpPr>
            <p:nvPr/>
          </p:nvSpPr>
          <p:spPr bwMode="auto">
            <a:xfrm>
              <a:off x="1248" y="3552"/>
              <a:ext cx="25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Or</a:t>
              </a:r>
            </a:p>
          </p:txBody>
        </p:sp>
        <p:graphicFrame>
          <p:nvGraphicFramePr>
            <p:cNvPr id="5146" name="Object 26"/>
            <p:cNvGraphicFramePr>
              <a:graphicFrameLocks noChangeAspect="1"/>
            </p:cNvGraphicFramePr>
            <p:nvPr/>
          </p:nvGraphicFramePr>
          <p:xfrm>
            <a:off x="1968" y="3696"/>
            <a:ext cx="1380" cy="1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64" name="Equation" r:id="rId9" imgW="1282680" imgH="177480" progId="Equation.DSMT4">
                    <p:embed/>
                  </p:oleObj>
                </mc:Choice>
                <mc:Fallback>
                  <p:oleObj name="Equation" r:id="rId9" imgW="1282680" imgH="177480" progId="Equation.DSMT4">
                    <p:embed/>
                    <p:pic>
                      <p:nvPicPr>
                        <p:cNvPr id="0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68" y="3696"/>
                          <a:ext cx="1380" cy="19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148" name="Text Box 28"/>
          <p:cNvSpPr txBox="1">
            <a:spLocks noChangeArrowheads="1"/>
          </p:cNvSpPr>
          <p:nvPr/>
        </p:nvSpPr>
        <p:spPr bwMode="auto">
          <a:xfrm>
            <a:off x="762000" y="5791200"/>
            <a:ext cx="4946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This process is called a binary-to-decimal conversion</a:t>
            </a: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837363" y="6553200"/>
            <a:ext cx="232788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Oh, </a:t>
            </a:r>
            <a:r>
              <a:rPr lang="en-US" altLang="en-US" sz="1400" dirty="0" smtClean="0"/>
              <a:t>2016</a:t>
            </a:r>
            <a:endParaRPr lang="en-US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8" grpId="0"/>
      <p:bldP spid="5139" grpId="0"/>
      <p:bldP spid="5140" grpId="0"/>
      <p:bldP spid="5141" grpId="0"/>
      <p:bldP spid="5142" grpId="0"/>
      <p:bldP spid="514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81000" y="457200"/>
            <a:ext cx="3397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4. Decimal-to-binary conversion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685800" y="838200"/>
            <a:ext cx="1030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Example: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676400" y="838200"/>
            <a:ext cx="2438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600"/>
              <a:t>Convert 234</a:t>
            </a:r>
            <a:r>
              <a:rPr lang="en-US" altLang="en-US" sz="1600" baseline="-25000"/>
              <a:t>10</a:t>
            </a:r>
            <a:r>
              <a:rPr lang="en-US" altLang="en-US" sz="1600"/>
              <a:t> to binary</a:t>
            </a:r>
          </a:p>
        </p:txBody>
      </p:sp>
      <p:graphicFrame>
        <p:nvGraphicFramePr>
          <p:cNvPr id="8300" name="Group 108"/>
          <p:cNvGraphicFramePr>
            <a:graphicFrameLocks noGrp="1"/>
          </p:cNvGraphicFramePr>
          <p:nvPr/>
        </p:nvGraphicFramePr>
        <p:xfrm>
          <a:off x="2743200" y="1752600"/>
          <a:ext cx="4267200" cy="1447800"/>
        </p:xfrm>
        <a:graphic>
          <a:graphicData uri="http://schemas.openxmlformats.org/drawingml/2006/table">
            <a:tbl>
              <a:tblPr/>
              <a:tblGrid>
                <a:gridCol w="609600"/>
                <a:gridCol w="533400"/>
                <a:gridCol w="533400"/>
                <a:gridCol w="533400"/>
                <a:gridCol w="533400"/>
                <a:gridCol w="533400"/>
                <a:gridCol w="457200"/>
                <a:gridCol w="533400"/>
              </a:tblGrid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128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302" name="Text Box 110"/>
          <p:cNvSpPr txBox="1">
            <a:spLocks noChangeArrowheads="1"/>
          </p:cNvSpPr>
          <p:nvPr/>
        </p:nvSpPr>
        <p:spPr bwMode="auto">
          <a:xfrm>
            <a:off x="685800" y="1295400"/>
            <a:ext cx="1857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Step 1: Form table</a:t>
            </a:r>
          </a:p>
        </p:txBody>
      </p:sp>
      <p:sp>
        <p:nvSpPr>
          <p:cNvPr id="8303" name="Text Box 111"/>
          <p:cNvSpPr txBox="1">
            <a:spLocks noChangeArrowheads="1"/>
          </p:cNvSpPr>
          <p:nvPr/>
        </p:nvSpPr>
        <p:spPr bwMode="auto">
          <a:xfrm>
            <a:off x="762000" y="3276600"/>
            <a:ext cx="2182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Step 2: Populate table</a:t>
            </a:r>
          </a:p>
        </p:txBody>
      </p:sp>
      <p:graphicFrame>
        <p:nvGraphicFramePr>
          <p:cNvPr id="8304" name="Group 112"/>
          <p:cNvGraphicFramePr>
            <a:graphicFrameLocks noGrp="1"/>
          </p:cNvGraphicFramePr>
          <p:nvPr/>
        </p:nvGraphicFramePr>
        <p:xfrm>
          <a:off x="2743200" y="3733800"/>
          <a:ext cx="4267200" cy="1447800"/>
        </p:xfrm>
        <a:graphic>
          <a:graphicData uri="http://schemas.openxmlformats.org/drawingml/2006/table">
            <a:tbl>
              <a:tblPr/>
              <a:tblGrid>
                <a:gridCol w="609600"/>
                <a:gridCol w="533400"/>
                <a:gridCol w="533400"/>
                <a:gridCol w="533400"/>
                <a:gridCol w="533400"/>
                <a:gridCol w="533400"/>
                <a:gridCol w="457200"/>
                <a:gridCol w="533400"/>
              </a:tblGrid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128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342" name="Rectangle 150"/>
          <p:cNvSpPr>
            <a:spLocks noChangeArrowheads="1"/>
          </p:cNvSpPr>
          <p:nvPr/>
        </p:nvSpPr>
        <p:spPr bwMode="auto">
          <a:xfrm>
            <a:off x="1371600" y="42672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/>
              <a:t>234</a:t>
            </a:r>
            <a:r>
              <a:rPr lang="en-US" altLang="en-US" baseline="-25000"/>
              <a:t>10</a:t>
            </a:r>
            <a:r>
              <a:rPr lang="en-US" altLang="en-US"/>
              <a:t> = </a:t>
            </a:r>
          </a:p>
        </p:txBody>
      </p:sp>
      <p:graphicFrame>
        <p:nvGraphicFramePr>
          <p:cNvPr id="8343" name="Object 151"/>
          <p:cNvGraphicFramePr>
            <a:graphicFrameLocks noChangeAspect="1"/>
          </p:cNvGraphicFramePr>
          <p:nvPr/>
        </p:nvGraphicFramePr>
        <p:xfrm>
          <a:off x="2859088" y="5449888"/>
          <a:ext cx="4037012" cy="319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4" name="Equation" r:id="rId3" imgW="2247840" imgH="177480" progId="Equation.DSMT4">
                  <p:embed/>
                </p:oleObj>
              </mc:Choice>
              <mc:Fallback>
                <p:oleObj name="Equation" r:id="rId3" imgW="2247840" imgH="177480" progId="Equation.DSMT4">
                  <p:embed/>
                  <p:pic>
                    <p:nvPicPr>
                      <p:cNvPr id="0" name="Object 1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9088" y="5449888"/>
                        <a:ext cx="4037012" cy="319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44" name="Rectangle 152"/>
          <p:cNvSpPr>
            <a:spLocks noChangeArrowheads="1"/>
          </p:cNvSpPr>
          <p:nvPr/>
        </p:nvSpPr>
        <p:spPr bwMode="auto">
          <a:xfrm>
            <a:off x="838200" y="5424488"/>
            <a:ext cx="14366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Sanity Check:</a:t>
            </a:r>
          </a:p>
        </p:txBody>
      </p:sp>
      <p:graphicFrame>
        <p:nvGraphicFramePr>
          <p:cNvPr id="8345" name="Object 153"/>
          <p:cNvGraphicFramePr>
            <a:graphicFrameLocks noChangeAspect="1"/>
          </p:cNvGraphicFramePr>
          <p:nvPr/>
        </p:nvGraphicFramePr>
        <p:xfrm>
          <a:off x="3886200" y="5943600"/>
          <a:ext cx="213360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5" name="Equation" r:id="rId5" imgW="1168200" imgH="228600" progId="Equation.DSMT4">
                  <p:embed/>
                </p:oleObj>
              </mc:Choice>
              <mc:Fallback>
                <p:oleObj name="Equation" r:id="rId5" imgW="1168200" imgH="228600" progId="Equation.DSMT4">
                  <p:embed/>
                  <p:pic>
                    <p:nvPicPr>
                      <p:cNvPr id="0" name="Object 1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5943600"/>
                        <a:ext cx="2133600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46" name="Text Box 154"/>
          <p:cNvSpPr txBox="1">
            <a:spLocks noChangeArrowheads="1"/>
          </p:cNvSpPr>
          <p:nvPr/>
        </p:nvSpPr>
        <p:spPr bwMode="auto">
          <a:xfrm>
            <a:off x="914400" y="5943600"/>
            <a:ext cx="917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Answer:</a:t>
            </a:r>
          </a:p>
        </p:txBody>
      </p:sp>
      <p:sp>
        <p:nvSpPr>
          <p:cNvPr id="8347" name="Text Box 155"/>
          <p:cNvSpPr txBox="1">
            <a:spLocks noChangeArrowheads="1"/>
          </p:cNvSpPr>
          <p:nvPr/>
        </p:nvSpPr>
        <p:spPr bwMode="auto">
          <a:xfrm>
            <a:off x="8229600" y="2286000"/>
            <a:ext cx="46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(1)</a:t>
            </a: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6837363" y="6553200"/>
            <a:ext cx="232788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Oh, </a:t>
            </a:r>
            <a:r>
              <a:rPr lang="en-US" altLang="en-US" sz="1400" dirty="0" smtClean="0"/>
              <a:t>2016</a:t>
            </a:r>
            <a:endParaRPr lang="en-US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02" grpId="0"/>
      <p:bldP spid="8303" grpId="0"/>
      <p:bldP spid="8342" grpId="0"/>
      <p:bldP spid="8344" grpId="0"/>
      <p:bldP spid="8346" grpId="0"/>
      <p:bldP spid="834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81000" y="457200"/>
            <a:ext cx="1809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5. n-bit machine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746125" y="7985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grpSp>
        <p:nvGrpSpPr>
          <p:cNvPr id="7178" name="Group 10"/>
          <p:cNvGrpSpPr>
            <a:grpSpLocks/>
          </p:cNvGrpSpPr>
          <p:nvPr/>
        </p:nvGrpSpPr>
        <p:grpSpPr bwMode="auto">
          <a:xfrm>
            <a:off x="2209800" y="457200"/>
            <a:ext cx="5056188" cy="360363"/>
            <a:chOff x="384" y="753"/>
            <a:chExt cx="3185" cy="227"/>
          </a:xfrm>
        </p:grpSpPr>
        <p:graphicFrame>
          <p:nvGraphicFramePr>
            <p:cNvPr id="7175" name="Object 7"/>
            <p:cNvGraphicFramePr>
              <a:graphicFrameLocks noChangeAspect="1"/>
            </p:cNvGraphicFramePr>
            <p:nvPr/>
          </p:nvGraphicFramePr>
          <p:xfrm>
            <a:off x="3185" y="753"/>
            <a:ext cx="384" cy="1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21" name="Equation" r:id="rId3" imgW="368280" imgH="190440" progId="Equation.DSMT4">
                    <p:embed/>
                  </p:oleObj>
                </mc:Choice>
                <mc:Fallback>
                  <p:oleObj name="Equation" r:id="rId3" imgW="368280" imgH="19044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85" y="753"/>
                          <a:ext cx="384" cy="1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76" name="Text Box 8"/>
            <p:cNvSpPr txBox="1">
              <a:spLocks noChangeArrowheads="1"/>
            </p:cNvSpPr>
            <p:nvPr/>
          </p:nvSpPr>
          <p:spPr bwMode="auto">
            <a:xfrm>
              <a:off x="384" y="768"/>
              <a:ext cx="276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Largest decimal number represented by n-bits:</a:t>
              </a:r>
            </a:p>
          </p:txBody>
        </p:sp>
      </p:grp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685800" y="914400"/>
            <a:ext cx="1030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Example:</a:t>
            </a:r>
          </a:p>
        </p:txBody>
      </p:sp>
      <p:graphicFrame>
        <p:nvGraphicFramePr>
          <p:cNvPr id="7179" name="Group 11"/>
          <p:cNvGraphicFramePr>
            <a:graphicFrameLocks noGrp="1"/>
          </p:cNvGraphicFramePr>
          <p:nvPr/>
        </p:nvGraphicFramePr>
        <p:xfrm>
          <a:off x="2667000" y="1066800"/>
          <a:ext cx="4267200" cy="1447800"/>
        </p:xfrm>
        <a:graphic>
          <a:graphicData uri="http://schemas.openxmlformats.org/drawingml/2006/table">
            <a:tbl>
              <a:tblPr/>
              <a:tblGrid>
                <a:gridCol w="609600"/>
                <a:gridCol w="533400"/>
                <a:gridCol w="533400"/>
                <a:gridCol w="533400"/>
                <a:gridCol w="533400"/>
                <a:gridCol w="533400"/>
                <a:gridCol w="457200"/>
                <a:gridCol w="533400"/>
              </a:tblGrid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128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17" name="Rectangle 49"/>
          <p:cNvSpPr>
            <a:spLocks noChangeArrowheads="1"/>
          </p:cNvSpPr>
          <p:nvPr/>
        </p:nvSpPr>
        <p:spPr bwMode="auto">
          <a:xfrm>
            <a:off x="1524000" y="16002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/>
              <a:t>255</a:t>
            </a:r>
            <a:r>
              <a:rPr lang="en-US" altLang="en-US" baseline="-25000"/>
              <a:t>10</a:t>
            </a:r>
            <a:r>
              <a:rPr lang="en-US" altLang="en-US"/>
              <a:t> = </a:t>
            </a:r>
          </a:p>
        </p:txBody>
      </p:sp>
      <p:sp>
        <p:nvSpPr>
          <p:cNvPr id="7218" name="AutoShape 50"/>
          <p:cNvSpPr>
            <a:spLocks/>
          </p:cNvSpPr>
          <p:nvPr/>
        </p:nvSpPr>
        <p:spPr bwMode="auto">
          <a:xfrm rot="-5400000">
            <a:off x="4686300" y="723900"/>
            <a:ext cx="304800" cy="4038600"/>
          </a:xfrm>
          <a:prstGeom prst="leftBrace">
            <a:avLst>
              <a:gd name="adj1" fmla="val 11041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19" name="Rectangle 51"/>
          <p:cNvSpPr>
            <a:spLocks noChangeArrowheads="1"/>
          </p:cNvSpPr>
          <p:nvPr/>
        </p:nvSpPr>
        <p:spPr bwMode="auto">
          <a:xfrm>
            <a:off x="3733800" y="29718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600"/>
              <a:t>n = 8 bits, 2</a:t>
            </a:r>
            <a:r>
              <a:rPr lang="en-US" altLang="en-US" sz="1600" baseline="30000"/>
              <a:t>8</a:t>
            </a:r>
            <a:r>
              <a:rPr lang="en-US" altLang="en-US" sz="1600"/>
              <a:t>-1 = 255</a:t>
            </a:r>
          </a:p>
        </p:txBody>
      </p:sp>
      <p:sp>
        <p:nvSpPr>
          <p:cNvPr id="7220" name="Rectangle 52"/>
          <p:cNvSpPr>
            <a:spLocks noChangeArrowheads="1"/>
          </p:cNvSpPr>
          <p:nvPr/>
        </p:nvSpPr>
        <p:spPr bwMode="auto">
          <a:xfrm>
            <a:off x="838200" y="41910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/>
              <a:t>256</a:t>
            </a:r>
            <a:r>
              <a:rPr lang="en-US" altLang="en-US" baseline="-25000"/>
              <a:t>10</a:t>
            </a:r>
            <a:r>
              <a:rPr lang="en-US" altLang="en-US"/>
              <a:t> = </a:t>
            </a:r>
          </a:p>
        </p:txBody>
      </p:sp>
      <p:graphicFrame>
        <p:nvGraphicFramePr>
          <p:cNvPr id="7314" name="Group 146"/>
          <p:cNvGraphicFramePr>
            <a:graphicFrameLocks noGrp="1"/>
          </p:cNvGraphicFramePr>
          <p:nvPr/>
        </p:nvGraphicFramePr>
        <p:xfrm>
          <a:off x="2133600" y="3581400"/>
          <a:ext cx="4876800" cy="144780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533400"/>
                <a:gridCol w="533400"/>
                <a:gridCol w="533400"/>
                <a:gridCol w="533400"/>
                <a:gridCol w="533400"/>
                <a:gridCol w="457200"/>
                <a:gridCol w="533400"/>
              </a:tblGrid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256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315" name="AutoShape 147"/>
          <p:cNvSpPr>
            <a:spLocks/>
          </p:cNvSpPr>
          <p:nvPr/>
        </p:nvSpPr>
        <p:spPr bwMode="auto">
          <a:xfrm rot="-5400000">
            <a:off x="4800600" y="3276600"/>
            <a:ext cx="304800" cy="3810000"/>
          </a:xfrm>
          <a:prstGeom prst="leftBrace">
            <a:avLst>
              <a:gd name="adj1" fmla="val 104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6" name="Text Box 148"/>
          <p:cNvSpPr txBox="1">
            <a:spLocks noChangeArrowheads="1"/>
          </p:cNvSpPr>
          <p:nvPr/>
        </p:nvSpPr>
        <p:spPr bwMode="auto">
          <a:xfrm>
            <a:off x="2819400" y="5486400"/>
            <a:ext cx="441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600"/>
              <a:t>256</a:t>
            </a:r>
            <a:r>
              <a:rPr lang="en-US" altLang="en-US" sz="1600" baseline="-25000"/>
              <a:t>10</a:t>
            </a:r>
            <a:r>
              <a:rPr lang="en-US" altLang="en-US" sz="1600"/>
              <a:t> appears to be 0</a:t>
            </a:r>
            <a:r>
              <a:rPr lang="en-US" altLang="en-US" sz="1600" baseline="-25000"/>
              <a:t>10</a:t>
            </a:r>
            <a:r>
              <a:rPr lang="en-US" altLang="en-US" sz="1600"/>
              <a:t> on 8-bit machines.</a:t>
            </a:r>
          </a:p>
        </p:txBody>
      </p:sp>
      <p:sp>
        <p:nvSpPr>
          <p:cNvPr id="7317" name="Text Box 149"/>
          <p:cNvSpPr txBox="1">
            <a:spLocks noChangeArrowheads="1"/>
          </p:cNvSpPr>
          <p:nvPr/>
        </p:nvSpPr>
        <p:spPr bwMode="auto">
          <a:xfrm>
            <a:off x="2819400" y="5791200"/>
            <a:ext cx="2168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This is called overflow</a:t>
            </a: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6837363" y="6553200"/>
            <a:ext cx="232788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Oh, </a:t>
            </a:r>
            <a:r>
              <a:rPr lang="en-US" altLang="en-US" sz="1400" dirty="0" smtClean="0"/>
              <a:t>2016</a:t>
            </a:r>
            <a:endParaRPr lang="en-US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7" grpId="0"/>
      <p:bldP spid="7217" grpId="0"/>
      <p:bldP spid="7218" grpId="0" animBg="1"/>
      <p:bldP spid="7219" grpId="0"/>
      <p:bldP spid="7220" grpId="0"/>
      <p:bldP spid="7315" grpId="0" animBg="1"/>
      <p:bldP spid="7316" grpId="0"/>
      <p:bldP spid="73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81000" y="473075"/>
            <a:ext cx="5419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6. C Programming: </a:t>
            </a:r>
            <a:r>
              <a:rPr lang="en-US" altLang="en-US">
                <a:latin typeface="Courier New" pitchFamily="49" charset="0"/>
              </a:rPr>
              <a:t>int</a:t>
            </a:r>
            <a:r>
              <a:rPr lang="en-US" altLang="en-US"/>
              <a:t> is a 16-bit number (2 bytes)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2819400" y="914400"/>
            <a:ext cx="297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600"/>
              <a:t>n = 16 bits, 2</a:t>
            </a:r>
            <a:r>
              <a:rPr lang="en-US" altLang="en-US" sz="1600" baseline="30000"/>
              <a:t>16</a:t>
            </a:r>
            <a:r>
              <a:rPr lang="en-US" altLang="en-US" sz="1600"/>
              <a:t>-1 = 65535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81000" y="1371600"/>
            <a:ext cx="51514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/>
              <a:t>7. Digital Electronics: +5 Volts = 1</a:t>
            </a:r>
            <a:r>
              <a:rPr lang="en-US" altLang="en-US" baseline="-25000"/>
              <a:t>2 </a:t>
            </a:r>
            <a:r>
              <a:rPr lang="en-US" altLang="en-US"/>
              <a:t>and GND = 0</a:t>
            </a:r>
            <a:r>
              <a:rPr lang="en-US" altLang="en-US" baseline="-25000"/>
              <a:t>2</a:t>
            </a:r>
          </a:p>
        </p:txBody>
      </p:sp>
      <p:graphicFrame>
        <p:nvGraphicFramePr>
          <p:cNvPr id="6150" name="Group 6"/>
          <p:cNvGraphicFramePr>
            <a:graphicFrameLocks noGrp="1"/>
          </p:cNvGraphicFramePr>
          <p:nvPr/>
        </p:nvGraphicFramePr>
        <p:xfrm>
          <a:off x="2209800" y="2133600"/>
          <a:ext cx="4267200" cy="1447800"/>
        </p:xfrm>
        <a:graphic>
          <a:graphicData uri="http://schemas.openxmlformats.org/drawingml/2006/table">
            <a:tbl>
              <a:tblPr/>
              <a:tblGrid>
                <a:gridCol w="609600"/>
                <a:gridCol w="533400"/>
                <a:gridCol w="533400"/>
                <a:gridCol w="533400"/>
                <a:gridCol w="533400"/>
                <a:gridCol w="533400"/>
                <a:gridCol w="457200"/>
                <a:gridCol w="533400"/>
              </a:tblGrid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128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685800" y="1752600"/>
            <a:ext cx="1030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Example:</a:t>
            </a:r>
          </a:p>
        </p:txBody>
      </p:sp>
      <p:sp>
        <p:nvSpPr>
          <p:cNvPr id="6189" name="Rectangle 45"/>
          <p:cNvSpPr>
            <a:spLocks noChangeArrowheads="1"/>
          </p:cNvSpPr>
          <p:nvPr/>
        </p:nvSpPr>
        <p:spPr bwMode="auto">
          <a:xfrm>
            <a:off x="762000" y="26670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/>
              <a:t>234</a:t>
            </a:r>
            <a:r>
              <a:rPr lang="en-US" altLang="en-US" baseline="-25000"/>
              <a:t>10</a:t>
            </a:r>
            <a:r>
              <a:rPr lang="en-US" altLang="en-US"/>
              <a:t> = </a:t>
            </a:r>
          </a:p>
        </p:txBody>
      </p:sp>
      <p:grpSp>
        <p:nvGrpSpPr>
          <p:cNvPr id="6203" name="Group 59"/>
          <p:cNvGrpSpPr>
            <a:grpSpLocks/>
          </p:cNvGrpSpPr>
          <p:nvPr/>
        </p:nvGrpSpPr>
        <p:grpSpPr bwMode="auto">
          <a:xfrm>
            <a:off x="2133600" y="3581400"/>
            <a:ext cx="4357688" cy="1479550"/>
            <a:chOff x="1488" y="2256"/>
            <a:chExt cx="2745" cy="932"/>
          </a:xfrm>
        </p:grpSpPr>
        <p:pic>
          <p:nvPicPr>
            <p:cNvPr id="6190" name="Picture 46" descr="ledCircu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8" y="2256"/>
              <a:ext cx="393" cy="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91" name="Picture 47" descr="ledCircu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2256"/>
              <a:ext cx="393" cy="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92" name="Picture 48" descr="ledCircu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8" y="2256"/>
              <a:ext cx="393" cy="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93" name="Picture 49" descr="ledCircu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2256"/>
              <a:ext cx="393" cy="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94" name="Picture 50" descr="ledCircu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0" y="2256"/>
              <a:ext cx="393" cy="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95" name="Picture 51" descr="ledCircu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6" y="2256"/>
              <a:ext cx="393" cy="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96" name="Picture 52" descr="ledCircu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04" y="2256"/>
              <a:ext cx="393" cy="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97" name="Picture 53" descr="ledCircu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0" y="2256"/>
              <a:ext cx="393" cy="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98" name="Text Box 54"/>
            <p:cNvSpPr txBox="1">
              <a:spLocks noChangeArrowheads="1"/>
            </p:cNvSpPr>
            <p:nvPr/>
          </p:nvSpPr>
          <p:spPr bwMode="auto">
            <a:xfrm>
              <a:off x="1584" y="2976"/>
              <a:ext cx="30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ON</a:t>
              </a:r>
            </a:p>
          </p:txBody>
        </p:sp>
        <p:sp>
          <p:nvSpPr>
            <p:cNvPr id="6199" name="Text Box 55"/>
            <p:cNvSpPr txBox="1">
              <a:spLocks noChangeArrowheads="1"/>
            </p:cNvSpPr>
            <p:nvPr/>
          </p:nvSpPr>
          <p:spPr bwMode="auto">
            <a:xfrm>
              <a:off x="1920" y="2976"/>
              <a:ext cx="30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ON</a:t>
              </a:r>
            </a:p>
          </p:txBody>
        </p:sp>
        <p:sp>
          <p:nvSpPr>
            <p:cNvPr id="6200" name="Text Box 56"/>
            <p:cNvSpPr txBox="1">
              <a:spLocks noChangeArrowheads="1"/>
            </p:cNvSpPr>
            <p:nvPr/>
          </p:nvSpPr>
          <p:spPr bwMode="auto">
            <a:xfrm>
              <a:off x="2304" y="2976"/>
              <a:ext cx="30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ON</a:t>
              </a:r>
            </a:p>
          </p:txBody>
        </p:sp>
        <p:sp>
          <p:nvSpPr>
            <p:cNvPr id="6201" name="Text Box 57"/>
            <p:cNvSpPr txBox="1">
              <a:spLocks noChangeArrowheads="1"/>
            </p:cNvSpPr>
            <p:nvPr/>
          </p:nvSpPr>
          <p:spPr bwMode="auto">
            <a:xfrm>
              <a:off x="2976" y="2976"/>
              <a:ext cx="30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ON</a:t>
              </a:r>
            </a:p>
          </p:txBody>
        </p:sp>
        <p:sp>
          <p:nvSpPr>
            <p:cNvPr id="6202" name="Text Box 58"/>
            <p:cNvSpPr txBox="1">
              <a:spLocks noChangeArrowheads="1"/>
            </p:cNvSpPr>
            <p:nvPr/>
          </p:nvSpPr>
          <p:spPr bwMode="auto">
            <a:xfrm>
              <a:off x="3600" y="2976"/>
              <a:ext cx="30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ON</a:t>
              </a:r>
            </a:p>
          </p:txBody>
        </p:sp>
      </p:grpSp>
      <p:grpSp>
        <p:nvGrpSpPr>
          <p:cNvPr id="6206" name="Group 62"/>
          <p:cNvGrpSpPr>
            <a:grpSpLocks/>
          </p:cNvGrpSpPr>
          <p:nvPr/>
        </p:nvGrpSpPr>
        <p:grpSpPr bwMode="auto">
          <a:xfrm>
            <a:off x="6629400" y="2971800"/>
            <a:ext cx="1981200" cy="685800"/>
            <a:chOff x="4320" y="1872"/>
            <a:chExt cx="1248" cy="432"/>
          </a:xfrm>
        </p:grpSpPr>
        <p:sp>
          <p:nvSpPr>
            <p:cNvPr id="6205" name="Rectangle 61"/>
            <p:cNvSpPr>
              <a:spLocks noChangeArrowheads="1"/>
            </p:cNvSpPr>
            <p:nvPr/>
          </p:nvSpPr>
          <p:spPr bwMode="auto">
            <a:xfrm>
              <a:off x="4320" y="1872"/>
              <a:ext cx="1248" cy="4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4" name="Text Box 60"/>
            <p:cNvSpPr txBox="1">
              <a:spLocks noChangeArrowheads="1"/>
            </p:cNvSpPr>
            <p:nvPr/>
          </p:nvSpPr>
          <p:spPr bwMode="auto">
            <a:xfrm>
              <a:off x="4416" y="1872"/>
              <a:ext cx="110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en-US" sz="1400" dirty="0"/>
                <a:t>Digital Output Port (e.g. </a:t>
              </a:r>
              <a:r>
                <a:rPr lang="en-US" altLang="en-US" sz="1400" dirty="0" smtClean="0"/>
                <a:t>parallel or I2C)</a:t>
              </a:r>
              <a:endParaRPr lang="en-US" altLang="en-US" sz="1400" dirty="0"/>
            </a:p>
          </p:txBody>
        </p:sp>
      </p:grpSp>
      <p:sp>
        <p:nvSpPr>
          <p:cNvPr id="6207" name="Text Box 63"/>
          <p:cNvSpPr txBox="1">
            <a:spLocks noChangeArrowheads="1"/>
          </p:cNvSpPr>
          <p:nvPr/>
        </p:nvSpPr>
        <p:spPr bwMode="auto">
          <a:xfrm>
            <a:off x="609600" y="5257800"/>
            <a:ext cx="51514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/>
              <a:t>8. Turning on LEDs is a big deal</a:t>
            </a:r>
            <a:endParaRPr lang="en-US" altLang="en-US" baseline="-25000"/>
          </a:p>
        </p:txBody>
      </p:sp>
      <p:sp>
        <p:nvSpPr>
          <p:cNvPr id="28" name="Text Box 6"/>
          <p:cNvSpPr txBox="1">
            <a:spLocks noChangeArrowheads="1"/>
          </p:cNvSpPr>
          <p:nvPr/>
        </p:nvSpPr>
        <p:spPr bwMode="auto">
          <a:xfrm>
            <a:off x="6837363" y="6553200"/>
            <a:ext cx="232788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Oh, </a:t>
            </a:r>
            <a:r>
              <a:rPr lang="en-US" altLang="en-US" sz="1400" dirty="0" smtClean="0"/>
              <a:t>2016</a:t>
            </a:r>
            <a:endParaRPr lang="en-US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  <p:bldP spid="6188" grpId="0"/>
      <p:bldP spid="6189" grpId="0"/>
      <p:bldP spid="620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369</Words>
  <Application>Microsoft Office PowerPoint</Application>
  <PresentationFormat>On-screen Show (4:3)</PresentationFormat>
  <Paragraphs>163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ohp</dc:creator>
  <cp:lastModifiedBy>Paul Oh</cp:lastModifiedBy>
  <cp:revision>14</cp:revision>
  <dcterms:created xsi:type="dcterms:W3CDTF">2005-10-24T14:47:19Z</dcterms:created>
  <dcterms:modified xsi:type="dcterms:W3CDTF">2016-09-12T18:28:33Z</dcterms:modified>
</cp:coreProperties>
</file>