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2" r:id="rId4"/>
    <p:sldId id="263" r:id="rId5"/>
    <p:sldId id="267" r:id="rId6"/>
    <p:sldId id="266" r:id="rId7"/>
    <p:sldId id="265" r:id="rId8"/>
    <p:sldId id="264" r:id="rId9"/>
    <p:sldId id="268" r:id="rId10"/>
    <p:sldId id="269" r:id="rId11"/>
    <p:sldId id="277" r:id="rId12"/>
    <p:sldId id="278" r:id="rId13"/>
    <p:sldId id="276" r:id="rId14"/>
    <p:sldId id="272" r:id="rId15"/>
    <p:sldId id="271" r:id="rId16"/>
    <p:sldId id="273" r:id="rId17"/>
    <p:sldId id="270" r:id="rId18"/>
    <p:sldId id="279" r:id="rId19"/>
    <p:sldId id="280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7" autoAdjust="0"/>
  </p:normalViewPr>
  <p:slideViewPr>
    <p:cSldViewPr showGuides="1">
      <p:cViewPr varScale="1">
        <p:scale>
          <a:sx n="107" d="100"/>
          <a:sy n="107" d="100"/>
        </p:scale>
        <p:origin x="-102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B6CA913-5E22-4BCB-8CA9-8ED82C70C9D2}" type="datetimeFigureOut">
              <a:rPr lang="fr-FR"/>
              <a:pPr/>
              <a:t>12/09/2016</a:t>
            </a:fld>
            <a:endParaRPr lang="fr-CA"/>
          </a:p>
        </p:txBody>
      </p:sp>
      <p:sp>
        <p:nvSpPr>
          <p:cNvPr id="13316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1C04A40-0EF6-4EA1-A0E2-26E359714EA5}" type="slidenum">
              <a:rPr lang="fr-CA"/>
              <a:pPr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2607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9"/>
          <p:cNvSpPr/>
          <p:nvPr/>
        </p:nvSpPr>
        <p:spPr>
          <a:xfrm rot="16200000">
            <a:off x="7554119" y="5255419"/>
            <a:ext cx="1892300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rm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50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9" name="Form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/>
            </a:lvl1pPr>
          </a:lstStyle>
          <a:p>
            <a:fld id="{7770FB7A-1427-4A20-85B1-1061E56307C7}" type="datetime1">
              <a:rPr lang="en-US"/>
              <a:pPr/>
              <a:t>9/12/2016</a:t>
            </a:fld>
            <a:endParaRPr lang="en-US"/>
          </a:p>
        </p:txBody>
      </p:sp>
      <p:sp>
        <p:nvSpPr>
          <p:cNvPr id="6" name="Rectangle 11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80F177EA-EB28-4B63-9A38-05DEFAF2B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fld id="{EFA0229D-A399-4381-B176-3965F759178B}" type="datetime1">
              <a:rPr lang="en-US"/>
              <a:pPr/>
              <a:t>9/12/2016</a:t>
            </a:fld>
            <a:endParaRPr lang="en-US"/>
          </a:p>
        </p:txBody>
      </p:sp>
      <p:sp>
        <p:nvSpPr>
          <p:cNvPr id="5" name="Rectangle 10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7D52F-2144-4179-BAA1-F81A5EBABA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6"/>
          <p:cNvSpPr/>
          <p:nvPr/>
        </p:nvSpPr>
        <p:spPr>
          <a:xfrm rot="5400000" flipV="1">
            <a:off x="7554119" y="310357"/>
            <a:ext cx="1892300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riangle rectangle 7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" name="Connecteur droit 8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00C738E4-3281-46A7-8311-AA02C7AE0396}" type="datetime1">
              <a:rPr lang="en-US"/>
              <a:pPr/>
              <a:t>9/12/2016</a:t>
            </a:fld>
            <a:endParaRPr lang="en-US"/>
          </a:p>
        </p:txBody>
      </p:sp>
      <p:sp>
        <p:nvSpPr>
          <p:cNvPr id="9" name="Rectangle 11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AC9BD1A9-FDE8-479A-A57D-2515BF2FE81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F63696-EFA5-48E7-9904-25805DEF09F3}" type="datetime1">
              <a:rPr lang="en-US"/>
              <a:pPr/>
              <a:t>9/12/2016</a:t>
            </a:fld>
            <a:endParaRPr lang="en-US"/>
          </a:p>
        </p:txBody>
      </p:sp>
      <p:sp>
        <p:nvSpPr>
          <p:cNvPr id="6" name="Rectangl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CC0E9-E445-4C42-85AF-DFE3F17BF1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54768" y="352044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71576" y="352044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71576" y="3488436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rme 4"/>
          <p:cNvSpPr>
            <a:spLocks noGrp="1"/>
          </p:cNvSpPr>
          <p:nvPr>
            <p:ph sz="quarter" idx="3"/>
          </p:nvPr>
        </p:nvSpPr>
        <p:spPr>
          <a:xfrm>
            <a:off x="1828800" y="352044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Forme 5"/>
          <p:cNvSpPr>
            <a:spLocks noGrp="1"/>
          </p:cNvSpPr>
          <p:nvPr>
            <p:ph sz="quarter" idx="4"/>
          </p:nvPr>
        </p:nvSpPr>
        <p:spPr>
          <a:xfrm>
            <a:off x="1828800" y="3488436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fld id="{F2929BE6-1B5D-4966-9548-CCE26591B364}" type="datetime1">
              <a:rPr lang="en-US"/>
              <a:pPr/>
              <a:t>9/12/2016</a:t>
            </a:fld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749583CC-DF92-45E1-B55D-52DE5B1334D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0ADDEC-B5BD-47AD-A748-5F8C3EC31B01}" type="datetime1">
              <a:rPr lang="en-US"/>
              <a:pPr/>
              <a:t>9/12/2016</a:t>
            </a:fld>
            <a:endParaRPr lang="en-US"/>
          </a:p>
        </p:txBody>
      </p:sp>
      <p:sp>
        <p:nvSpPr>
          <p:cNvPr id="4" name="Rectangl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ECAEE-AF06-4E04-9B7B-5D73BA7BBD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6B380-1203-441A-BFFC-743DC2A97F13}" type="datetime1">
              <a:rPr lang="en-US"/>
              <a:pPr/>
              <a:t>9/12/2016</a:t>
            </a:fld>
            <a:endParaRPr lang="en-US"/>
          </a:p>
        </p:txBody>
      </p:sp>
      <p:sp>
        <p:nvSpPr>
          <p:cNvPr id="3" name="Rectangl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7655F-27B7-4E18-BB00-7458683AB3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fld id="{917EE191-5251-49F0-ADF6-8F0CE397F57C}" type="datetime1">
              <a:rPr lang="en-US"/>
              <a:pPr/>
              <a:t>9/12/2016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54738682-8524-4B87-BAB1-F49A3CEF49F1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207168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pic" idx="1"/>
          </p:nvPr>
        </p:nvSpPr>
        <p:spPr>
          <a:xfrm>
            <a:off x="1135856" y="381000"/>
            <a:ext cx="7315200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35856" y="5867400"/>
            <a:ext cx="732434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/>
            </a:lvl1pPr>
          </a:lstStyle>
          <a:p>
            <a:fld id="{719E0934-48A9-43F0-8058-6D68948EFF16}" type="datetime1">
              <a:rPr lang="en-US"/>
              <a:pPr/>
              <a:t>9/12/2016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49A2100D-6C84-47A7-8820-80570FBAC0E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rectangle 6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r>
              <a:rPr lang="en-US" smtClean="0"/>
              <a:t>Sixth level</a:t>
            </a:r>
          </a:p>
          <a:p>
            <a:pPr lvl="4"/>
            <a:r>
              <a:rPr lang="en-US" smtClean="0"/>
              <a:t>Seventh level</a:t>
            </a:r>
          </a:p>
          <a:p>
            <a:pPr lvl="4"/>
            <a:r>
              <a:rPr lang="en-US" smtClean="0"/>
              <a:t>Eighth level</a:t>
            </a:r>
          </a:p>
          <a:p>
            <a:pPr lvl="4"/>
            <a:r>
              <a:rPr lang="en-US" smtClean="0"/>
              <a:t>Ninth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Century Gothic" pitchFamily="34" charset="0"/>
              </a:defRPr>
            </a:lvl1pPr>
          </a:lstStyle>
          <a:p>
            <a:fld id="{7D428B07-BDFD-4CA8-9975-6C4D6DF129E8}" type="datetime1">
              <a:rPr lang="en-US"/>
              <a:pPr/>
              <a:t>9/12/2016</a:t>
            </a:fld>
            <a:endParaRPr lang="en-US"/>
          </a:p>
        </p:txBody>
      </p:sp>
      <p:sp>
        <p:nvSpPr>
          <p:cNvPr id="1032" name="Rectangle 2"/>
          <p:cNvSpPr>
            <a:spLocks noGrp="1"/>
          </p:cNvSpPr>
          <p:nvPr>
            <p:ph type="ftr" sz="quarter" idx="3"/>
          </p:nvPr>
        </p:nvSpPr>
        <p:spPr bwMode="auto">
          <a:xfrm>
            <a:off x="457200" y="6481763"/>
            <a:ext cx="42592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itchFamily="34" charset="0"/>
              </a:defRPr>
            </a:lvl1pPr>
          </a:lstStyle>
          <a:p>
            <a:fld id="{425BBFD9-9D5A-4058-ABD7-52A34307A36C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5pPr>
      <a:lvl6pPr marL="8001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6pPr>
      <a:lvl7pPr marL="12573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7pPr>
      <a:lvl8pPr marL="17145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8pPr>
      <a:lvl9pPr marL="21717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909090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rgbClr val="A0A0A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psec.freeuk.com/index.htm" TargetMode="External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547664" y="2435365"/>
            <a:ext cx="62792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CA" sz="2800" dirty="0" smtClean="0"/>
              <a:t>Electronic Components, Basic Circuits</a:t>
            </a:r>
            <a:endParaRPr lang="fr-FR" sz="28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 Introduction to Circuits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Network Capacitors and Resistors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Capacitors in series and parallel configuration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Resistors in series and parallel configuration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Capacitors in Series and Parallel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Series Configuration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Current remains constant; voltage does not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Net capacitance:  1/C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+ 1/C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… + 1/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1/C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Parallel Configuration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Voltage remains constant; current does not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Net capacitance:  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… +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</a:t>
            </a:r>
            <a:endParaRPr lang="en-US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551723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974775" y="5517232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115616" y="5517232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620725" y="5517232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761566" y="5517232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77590" y="5517232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048164" y="5379940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6084168" y="5635143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6084168" y="5775984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048164" y="602801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400092" y="5379940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5436096" y="5635143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5436096" y="5775984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400092" y="602801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5652120" y="5127912"/>
            <a:ext cx="64807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652120" y="6293487"/>
            <a:ext cx="64807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96186" y="5805264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Series configuration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364088" y="6309320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Parallel configuration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57698" y="500388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1403648" y="500388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331640" y="551723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918991" y="5517232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3059832" y="5517232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75856" y="551723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01914" y="500388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2843808" y="5517232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411760" y="5517232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7200293" y="5378740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7236297" y="5633943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>
            <a:off x="7236297" y="5774784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7200293" y="602681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298070" y="5117457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164288" y="5117457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732240" y="5117457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298070" y="6288859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164288" y="6288859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32240" y="6288859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148064" y="512671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148064" y="6292287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948264" y="52292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5796136" y="52292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62" name="TextBox 61"/>
          <p:cNvSpPr txBox="1"/>
          <p:nvPr/>
        </p:nvSpPr>
        <p:spPr>
          <a:xfrm>
            <a:off x="5076056" y="52292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Resistors in Series and Parallel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Series Configuration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Current remains constant; voltage does not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Net resistance:  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… +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r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Parallel Configuration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Voltage remains constant; current does not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Net resistance: 1/R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+ 1/R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… + 1/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1/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r</a:t>
            </a:r>
            <a:endParaRPr lang="en-US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83568" y="5517232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522744" y="6157014"/>
            <a:ext cx="25875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5652120" y="5121562"/>
            <a:ext cx="64807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652120" y="6286390"/>
            <a:ext cx="64807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96186" y="5805264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Series configuration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364088" y="6309320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Parallel configuration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57698" y="500388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1403648" y="500388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1619672" y="5517232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01914" y="5003884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2699792" y="5517232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411760" y="5517232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298070" y="5124554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164288" y="5124554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732240" y="5124554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298070" y="6288112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164288" y="6288112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32240" y="6288112"/>
            <a:ext cx="29015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148064" y="512671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148064" y="6285190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876256" y="519745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5755878" y="51911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62" name="TextBox 61"/>
          <p:cNvSpPr txBox="1"/>
          <p:nvPr/>
        </p:nvSpPr>
        <p:spPr>
          <a:xfrm>
            <a:off x="5076056" y="518475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grpSp>
        <p:nvGrpSpPr>
          <p:cNvPr id="76" name="Group 75"/>
          <p:cNvGrpSpPr/>
          <p:nvPr/>
        </p:nvGrpSpPr>
        <p:grpSpPr>
          <a:xfrm>
            <a:off x="971600" y="5373216"/>
            <a:ext cx="648072" cy="288032"/>
            <a:chOff x="4139952" y="5517232"/>
            <a:chExt cx="648072" cy="288032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1763688" y="5373216"/>
            <a:ext cx="648072" cy="288032"/>
            <a:chOff x="4139952" y="5517232"/>
            <a:chExt cx="648072" cy="288032"/>
          </a:xfrm>
        </p:grpSpPr>
        <p:cxnSp>
          <p:nvCxnSpPr>
            <p:cNvPr id="81" name="Straight Connector 80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3131840" y="5373216"/>
            <a:ext cx="648072" cy="288032"/>
            <a:chOff x="4139952" y="5517232"/>
            <a:chExt cx="648072" cy="288032"/>
          </a:xfrm>
        </p:grpSpPr>
        <p:cxnSp>
          <p:nvCxnSpPr>
            <p:cNvPr id="95" name="Straight Connector 94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4" name="Straight Connector 103"/>
          <p:cNvCxnSpPr/>
          <p:nvPr/>
        </p:nvCxnSpPr>
        <p:spPr>
          <a:xfrm>
            <a:off x="2987824" y="5517232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779912" y="5517232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 rot="5400000">
            <a:off x="5328084" y="5565936"/>
            <a:ext cx="648072" cy="288032"/>
            <a:chOff x="4139952" y="5517232"/>
            <a:chExt cx="648072" cy="288032"/>
          </a:xfrm>
        </p:grpSpPr>
        <p:cxnSp>
          <p:nvCxnSpPr>
            <p:cNvPr id="108" name="Straight Connector 107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8" name="Straight Connector 117"/>
          <p:cNvCxnSpPr/>
          <p:nvPr/>
        </p:nvCxnSpPr>
        <p:spPr>
          <a:xfrm rot="5400000">
            <a:off x="5522744" y="5256540"/>
            <a:ext cx="25875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>
            <a:off x="6170816" y="6154544"/>
            <a:ext cx="25875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1" name="Group 120"/>
          <p:cNvGrpSpPr/>
          <p:nvPr/>
        </p:nvGrpSpPr>
        <p:grpSpPr>
          <a:xfrm rot="5400000">
            <a:off x="5976156" y="5563466"/>
            <a:ext cx="648072" cy="288032"/>
            <a:chOff x="4139952" y="5517232"/>
            <a:chExt cx="648072" cy="288032"/>
          </a:xfrm>
        </p:grpSpPr>
        <p:cxnSp>
          <p:nvCxnSpPr>
            <p:cNvPr id="122" name="Straight Connector 121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1" name="Straight Connector 130"/>
          <p:cNvCxnSpPr/>
          <p:nvPr/>
        </p:nvCxnSpPr>
        <p:spPr>
          <a:xfrm rot="5400000">
            <a:off x="6170816" y="5254070"/>
            <a:ext cx="25875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7322944" y="6157014"/>
            <a:ext cx="25875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3" name="Group 132"/>
          <p:cNvGrpSpPr/>
          <p:nvPr/>
        </p:nvGrpSpPr>
        <p:grpSpPr>
          <a:xfrm rot="5400000">
            <a:off x="7128284" y="5565936"/>
            <a:ext cx="648072" cy="288032"/>
            <a:chOff x="4139952" y="5517232"/>
            <a:chExt cx="648072" cy="288032"/>
          </a:xfrm>
        </p:grpSpPr>
        <p:cxnSp>
          <p:nvCxnSpPr>
            <p:cNvPr id="134" name="Straight Connector 133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43" name="Straight Connector 142"/>
          <p:cNvCxnSpPr/>
          <p:nvPr/>
        </p:nvCxnSpPr>
        <p:spPr>
          <a:xfrm rot="5400000">
            <a:off x="7322944" y="5256540"/>
            <a:ext cx="25875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 Introduction to Circuits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Laws of Circuits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Ohm’s Law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Watt’s Law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Kirchhoff’s Law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Ohm’s Law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Description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Relates the difference in potential (voltage) of a circuit as a function of the current and the resistance of the circuit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Formula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 = I·R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Example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= I·R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(5V – 3V) = I·(1000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 = 2V/1000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0.002A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932040" y="479715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5436096" y="4653136"/>
            <a:ext cx="648072" cy="288032"/>
            <a:chOff x="4139952" y="5517232"/>
            <a:chExt cx="648072" cy="288032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6084168" y="479715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4048" y="422108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 = 1k</a:t>
            </a:r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51920" y="443711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sz="1100" dirty="0" smtClean="0"/>
              <a:t>1</a:t>
            </a:r>
            <a:r>
              <a:rPr lang="en-US" dirty="0" smtClean="0"/>
              <a:t> = 5V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588224" y="443711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sz="1100" dirty="0" smtClean="0"/>
              <a:t>2</a:t>
            </a:r>
            <a:r>
              <a:rPr lang="en-US" dirty="0" smtClean="0"/>
              <a:t> = 3V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479715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= ?</a:t>
            </a:r>
            <a:endParaRPr lang="en-US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Watt’s Law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Description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Relates the power of a circuit as a function of the  voltage and current of the circuit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Formula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 = V·I = I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Example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 =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)·I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 = (5V – 3V)·(0.010A)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 = 0.02W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932040" y="479715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5436096" y="4653136"/>
            <a:ext cx="648072" cy="288032"/>
            <a:chOff x="4139952" y="5517232"/>
            <a:chExt cx="648072" cy="288032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>
            <a:off x="6084168" y="4797152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56176" y="4941168"/>
            <a:ext cx="725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= ?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51920" y="443711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sz="1100" dirty="0" smtClean="0"/>
              <a:t>1</a:t>
            </a:r>
            <a:r>
              <a:rPr lang="en-US" dirty="0" smtClean="0"/>
              <a:t> = 5V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88224" y="443711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sz="1100" dirty="0" smtClean="0"/>
              <a:t>2</a:t>
            </a:r>
            <a:r>
              <a:rPr lang="en-US" dirty="0" smtClean="0"/>
              <a:t> = 3V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11960" y="4859868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= 0.010A</a:t>
            </a:r>
            <a:endParaRPr lang="en-US" dirty="0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Watt’s Law (cont.)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Relationship of Voltage, Current, and Resistance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75" y="2996952"/>
            <a:ext cx="3524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Kirchhoff’s Law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Descriptions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Indicates that the sum of the potential differences through the circuit must be zero (Voltage Law)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Indicates that the sum of the currents from a wire branch must be equal to the input current (Current Law)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Formulas</a:t>
            </a:r>
          </a:p>
          <a:p>
            <a:pPr lvl="1"/>
            <a:r>
              <a:rPr lang="el-GR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 = 0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… +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n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Kirchhoff’s Law (cont.)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Examples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 = V/R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12k</a:t>
            </a:r>
            <a:r>
              <a:rPr lang="el-GR" dirty="0" smtClean="0"/>
              <a:t>Ω</a:t>
            </a:r>
            <a:endParaRPr lang="en-US" dirty="0" smtClean="0"/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 = (5V – 0V)/12k</a:t>
            </a:r>
            <a:r>
              <a:rPr lang="el-GR" dirty="0" smtClean="0"/>
              <a:t>Ω</a:t>
            </a:r>
            <a:r>
              <a:rPr lang="en-US" dirty="0" smtClean="0"/>
              <a:t> = 4.167·10</a:t>
            </a:r>
            <a:r>
              <a:rPr lang="en-US" baseline="30000" dirty="0" smtClean="0"/>
              <a:t>-4</a:t>
            </a:r>
            <a:r>
              <a:rPr lang="en-US" dirty="0" smtClean="0"/>
              <a:t>A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5V – I</a:t>
            </a:r>
            <a:r>
              <a:rPr lang="en-US" dirty="0" smtClean="0"/>
              <a:t>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5V – (</a:t>
            </a:r>
            <a:r>
              <a:rPr lang="en-US" dirty="0" smtClean="0"/>
              <a:t>4.167·10</a:t>
            </a:r>
            <a:r>
              <a:rPr lang="en-US" baseline="30000" dirty="0" smtClean="0"/>
              <a:t>-4</a:t>
            </a:r>
            <a:r>
              <a:rPr lang="en-US" dirty="0" smtClean="0"/>
              <a:t>A) 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2k</a:t>
            </a:r>
            <a:r>
              <a:rPr lang="el-GR" dirty="0" smtClean="0"/>
              <a:t>Ω</a:t>
            </a:r>
            <a:r>
              <a:rPr lang="en-US" dirty="0" smtClean="0"/>
              <a:t> = 4.167V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 flipH="1">
            <a:off x="3961190" y="2636912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>
            <a:off x="3961190" y="2636912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4249222" y="2636912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4825286" y="2492896"/>
            <a:ext cx="648072" cy="288032"/>
            <a:chOff x="4139952" y="5517232"/>
            <a:chExt cx="648072" cy="288032"/>
          </a:xfrm>
        </p:grpSpPr>
        <p:cxnSp>
          <p:nvCxnSpPr>
            <p:cNvPr id="17" name="Straight Connector 16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 rot="10800000">
            <a:off x="5473358" y="2636912"/>
            <a:ext cx="93610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6409462" y="2492896"/>
            <a:ext cx="648072" cy="288032"/>
            <a:chOff x="4139952" y="5517232"/>
            <a:chExt cx="648072" cy="288032"/>
          </a:xfrm>
        </p:grpSpPr>
        <p:cxnSp>
          <p:nvCxnSpPr>
            <p:cNvPr id="29" name="Straight Connector 28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/>
          <p:nvPr/>
        </p:nvCxnSpPr>
        <p:spPr>
          <a:xfrm rot="10800000">
            <a:off x="7057534" y="2636912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>
            <a:off x="7345566" y="2636912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>
            <a:off x="7633598" y="2636912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7849622" y="2636912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>
            <a:off x="3673158" y="2636912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>
            <a:off x="3673158" y="2636912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601150" y="295630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5V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849622" y="277163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0V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825286" y="1988840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2k</a:t>
            </a:r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265446" y="206084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10k</a:t>
            </a:r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5868144" y="2519790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580112" y="2780928"/>
            <a:ext cx="98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</a:t>
            </a:r>
            <a:r>
              <a:rPr lang="en-US" dirty="0" smtClean="0"/>
              <a:t>, I = ?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724128" y="21328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Kirchhoff’s Law (cont.)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5554960" cy="4572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Examples</a:t>
            </a:r>
          </a:p>
          <a:p>
            <a:pPr lvl="1"/>
            <a:r>
              <a:rPr lang="el-GR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 = 0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5V –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·1k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·5k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0V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5V –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·1k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·15k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0V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3 linear equations, 3 variables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1.053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0.789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0.264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 flipH="1">
            <a:off x="3961190" y="213285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>
            <a:off x="3961190" y="2132856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4249222" y="213285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15"/>
          <p:cNvGrpSpPr/>
          <p:nvPr/>
        </p:nvGrpSpPr>
        <p:grpSpPr>
          <a:xfrm>
            <a:off x="4825286" y="1988840"/>
            <a:ext cx="648072" cy="288032"/>
            <a:chOff x="4139952" y="5517232"/>
            <a:chExt cx="648072" cy="288032"/>
          </a:xfrm>
        </p:grpSpPr>
        <p:cxnSp>
          <p:nvCxnSpPr>
            <p:cNvPr id="17" name="Straight Connector 16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 rot="10800000">
            <a:off x="5472396" y="2132856"/>
            <a:ext cx="899805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Group 27"/>
          <p:cNvGrpSpPr/>
          <p:nvPr/>
        </p:nvGrpSpPr>
        <p:grpSpPr>
          <a:xfrm>
            <a:off x="6409462" y="1988840"/>
            <a:ext cx="648072" cy="288032"/>
            <a:chOff x="4139952" y="5517232"/>
            <a:chExt cx="648072" cy="288032"/>
          </a:xfrm>
        </p:grpSpPr>
        <p:cxnSp>
          <p:nvCxnSpPr>
            <p:cNvPr id="29" name="Straight Connector 28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/>
          <p:nvPr/>
        </p:nvCxnSpPr>
        <p:spPr>
          <a:xfrm rot="5400000" flipH="1" flipV="1">
            <a:off x="5724128" y="2348880"/>
            <a:ext cx="43204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>
            <a:off x="7345566" y="213285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>
            <a:off x="7633598" y="2132856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7849622" y="2132856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>
            <a:off x="3673158" y="213285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>
            <a:off x="3673158" y="2132856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601150" y="245224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5V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849622" y="22675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0V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825286" y="1484784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1k</a:t>
            </a:r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265446" y="1556792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5k</a:t>
            </a:r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588224" y="3140968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3</a:t>
            </a:r>
            <a:r>
              <a:rPr lang="en-US" dirty="0" smtClean="0"/>
              <a:t> = ?</a:t>
            </a:r>
            <a:endParaRPr lang="en-US" dirty="0"/>
          </a:p>
        </p:txBody>
      </p:sp>
      <p:grpSp>
        <p:nvGrpSpPr>
          <p:cNvPr id="63" name="Group 27"/>
          <p:cNvGrpSpPr/>
          <p:nvPr/>
        </p:nvGrpSpPr>
        <p:grpSpPr>
          <a:xfrm rot="5400000">
            <a:off x="5616116" y="2744924"/>
            <a:ext cx="648072" cy="288032"/>
            <a:chOff x="4139952" y="5517232"/>
            <a:chExt cx="648072" cy="288032"/>
          </a:xfrm>
        </p:grpSpPr>
        <p:cxnSp>
          <p:nvCxnSpPr>
            <p:cNvPr id="64" name="Straight Connector 63"/>
            <p:cNvCxnSpPr/>
            <p:nvPr/>
          </p:nvCxnSpPr>
          <p:spPr>
            <a:xfrm rot="5400000">
              <a:off x="4103948" y="5553236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10394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417595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H="1">
              <a:off x="4247964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4319972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391980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463988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4680012" y="5697252"/>
              <a:ext cx="144016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4535996" y="5625244"/>
              <a:ext cx="288032" cy="72008"/>
            </a:xfrm>
            <a:prstGeom prst="line">
              <a:avLst/>
            </a:prstGeom>
            <a:ln w="76200" cap="rnd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 rot="10800000" flipH="1">
            <a:off x="5652120" y="357301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 flipH="1">
            <a:off x="5796135" y="3717032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 flipH="1" flipV="1">
            <a:off x="5868144" y="3861047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868143" y="399577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0V</a:t>
            </a:r>
            <a:endParaRPr lang="en-US" dirty="0"/>
          </a:p>
        </p:txBody>
      </p:sp>
      <p:cxnSp>
        <p:nvCxnSpPr>
          <p:cNvPr id="78" name="Straight Connector 77"/>
          <p:cNvCxnSpPr/>
          <p:nvPr/>
        </p:nvCxnSpPr>
        <p:spPr>
          <a:xfrm rot="10800000">
            <a:off x="7020272" y="2132856"/>
            <a:ext cx="57606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5760132" y="3392996"/>
            <a:ext cx="360040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228184" y="2555612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15k</a:t>
            </a:r>
            <a:r>
              <a:rPr lang="el-GR" dirty="0" smtClean="0"/>
              <a:t>Ω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6876256" y="1484784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= ?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4572000" y="2348880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= ?</a:t>
            </a:r>
            <a:endParaRPr lang="en-US" dirty="0"/>
          </a:p>
        </p:txBody>
      </p:sp>
      <p:sp>
        <p:nvSpPr>
          <p:cNvPr id="58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 Introduction to Circuits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Basic Electronic Components	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Capacitors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Resistors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Diodes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Switches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Power supplies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Additional Resources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Wikipedia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http://www.wikipedia.org/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Circuit Info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http://www.kpsec.freeuk.com/index.htm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Capacitors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are They?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Parallel conductive plates separated by an insulator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Uses in Circuits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Store and disperse charge (denouncing circuits)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Types of Capacitors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Fixed-capacitance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Variable capacitance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Connections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Dedicated + and – terminals (2 leads)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779912" y="1052736"/>
            <a:ext cx="79208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4283968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4572000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60032" y="1052736"/>
            <a:ext cx="79208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4283968" y="764704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4283968" y="764704"/>
            <a:ext cx="14401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Resistors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are They?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High-resistive metal alloy surrounded by a carbon casing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Uses in Circuits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Limit voltage and current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Types of Resistors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Fixed-resistance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Rheostat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Potentiometer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Connections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2 terminals (voltage independent), 3 terminals (+, –, and signal)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779912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4319972" y="944724"/>
            <a:ext cx="144016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V="1">
            <a:off x="4319972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148064" y="1052736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4391980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V="1">
            <a:off x="4463988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535996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V="1">
            <a:off x="4608004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4680012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V="1">
            <a:off x="4752020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4824028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V="1">
            <a:off x="4896036" y="1016732"/>
            <a:ext cx="288032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5040052" y="1088740"/>
            <a:ext cx="144016" cy="72008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228184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596336" y="1052736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6660232" y="1052736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804248" y="908720"/>
            <a:ext cx="79208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7452320" y="1052736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804248" y="1196752"/>
            <a:ext cx="79208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Resistors (cont.)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4474840" cy="4572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Reading Resistor Color Codes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4 and 5 color band resistors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Resistance measured in  ohms 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Last band measures tolerance (%)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4125" y="2060848"/>
            <a:ext cx="4219875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Diodes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are They?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Insulated p-type and n-type silicon plates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Uses in Circuits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Allow the flow of current only in one direction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Types of Diodes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LEDs (Light Emitting Diodes)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Zener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Schottky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diodes (voltage regulation)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Connections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Dedicated + and – terminals (2 or 3 leads)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779912" y="1052736"/>
            <a:ext cx="720080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4211960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4644008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32040" y="1052736"/>
            <a:ext cx="720080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4499992" y="764704"/>
            <a:ext cx="432048" cy="288032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 flipV="1">
            <a:off x="4499992" y="1052736"/>
            <a:ext cx="432048" cy="288032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716016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932040" y="764704"/>
            <a:ext cx="7200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32040" y="1340768"/>
            <a:ext cx="7200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Switches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are They?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Breakable connections within a circuit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Uses in Circuits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Opens or closes a circuit, switches connections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Types of Switches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ON/OFF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ON/OFF/ON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Connections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Varies (usually 2 or 3 terminals, no dedicated leads)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779912" y="1052736"/>
            <a:ext cx="64807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427984" y="764704"/>
            <a:ext cx="432048" cy="288032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004048" y="1052736"/>
            <a:ext cx="64807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355976" y="980728"/>
            <a:ext cx="144016" cy="14401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32040" y="980728"/>
            <a:ext cx="144016" cy="14401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Transistors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are They?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Solid-state silicon switch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Uses in Circuits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Switches or amplifies electronic signals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Types of Transistors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PNP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NPN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Connections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Dedicated terminals for base, collector, and emitter pins (BCE)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779912" y="1052736"/>
            <a:ext cx="79208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4283968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4211960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4535996" y="656692"/>
            <a:ext cx="432048" cy="36004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211960" y="548680"/>
            <a:ext cx="1008112" cy="100811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10800000">
            <a:off x="4499992" y="764704"/>
            <a:ext cx="7200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4499992" y="1340768"/>
            <a:ext cx="7200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4535996" y="1088740"/>
            <a:ext cx="432048" cy="360040"/>
          </a:xfrm>
          <a:prstGeom prst="line">
            <a:avLst/>
          </a:prstGeom>
          <a:ln w="76200" cap="rnd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752020" y="440668"/>
            <a:ext cx="360040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52020" y="1664804"/>
            <a:ext cx="360040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868144" y="1052736"/>
            <a:ext cx="79208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6372200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6300192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6624228" y="656692"/>
            <a:ext cx="432048" cy="36004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300192" y="548680"/>
            <a:ext cx="1008112" cy="100811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rot="10800000">
            <a:off x="6588224" y="764704"/>
            <a:ext cx="7200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6588224" y="1340768"/>
            <a:ext cx="7200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6624228" y="1088740"/>
            <a:ext cx="432048" cy="360040"/>
          </a:xfrm>
          <a:prstGeom prst="line">
            <a:avLst/>
          </a:prstGeom>
          <a:ln w="76200" cap="rnd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6840252" y="440668"/>
            <a:ext cx="360040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840252" y="1664804"/>
            <a:ext cx="360040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Power Supplies</a:t>
            </a:r>
            <a:endParaRPr lang="en-US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are They?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Power cells or batteries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Uses in Circuits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Create voltage to drive circuits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Types of Power Supplies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Single power cell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Battery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Connections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Dedicated terminals for + and – leads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16016" y="1052736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4932040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5220072" y="1052736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84168" y="1052736"/>
            <a:ext cx="504056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5652120" y="1052736"/>
            <a:ext cx="576064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5940152" y="1052736"/>
            <a:ext cx="288032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08104" y="1052736"/>
            <a:ext cx="7200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24128" y="1052736"/>
            <a:ext cx="72008" cy="0"/>
          </a:xfrm>
          <a:prstGeom prst="line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6837363" y="6553200"/>
            <a:ext cx="232788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Oh, </a:t>
            </a:r>
            <a:r>
              <a:rPr lang="en-US" altLang="en-US" sz="1400" dirty="0" smtClean="0"/>
              <a:t>2016</a:t>
            </a:r>
            <a:endParaRPr lang="en-US" alt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1">
      <a:dk1>
        <a:srgbClr val="000000"/>
      </a:dk1>
      <a:lt1>
        <a:srgbClr val="000000"/>
      </a:lt1>
      <a:dk2>
        <a:srgbClr val="FFFF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宋体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楷体_GB2312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886</Words>
  <Application>Microsoft Office PowerPoint</Application>
  <PresentationFormat>On-screen Show (4:3)</PresentationFormat>
  <Paragraphs>206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Verve</vt:lpstr>
      <vt:lpstr>PowerPoint Presentation</vt:lpstr>
      <vt:lpstr>An Introduction to Circuits</vt:lpstr>
      <vt:lpstr>Capacitors</vt:lpstr>
      <vt:lpstr>Resistors</vt:lpstr>
      <vt:lpstr>Resistors (cont.)</vt:lpstr>
      <vt:lpstr>Diodes</vt:lpstr>
      <vt:lpstr>Switches</vt:lpstr>
      <vt:lpstr>Transistors</vt:lpstr>
      <vt:lpstr>Power Supplies</vt:lpstr>
      <vt:lpstr>An Introduction to Circuits</vt:lpstr>
      <vt:lpstr>Capacitors in Series and Parallel</vt:lpstr>
      <vt:lpstr>Resistors in Series and Parallel</vt:lpstr>
      <vt:lpstr>An Introduction to Circuits</vt:lpstr>
      <vt:lpstr>Ohm’s Law</vt:lpstr>
      <vt:lpstr>Watt’s Law</vt:lpstr>
      <vt:lpstr>Watt’s Law (cont.)</vt:lpstr>
      <vt:lpstr>Kirchhoff’s Law</vt:lpstr>
      <vt:lpstr>Kirchhoff’s Law (cont.)</vt:lpstr>
      <vt:lpstr>Kirchhoff’s Law (cont.)</vt:lpstr>
      <vt:lpstr>Additional Resources</vt:lpstr>
    </vt:vector>
  </TitlesOfParts>
  <Company>Party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Paul Oh</cp:lastModifiedBy>
  <cp:revision>149</cp:revision>
  <dcterms:created xsi:type="dcterms:W3CDTF">2006-08-16T01:11:20Z</dcterms:created>
  <dcterms:modified xsi:type="dcterms:W3CDTF">2016-09-12T18:45:09Z</dcterms:modified>
</cp:coreProperties>
</file>