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57" r:id="rId4"/>
    <p:sldId id="263" r:id="rId5"/>
    <p:sldId id="279" r:id="rId6"/>
    <p:sldId id="274" r:id="rId7"/>
    <p:sldId id="276" r:id="rId8"/>
    <p:sldId id="275" r:id="rId9"/>
    <p:sldId id="277" r:id="rId10"/>
    <p:sldId id="261" r:id="rId11"/>
    <p:sldId id="260" r:id="rId12"/>
    <p:sldId id="262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9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EAFF5C8-CBD8-4379-AD16-EDD11DD66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667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FB780C-B004-412B-9F46-E5D5DA0031F4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3FD6C1-A92F-4300-990E-DC8B31658337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10009-7A83-489B-9D41-E336FE1D223C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63036-9A86-403C-849A-F228F884CF7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B05856-B623-4C58-A53C-064865DF790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576290-9293-46FA-91AE-736C03ADD37F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05A28-D97D-4D6D-B751-91EF2574D073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CA647-42AF-4118-B011-2DD2BA696F7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22302F-F5BB-4CF4-A373-D7980D8A9B0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97CA5-585E-48C7-A999-B320EEEBD718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79833A-6649-4798-A01E-0A5C2C9FF417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2CB00D-5A5F-450E-8A12-4721E0A0A894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9F15C-1A38-432B-8751-7DDA37F4B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08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D34BC-05D1-4017-A409-817C2B078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3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2357D-93A2-4420-8A8E-56BC740D0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75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963C6-C58E-47F2-9C6C-064F2377C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36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04DF0-3AED-4234-8F82-76E43BF18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21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52B3B-C67C-4F2B-AFD9-5EC9C41BA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1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5876-E44B-4F68-8EC6-B79C6296D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56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A1DE3-4E1F-45FB-A8FC-CE7B448B0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11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F2511-524E-4EB5-B407-5E26C7261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7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E22A-86A9-41CF-AA75-ABC1D8A55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11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267B-0A1E-47BD-A536-6286F3AE1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82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9F57F5B-B1AE-45F8-BC8E-58AE8AA89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research\sdClass100410\daslMix050606Wmv.wmv" TargetMode="External"/><Relationship Id="rId6" Type="http://schemas.openxmlformats.org/officeDocument/2006/relationships/hyperlink" Target="http://dasl.mem.drexel.edu/pire/wp-content/uploads/2010/02/PIREJaemiHubo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255576" y="2609850"/>
            <a:ext cx="44201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66FF"/>
                </a:solidFill>
              </a:rPr>
              <a:t>UNLV </a:t>
            </a:r>
            <a:r>
              <a:rPr lang="en-US" altLang="en-US" sz="2000" b="1" dirty="0" smtClean="0">
                <a:solidFill>
                  <a:srgbClr val="0066FF"/>
                </a:solidFill>
              </a:rPr>
              <a:t>ME729 </a:t>
            </a:r>
            <a:r>
              <a:rPr lang="en-US" altLang="en-US" sz="2000" b="1" dirty="0">
                <a:solidFill>
                  <a:srgbClr val="0066FF"/>
                </a:solidFill>
              </a:rPr>
              <a:t>– </a:t>
            </a:r>
            <a:r>
              <a:rPr lang="en-US" altLang="en-US" sz="2000" b="1" dirty="0" smtClean="0">
                <a:solidFill>
                  <a:srgbClr val="0066FF"/>
                </a:solidFill>
              </a:rPr>
              <a:t>Advanced Robotics</a:t>
            </a:r>
            <a:endParaRPr lang="en-US" altLang="en-US" sz="2000" b="1" dirty="0">
              <a:solidFill>
                <a:srgbClr val="0066FF"/>
              </a:solidFill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362200" y="3124200"/>
            <a:ext cx="420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Introduction and Course Philosophy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676400" y="-8852"/>
            <a:ext cx="6186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66FF"/>
                </a:solidFill>
              </a:rPr>
              <a:t>My “ideal” </a:t>
            </a:r>
            <a:r>
              <a:rPr lang="en-US" altLang="en-US" sz="2400" b="1" dirty="0" smtClean="0">
                <a:solidFill>
                  <a:srgbClr val="0066FF"/>
                </a:solidFill>
              </a:rPr>
              <a:t>(Advanced) Robotics </a:t>
            </a:r>
            <a:r>
              <a:rPr lang="en-US" altLang="en-US" sz="2400" b="1" dirty="0">
                <a:solidFill>
                  <a:srgbClr val="0066FF"/>
                </a:solidFill>
              </a:rPr>
              <a:t>Courses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865" y="1981200"/>
            <a:ext cx="8439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1979: Sony Walkman kicks off “consumer electronics”</a:t>
            </a:r>
          </a:p>
          <a:p>
            <a:r>
              <a:rPr lang="en-US" dirty="0" smtClean="0"/>
              <a:t>2002: Roomba launched.  10M units sold.  The “Walkman” of Vacuum Cleaners</a:t>
            </a:r>
          </a:p>
          <a:p>
            <a:r>
              <a:rPr lang="en-US" dirty="0" smtClean="0"/>
              <a:t>2009: Makerbot launched. 100K sold.  “Walkman” manufacturing for the “masses”</a:t>
            </a:r>
          </a:p>
          <a:p>
            <a:r>
              <a:rPr lang="en-US" dirty="0" smtClean="0"/>
              <a:t>2013: DJI Phantom released.  70% of market.  The “Walkman” of quadcopters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6882"/>
            <a:ext cx="2024569" cy="124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32" y="506882"/>
            <a:ext cx="1371600" cy="136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8750"/>
            <a:ext cx="236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Image result for makerbot wik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66" y="440065"/>
            <a:ext cx="1247782" cy="15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320534"/>
            <a:ext cx="7960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“The lines between consumer electronics and consumer robots will be blurry”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650" y="3962400"/>
            <a:ext cx="71930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Easier, powerful, connected, cheap: </a:t>
            </a:r>
            <a:r>
              <a:rPr lang="en-US" i="1" dirty="0" smtClean="0">
                <a:solidFill>
                  <a:srgbClr val="FF0000"/>
                </a:solidFill>
              </a:rPr>
              <a:t>microprocessors and sensing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Ubiquitous data and algorithm access: </a:t>
            </a:r>
            <a:r>
              <a:rPr lang="en-US" i="1" dirty="0" smtClean="0">
                <a:solidFill>
                  <a:srgbClr val="FF0000"/>
                </a:solidFill>
              </a:rPr>
              <a:t>cloud-computing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Networking at zero-marginal cost: </a:t>
            </a:r>
            <a:r>
              <a:rPr lang="en-US" i="1" dirty="0" smtClean="0">
                <a:solidFill>
                  <a:srgbClr val="FF0000"/>
                </a:solidFill>
              </a:rPr>
              <a:t>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Quick, customizable, affording manufacturing: </a:t>
            </a:r>
            <a:r>
              <a:rPr lang="en-US" i="1" dirty="0" smtClean="0">
                <a:solidFill>
                  <a:srgbClr val="FF0000"/>
                </a:solidFill>
              </a:rPr>
              <a:t>3D printing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Advances in data-analysis and visualization:</a:t>
            </a:r>
            <a:r>
              <a:rPr lang="en-US" i="1" dirty="0" smtClean="0">
                <a:solidFill>
                  <a:srgbClr val="FF0000"/>
                </a:solidFill>
              </a:rPr>
              <a:t> big data and VR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649" y="5715000"/>
            <a:ext cx="860145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What were the technologies and science that </a:t>
            </a:r>
            <a:r>
              <a:rPr lang="en-US" i="1" dirty="0" smtClean="0">
                <a:solidFill>
                  <a:srgbClr val="FF0000"/>
                </a:solidFill>
              </a:rPr>
              <a:t>enabled</a:t>
            </a:r>
            <a:r>
              <a:rPr lang="en-US" dirty="0" smtClean="0"/>
              <a:t> these “Walkman” products?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09800" y="-1"/>
            <a:ext cx="5004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66FF"/>
                </a:solidFill>
              </a:rPr>
              <a:t>Plan given a 1-course constraint </a:t>
            </a:r>
            <a:endParaRPr lang="en-US" altLang="en-US" sz="2400" b="1" dirty="0">
              <a:solidFill>
                <a:srgbClr val="00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09600"/>
            <a:ext cx="80201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Constraint: Inefficient – fabrication and trouble-shooting of circuits and parts</a:t>
            </a:r>
          </a:p>
          <a:p>
            <a:r>
              <a:rPr lang="en-US" dirty="0" smtClean="0"/>
              <a:t>Overcome: LEGO provides fabrication/interface freedom and standardization</a:t>
            </a:r>
          </a:p>
          <a:p>
            <a:endParaRPr lang="en-US" dirty="0"/>
          </a:p>
          <a:p>
            <a:r>
              <a:rPr lang="en-US" dirty="0" smtClean="0"/>
              <a:t>Constraint: Inefficient – programming and debugging</a:t>
            </a:r>
          </a:p>
          <a:p>
            <a:r>
              <a:rPr lang="en-US" dirty="0" smtClean="0"/>
              <a:t>Overcome: C or C-like environment; software libraries/repositories</a:t>
            </a:r>
          </a:p>
          <a:p>
            <a:endParaRPr lang="en-US" dirty="0"/>
          </a:p>
          <a:p>
            <a:r>
              <a:rPr lang="en-US" dirty="0" smtClean="0"/>
              <a:t>Constraint: Unclear – Project Learning Outcomes</a:t>
            </a:r>
          </a:p>
          <a:p>
            <a:r>
              <a:rPr lang="en-US" dirty="0" smtClean="0"/>
              <a:t>Overcome: Initiation thru turn-key labs; self-discovery thru team projects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43430"/>
              </p:ext>
            </p:extLst>
          </p:nvPr>
        </p:nvGraphicFramePr>
        <p:xfrm>
          <a:off x="428672" y="3124200"/>
          <a:ext cx="7772400" cy="303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0528"/>
                <a:gridCol w="3581447"/>
                <a:gridCol w="990553"/>
                <a:gridCol w="2409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Week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Focus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Project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Learning</a:t>
                      </a:r>
                      <a:r>
                        <a:rPr lang="en-US" b="1" baseline="0" dirty="0" smtClean="0"/>
                        <a:t> Outcome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Robot</a:t>
                      </a:r>
                      <a:r>
                        <a:rPr lang="en-US" baseline="0" dirty="0" smtClean="0"/>
                        <a:t> Sensing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Design of digital</a:t>
                      </a:r>
                      <a:r>
                        <a:rPr lang="en-US" baseline="0" dirty="0" smtClean="0"/>
                        <a:t> hardware and software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Robot Actuation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Robot Communications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9-10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Robot</a:t>
                      </a:r>
                      <a:r>
                        <a:rPr lang="en-US" baseline="0" dirty="0" smtClean="0"/>
                        <a:t> Control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Design and synthesis of controllers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Robot Computer Vision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Design and implementation</a:t>
                      </a:r>
                      <a:r>
                        <a:rPr lang="en-US" baseline="0" dirty="0" smtClean="0"/>
                        <a:t> of algorithms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Robot Path Planning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76600" y="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66FF"/>
                </a:solidFill>
              </a:rPr>
              <a:t>Next Steps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65125" y="569913"/>
            <a:ext cx="84677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 Pick up NXT Kit ($50 post-dated check; check cancelled when all parts returned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Propose: Lecture/Lab: Every Monday </a:t>
            </a:r>
            <a:r>
              <a:rPr lang="en-US" altLang="en-US" b="1" dirty="0"/>
              <a:t>18:00-21:00</a:t>
            </a:r>
            <a:r>
              <a:rPr lang="en-US" altLang="en-US" dirty="0"/>
              <a:t> (1325 E. Flamingo Rd)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Bring NXT </a:t>
            </a:r>
            <a:r>
              <a:rPr lang="en-US" altLang="en-US" dirty="0" smtClean="0"/>
              <a:t>Kit (at least Brick, USB and NXT cables) </a:t>
            </a:r>
            <a:r>
              <a:rPr lang="en-US" altLang="en-US" dirty="0"/>
              <a:t>to every class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752600"/>
            <a:ext cx="48006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9595060">
            <a:off x="4278313" y="3003550"/>
            <a:ext cx="752475" cy="412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2362200"/>
            <a:ext cx="8763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99-cent Store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1025" y="30480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CC Library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114800" y="4724400"/>
            <a:ext cx="4848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Drexel Autonomous Systems Lab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NASA, ONR, Boeing Fellow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NSF Robotics Program Director (2008-2010)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04800" y="762000"/>
            <a:ext cx="3502025" cy="3870325"/>
            <a:chOff x="233" y="1008"/>
            <a:chExt cx="2206" cy="2438"/>
          </a:xfrm>
        </p:grpSpPr>
        <p:pic>
          <p:nvPicPr>
            <p:cNvPr id="3082" name="Picture 2" descr="airScoutHumv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08"/>
              <a:ext cx="1618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5" descr="Paul-O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88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3" descr="http://dasl.mem.drexel.edu/pire/wp-content/uploads/2010/02/PIREJaemiHubo-1024x589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2168"/>
              <a:ext cx="2206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3959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 5+ years industry before Drexel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ME Professor since 2000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Advisor: ASME 10-years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Advisor: 8+ SD teams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3 SD awards (COE, ASME, </a:t>
            </a:r>
            <a:r>
              <a:rPr lang="en-US" altLang="en-US" dirty="0" err="1"/>
              <a:t>Baiada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$</a:t>
            </a:r>
            <a:r>
              <a:rPr lang="en-US" altLang="en-US" dirty="0" smtClean="0"/>
              <a:t>14M</a:t>
            </a:r>
            <a:r>
              <a:rPr lang="en-US" altLang="en-US" dirty="0"/>
              <a:t>+ in research/design funds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100</a:t>
            </a:r>
            <a:r>
              <a:rPr lang="en-US" altLang="en-US" dirty="0"/>
              <a:t>+ Journals, Books, Proceedings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895600" y="0"/>
            <a:ext cx="308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Paul Oh: Background</a:t>
            </a:r>
          </a:p>
        </p:txBody>
      </p:sp>
      <p:pic>
        <p:nvPicPr>
          <p:cNvPr id="54281" name="daslMix050606Wmv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766763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2"/>
          <p:cNvGrpSpPr>
            <a:grpSpLocks/>
          </p:cNvGrpSpPr>
          <p:nvPr/>
        </p:nvGrpSpPr>
        <p:grpSpPr bwMode="auto">
          <a:xfrm>
            <a:off x="4573880" y="5709444"/>
            <a:ext cx="3902075" cy="838200"/>
            <a:chOff x="2880" y="3648"/>
            <a:chExt cx="2458" cy="528"/>
          </a:xfrm>
        </p:grpSpPr>
        <p:sp>
          <p:nvSpPr>
            <p:cNvPr id="3080" name="Rectangle 11"/>
            <p:cNvSpPr>
              <a:spLocks noChangeArrowheads="1"/>
            </p:cNvSpPr>
            <p:nvPr/>
          </p:nvSpPr>
          <p:spPr bwMode="auto">
            <a:xfrm>
              <a:off x="2928" y="3648"/>
              <a:ext cx="240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1" name="Text Box 10"/>
            <p:cNvSpPr txBox="1">
              <a:spLocks noChangeArrowheads="1"/>
            </p:cNvSpPr>
            <p:nvPr/>
          </p:nvSpPr>
          <p:spPr bwMode="auto">
            <a:xfrm>
              <a:off x="2880" y="3696"/>
              <a:ext cx="24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Enjoy creating courses where labs reinforce theory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4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8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01700" y="0"/>
            <a:ext cx="7210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66FF"/>
                </a:solidFill>
              </a:rPr>
              <a:t>Motivation for UNLV </a:t>
            </a:r>
            <a:r>
              <a:rPr lang="en-US" altLang="en-US" sz="2400" b="1" dirty="0" smtClean="0">
                <a:solidFill>
                  <a:srgbClr val="0066FF"/>
                </a:solidFill>
              </a:rPr>
              <a:t>Advanced Robotics Course</a:t>
            </a:r>
            <a:endParaRPr lang="en-US" altLang="en-US" sz="2400" b="1" dirty="0">
              <a:solidFill>
                <a:srgbClr val="0066FF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More Background: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5344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Need 1: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Robotics, especially unmanned systems, identified as economic engine in NV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  Evidence: </a:t>
            </a:r>
            <a:r>
              <a:rPr lang="en-US" altLang="en-US" sz="1600" dirty="0" smtClean="0"/>
              <a:t>FAA Test Site designation; Governor Sandoval CES 2016 announcement</a:t>
            </a:r>
          </a:p>
          <a:p>
            <a:pPr eaLnBrk="1" hangingPunct="1"/>
            <a:r>
              <a:rPr lang="en-US" altLang="en-US" sz="1600" dirty="0"/>
              <a:t> </a:t>
            </a:r>
            <a:r>
              <a:rPr lang="en-US" altLang="en-US" sz="1600" dirty="0" smtClean="0"/>
              <a:t> Relevance: Demands appropriate engineering workforce; not just “testing”</a:t>
            </a:r>
            <a:endParaRPr lang="en-US" altLang="en-US" sz="1600" dirty="0"/>
          </a:p>
          <a:p>
            <a:pPr eaLnBrk="1" hangingPunct="1"/>
            <a:endParaRPr lang="en-US" altLang="en-US" sz="1600" dirty="0"/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Need 2:</a:t>
            </a:r>
            <a:r>
              <a:rPr lang="en-US" altLang="en-US" sz="1600" dirty="0"/>
              <a:t> Lack of </a:t>
            </a:r>
            <a:r>
              <a:rPr lang="en-US" altLang="en-US" sz="1600" dirty="0" smtClean="0"/>
              <a:t>Advanced Robotics courses </a:t>
            </a:r>
            <a:r>
              <a:rPr lang="en-US" altLang="en-US" sz="1600" dirty="0"/>
              <a:t>at UNLV</a:t>
            </a:r>
          </a:p>
          <a:p>
            <a:pPr eaLnBrk="1" hangingPunct="1"/>
            <a:r>
              <a:rPr lang="en-US" altLang="en-US" sz="1600" dirty="0"/>
              <a:t>  Evidence: </a:t>
            </a:r>
            <a:r>
              <a:rPr lang="en-US" altLang="en-US" sz="1600" dirty="0" smtClean="0"/>
              <a:t>ME729 is the only course listed in catalog; no robotics “program” at UNLV;    </a:t>
            </a:r>
          </a:p>
          <a:p>
            <a:pPr eaLnBrk="1" hangingPunct="1"/>
            <a:r>
              <a:rPr lang="en-US" altLang="en-US" sz="1600" dirty="0"/>
              <a:t> </a:t>
            </a:r>
            <a:r>
              <a:rPr lang="en-US" altLang="en-US" sz="1600" dirty="0" smtClean="0"/>
              <a:t> ME729 has not been offered in past 5+ years</a:t>
            </a:r>
          </a:p>
          <a:p>
            <a:pPr eaLnBrk="1" hangingPunct="1"/>
            <a:r>
              <a:rPr lang="en-US" altLang="en-US" sz="1600" dirty="0"/>
              <a:t> </a:t>
            </a:r>
            <a:r>
              <a:rPr lang="en-US" altLang="en-US" sz="1600" dirty="0" smtClean="0"/>
              <a:t> Relevance: Need to revamp and retool our courses and graduates </a:t>
            </a:r>
            <a:endParaRPr lang="en-US" altLang="en-US" sz="1600" dirty="0"/>
          </a:p>
          <a:p>
            <a:pPr eaLnBrk="1" hangingPunct="1"/>
            <a:endParaRPr lang="en-US" altLang="en-US" sz="1600" dirty="0"/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Gap 1: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Advanced Robotics </a:t>
            </a:r>
            <a:r>
              <a:rPr lang="en-US" altLang="en-US" sz="1600" dirty="0"/>
              <a:t>– taught from </a:t>
            </a:r>
            <a:r>
              <a:rPr lang="en-US" altLang="en-US" sz="1600" dirty="0" smtClean="0"/>
              <a:t>kinematics perspective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  </a:t>
            </a:r>
            <a:r>
              <a:rPr lang="en-US" altLang="en-US" sz="1600" dirty="0" smtClean="0"/>
              <a:t>ME</a:t>
            </a:r>
            <a:r>
              <a:rPr lang="en-US" altLang="en-US" sz="1600" dirty="0"/>
              <a:t>: heavy focus on </a:t>
            </a:r>
            <a:r>
              <a:rPr lang="en-US" altLang="en-US" sz="1600" dirty="0" smtClean="0"/>
              <a:t>Denavit-Hartenberg reference frames; Euler/Lagrange equations</a:t>
            </a:r>
          </a:p>
          <a:p>
            <a:pPr eaLnBrk="1" hangingPunct="1"/>
            <a:r>
              <a:rPr lang="en-US" altLang="en-US" sz="1600" dirty="0"/>
              <a:t> </a:t>
            </a:r>
            <a:r>
              <a:rPr lang="en-US" altLang="en-US" sz="1600" dirty="0" smtClean="0"/>
              <a:t> EE: Existing courses in computer vision and embedded hardware don’t tie to robotics</a:t>
            </a:r>
          </a:p>
          <a:p>
            <a:pPr eaLnBrk="1" hangingPunct="1"/>
            <a:r>
              <a:rPr lang="en-US" altLang="en-US" sz="1600" dirty="0"/>
              <a:t> </a:t>
            </a:r>
            <a:r>
              <a:rPr lang="en-US" altLang="en-US" sz="1600" dirty="0" smtClean="0"/>
              <a:t> Gap-Fill: Broaden ME729 with a “systems” approach and train ME/EE/CS skillsets</a:t>
            </a:r>
            <a:endParaRPr lang="en-US" altLang="en-US" sz="1600" dirty="0"/>
          </a:p>
          <a:p>
            <a:pPr eaLnBrk="1" hangingPunct="1"/>
            <a:endParaRPr lang="en-US" altLang="en-US" sz="1600" dirty="0" smtClean="0"/>
          </a:p>
          <a:p>
            <a:pPr eaLnBrk="1" hangingPunct="1">
              <a:buFontTx/>
              <a:buChar char="•"/>
            </a:pPr>
            <a:r>
              <a:rPr lang="en-US" altLang="en-US" sz="1600" dirty="0" smtClean="0"/>
              <a:t> </a:t>
            </a:r>
            <a:r>
              <a:rPr lang="en-US" altLang="en-US" sz="1600" dirty="0" smtClean="0">
                <a:solidFill>
                  <a:srgbClr val="FF0000"/>
                </a:solidFill>
              </a:rPr>
              <a:t>Gap 2: </a:t>
            </a:r>
            <a:r>
              <a:rPr lang="en-US" altLang="en-US" sz="1600" dirty="0" smtClean="0"/>
              <a:t>State-of-the-Art has rapidly advanced since last offering of ME729 (circa 2010)</a:t>
            </a:r>
          </a:p>
          <a:p>
            <a:pPr eaLnBrk="1" hangingPunct="1"/>
            <a:r>
              <a:rPr lang="en-US" altLang="en-US" sz="1600" dirty="0"/>
              <a:t> </a:t>
            </a:r>
            <a:r>
              <a:rPr lang="en-US" altLang="en-US" sz="1600" dirty="0" smtClean="0"/>
              <a:t> Hardware: off-the-shelf, quick interfacing, communications</a:t>
            </a:r>
          </a:p>
          <a:p>
            <a:pPr eaLnBrk="1" hangingPunct="1"/>
            <a:r>
              <a:rPr lang="en-US" altLang="en-US" sz="1600" dirty="0"/>
              <a:t> </a:t>
            </a:r>
            <a:r>
              <a:rPr lang="en-US" altLang="en-US" sz="1600" dirty="0" smtClean="0"/>
              <a:t> Software: open-source community resources</a:t>
            </a:r>
          </a:p>
          <a:p>
            <a:pPr eaLnBrk="1" hangingPunct="1"/>
            <a:r>
              <a:rPr lang="en-US" altLang="en-US" sz="1600" dirty="0"/>
              <a:t> </a:t>
            </a:r>
            <a:r>
              <a:rPr lang="en-US" altLang="en-US" sz="1600" dirty="0" smtClean="0"/>
              <a:t> Gap-Fill: Balance efficiency and effectiveness  goals; proven tools reduce time-wasters</a:t>
            </a:r>
          </a:p>
          <a:p>
            <a:pPr eaLnBrk="1" hangingPunct="1"/>
            <a:endParaRPr lang="en-US" altLang="en-US" sz="1600" dirty="0"/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Resources:</a:t>
            </a:r>
            <a:r>
              <a:rPr lang="en-US" altLang="en-US" sz="1600" dirty="0"/>
              <a:t> Mathematical theory versus Experiential discovery</a:t>
            </a:r>
          </a:p>
          <a:p>
            <a:pPr eaLnBrk="1" hangingPunct="1"/>
            <a:r>
              <a:rPr lang="en-US" altLang="en-US" sz="1600" dirty="0"/>
              <a:t>  </a:t>
            </a:r>
            <a:r>
              <a:rPr lang="en-US" altLang="en-US" sz="1600" dirty="0" smtClean="0"/>
              <a:t>Advanced Robotics demands appreciation and application of community resources </a:t>
            </a:r>
          </a:p>
          <a:p>
            <a:pPr eaLnBrk="1" hangingPunct="1"/>
            <a:r>
              <a:rPr lang="en-US" altLang="en-US" sz="1600" dirty="0"/>
              <a:t> </a:t>
            </a:r>
            <a:r>
              <a:rPr lang="en-US" altLang="en-US" sz="1600" dirty="0" smtClean="0"/>
              <a:t> and “accepted” hardware/standards – which are best learned through experience</a:t>
            </a:r>
          </a:p>
          <a:p>
            <a:pPr eaLnBrk="1" hangingPunct="1"/>
            <a:r>
              <a:rPr lang="en-US" altLang="en-US" sz="1600" dirty="0"/>
              <a:t> </a:t>
            </a:r>
            <a:r>
              <a:rPr lang="en-US" altLang="en-US" sz="1600" dirty="0" smtClean="0"/>
              <a:t> (Bicycle-riding analogy).</a:t>
            </a:r>
            <a:endParaRPr lang="en-US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0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0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o Owns Mechatronics? - Kevin Craig’s definition of mechatron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048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743200" y="-1"/>
            <a:ext cx="3809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66FF"/>
                </a:solidFill>
              </a:rPr>
              <a:t>My “Issues” with </a:t>
            </a:r>
            <a:r>
              <a:rPr lang="en-US" altLang="en-US" sz="2400" b="1" dirty="0" smtClean="0">
                <a:solidFill>
                  <a:srgbClr val="0066FF"/>
                </a:solidFill>
              </a:rPr>
              <a:t>ME729</a:t>
            </a:r>
            <a:endParaRPr lang="en-US" altLang="en-US" sz="2400" b="1" dirty="0">
              <a:solidFill>
                <a:srgbClr val="0066FF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57600" y="762000"/>
            <a:ext cx="48277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Issue 1: </a:t>
            </a:r>
            <a:r>
              <a:rPr lang="en-US" altLang="en-US" sz="1600" dirty="0" smtClean="0"/>
              <a:t>UNLV does not have a Robotics “program”</a:t>
            </a:r>
            <a:endParaRPr lang="en-US" altLang="en-US" sz="1600" dirty="0"/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2 courses in catalog? (ME 425/625 and 729)</a:t>
            </a:r>
            <a:endParaRPr lang="en-US" altLang="en-US" sz="1600" dirty="0"/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1 professor?  Roboticist or “does” robotics?</a:t>
            </a:r>
            <a:endParaRPr lang="en-US" altLang="en-US" sz="1600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492484" y="1768474"/>
            <a:ext cx="56219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Issue 2: </a:t>
            </a:r>
            <a:r>
              <a:rPr lang="en-US" altLang="en-US" sz="1600" dirty="0" smtClean="0"/>
              <a:t>Foundation lacking – Advanced Robotics demands:</a:t>
            </a:r>
            <a:endParaRPr lang="en-US" altLang="en-US" sz="1600" dirty="0"/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Advanced math (statistics), control (stochastic)</a:t>
            </a:r>
            <a:endParaRPr lang="en-US" altLang="en-US" sz="1600" dirty="0"/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Advanced programming (computer vision)</a:t>
            </a:r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Hardware experience (interfaces, networks)</a:t>
            </a:r>
            <a:endParaRPr lang="en-US" altLang="en-US" sz="1600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492484" y="3048000"/>
            <a:ext cx="49920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Issue 3: </a:t>
            </a:r>
            <a:r>
              <a:rPr lang="en-US" altLang="en-US" sz="1600" dirty="0" smtClean="0"/>
              <a:t>Partnerships and Role Models lacking</a:t>
            </a:r>
            <a:endParaRPr lang="en-US" altLang="en-US" sz="1600" dirty="0"/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“Made in Nevada”?  Consumer rather than Provider</a:t>
            </a:r>
            <a:endParaRPr lang="en-US" altLang="en-US" sz="1600" dirty="0"/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“Competitions” rather than research</a:t>
            </a:r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Robotics is applied engineering – not hacking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743200" y="4267200"/>
            <a:ext cx="60611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Issue 4: Books </a:t>
            </a:r>
            <a:r>
              <a:rPr lang="en-US" altLang="en-US" sz="1600" dirty="0" smtClean="0"/>
              <a:t>and courses lack</a:t>
            </a:r>
            <a:endParaRPr lang="en-US" altLang="en-US" sz="1600" dirty="0"/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All very similar: focus on basic </a:t>
            </a:r>
            <a:r>
              <a:rPr lang="en-US" altLang="en-US" sz="1600" dirty="0" smtClean="0"/>
              <a:t>equations, kinematics, dynamics</a:t>
            </a:r>
            <a:endParaRPr lang="en-US" altLang="en-US" sz="1600" dirty="0"/>
          </a:p>
          <a:p>
            <a:pPr eaLnBrk="1" hangingPunct="1">
              <a:buFontTx/>
              <a:buChar char="•"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Balance needed between basic and advanced concepts</a:t>
            </a:r>
            <a:endParaRPr lang="en-US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228600" y="4038600"/>
            <a:ext cx="8686800" cy="2514600"/>
            <a:chOff x="144" y="2544"/>
            <a:chExt cx="5472" cy="1584"/>
          </a:xfrm>
        </p:grpSpPr>
        <p:sp>
          <p:nvSpPr>
            <p:cNvPr id="8215" name="Rectangle 3"/>
            <p:cNvSpPr>
              <a:spLocks noChangeArrowheads="1"/>
            </p:cNvSpPr>
            <p:nvPr/>
          </p:nvSpPr>
          <p:spPr bwMode="auto">
            <a:xfrm>
              <a:off x="144" y="2544"/>
              <a:ext cx="5472" cy="1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8216" name="Text Box 4"/>
            <p:cNvSpPr txBox="1">
              <a:spLocks noChangeArrowheads="1"/>
            </p:cNvSpPr>
            <p:nvPr/>
          </p:nvSpPr>
          <p:spPr bwMode="auto">
            <a:xfrm>
              <a:off x="192" y="3120"/>
              <a:ext cx="11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3366FF"/>
                  </a:solidFill>
                </a:rPr>
                <a:t>Paradigm Shift</a:t>
              </a:r>
            </a:p>
            <a:p>
              <a:pPr algn="ctr" eaLnBrk="1" hangingPunct="1"/>
              <a:r>
                <a:rPr lang="en-US" altLang="en-US" b="1">
                  <a:solidFill>
                    <a:srgbClr val="3366FF"/>
                  </a:solidFill>
                </a:rPr>
                <a:t>In Design</a:t>
              </a:r>
            </a:p>
          </p:txBody>
        </p:sp>
      </p:grp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752600" y="609600"/>
            <a:ext cx="5410200" cy="1371600"/>
            <a:chOff x="912" y="288"/>
            <a:chExt cx="3408" cy="864"/>
          </a:xfrm>
        </p:grpSpPr>
        <p:sp>
          <p:nvSpPr>
            <p:cNvPr id="8210" name="Rectangle 6"/>
            <p:cNvSpPr>
              <a:spLocks noChangeArrowheads="1"/>
            </p:cNvSpPr>
            <p:nvPr/>
          </p:nvSpPr>
          <p:spPr bwMode="auto">
            <a:xfrm>
              <a:off x="912" y="288"/>
              <a:ext cx="3408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1" name="Text Box 7"/>
            <p:cNvSpPr txBox="1">
              <a:spLocks noChangeArrowheads="1"/>
            </p:cNvSpPr>
            <p:nvPr/>
          </p:nvSpPr>
          <p:spPr bwMode="auto">
            <a:xfrm>
              <a:off x="912" y="528"/>
              <a:ext cx="11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3366FF"/>
                  </a:solidFill>
                </a:rPr>
                <a:t>Paradigm Shift</a:t>
              </a:r>
            </a:p>
          </p:txBody>
        </p:sp>
        <p:sp>
          <p:nvSpPr>
            <p:cNvPr id="8212" name="Text Box 8"/>
            <p:cNvSpPr txBox="1">
              <a:spLocks noChangeArrowheads="1"/>
            </p:cNvSpPr>
            <p:nvPr/>
          </p:nvSpPr>
          <p:spPr bwMode="auto">
            <a:xfrm>
              <a:off x="2256" y="336"/>
              <a:ext cx="1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Old: Just-in-Case Teaching</a:t>
              </a:r>
            </a:p>
          </p:txBody>
        </p:sp>
        <p:sp>
          <p:nvSpPr>
            <p:cNvPr id="8213" name="Text Box 9"/>
            <p:cNvSpPr txBox="1">
              <a:spLocks noChangeArrowheads="1"/>
            </p:cNvSpPr>
            <p:nvPr/>
          </p:nvSpPr>
          <p:spPr bwMode="auto">
            <a:xfrm>
              <a:off x="2256" y="864"/>
              <a:ext cx="18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New: Just-in-Time Learning</a:t>
              </a:r>
            </a:p>
          </p:txBody>
        </p:sp>
        <p:sp>
          <p:nvSpPr>
            <p:cNvPr id="8214" name="AutoShape 10"/>
            <p:cNvSpPr>
              <a:spLocks noChangeArrowheads="1"/>
            </p:cNvSpPr>
            <p:nvPr/>
          </p:nvSpPr>
          <p:spPr bwMode="auto">
            <a:xfrm>
              <a:off x="3072" y="624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914400" y="2362200"/>
            <a:ext cx="7162800" cy="1447800"/>
            <a:chOff x="816" y="1632"/>
            <a:chExt cx="4512" cy="912"/>
          </a:xfrm>
        </p:grpSpPr>
        <p:sp>
          <p:nvSpPr>
            <p:cNvPr id="8205" name="Rectangle 12"/>
            <p:cNvSpPr>
              <a:spLocks noChangeArrowheads="1"/>
            </p:cNvSpPr>
            <p:nvPr/>
          </p:nvSpPr>
          <p:spPr bwMode="auto">
            <a:xfrm>
              <a:off x="816" y="1632"/>
              <a:ext cx="4512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6" name="Text Box 13"/>
            <p:cNvSpPr txBox="1">
              <a:spLocks noChangeArrowheads="1"/>
            </p:cNvSpPr>
            <p:nvPr/>
          </p:nvSpPr>
          <p:spPr bwMode="auto">
            <a:xfrm>
              <a:off x="843" y="1856"/>
              <a:ext cx="13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3366FF"/>
                  </a:solidFill>
                </a:rPr>
                <a:t>Paradigm Shift in </a:t>
              </a:r>
            </a:p>
            <a:p>
              <a:pPr algn="ctr" eaLnBrk="1" hangingPunct="1"/>
              <a:r>
                <a:rPr lang="en-US" altLang="en-US" b="1">
                  <a:solidFill>
                    <a:srgbClr val="3366FF"/>
                  </a:solidFill>
                </a:rPr>
                <a:t>Skill Development</a:t>
              </a:r>
            </a:p>
          </p:txBody>
        </p:sp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2304" y="1680"/>
              <a:ext cx="2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Old: 3 R’s (Reading, Writing and Arithmetic)</a:t>
              </a:r>
            </a:p>
          </p:txBody>
        </p:sp>
        <p:sp>
          <p:nvSpPr>
            <p:cNvPr id="8208" name="Text Box 15"/>
            <p:cNvSpPr txBox="1">
              <a:spLocks noChangeArrowheads="1"/>
            </p:cNvSpPr>
            <p:nvPr/>
          </p:nvSpPr>
          <p:spPr bwMode="auto">
            <a:xfrm>
              <a:off x="2304" y="2208"/>
              <a:ext cx="2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New: 3 S’s (Search, Share and Simulate)</a:t>
              </a:r>
            </a:p>
          </p:txBody>
        </p:sp>
        <p:sp>
          <p:nvSpPr>
            <p:cNvPr id="8209" name="AutoShap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197" name="Text Box 17"/>
          <p:cNvSpPr txBox="1">
            <a:spLocks noChangeArrowheads="1"/>
          </p:cNvSpPr>
          <p:nvPr/>
        </p:nvSpPr>
        <p:spPr bwMode="auto">
          <a:xfrm>
            <a:off x="1524000" y="0"/>
            <a:ext cx="584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Paradigm Shifts in Teaching, Learning and Design</a:t>
            </a:r>
          </a:p>
        </p:txBody>
      </p: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2514600" y="4038600"/>
            <a:ext cx="2279650" cy="2471738"/>
            <a:chOff x="1344" y="2544"/>
            <a:chExt cx="1436" cy="1557"/>
          </a:xfrm>
        </p:grpSpPr>
        <p:sp>
          <p:nvSpPr>
            <p:cNvPr id="8203" name="Text Box 19"/>
            <p:cNvSpPr txBox="1">
              <a:spLocks noChangeArrowheads="1"/>
            </p:cNvSpPr>
            <p:nvPr/>
          </p:nvSpPr>
          <p:spPr bwMode="auto">
            <a:xfrm>
              <a:off x="1344" y="2832"/>
              <a:ext cx="1436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Rules of Thumb</a:t>
              </a:r>
            </a:p>
            <a:p>
              <a:pPr eaLnBrk="1" hangingPunct="1"/>
              <a:r>
                <a:rPr lang="en-US" altLang="en-US"/>
                <a:t>Build Prototypes</a:t>
              </a:r>
            </a:p>
            <a:p>
              <a:pPr eaLnBrk="1" hangingPunct="1"/>
              <a:r>
                <a:rPr lang="en-US" altLang="en-US"/>
                <a:t>Expensive Testing</a:t>
              </a:r>
            </a:p>
            <a:p>
              <a:pPr eaLnBrk="1" hangingPunct="1"/>
              <a:r>
                <a:rPr lang="en-US" altLang="en-US"/>
                <a:t>Demonstration</a:t>
              </a:r>
            </a:p>
            <a:p>
              <a:pPr eaLnBrk="1" hangingPunct="1"/>
              <a:r>
                <a:rPr lang="en-US" altLang="en-US"/>
                <a:t>Prototyping</a:t>
              </a:r>
            </a:p>
            <a:p>
              <a:pPr eaLnBrk="1" hangingPunct="1"/>
              <a:r>
                <a:rPr lang="en-US" altLang="en-US"/>
                <a:t>Prototyping Systems</a:t>
              </a:r>
            </a:p>
            <a:p>
              <a:pPr eaLnBrk="1" hangingPunct="1"/>
              <a:r>
                <a:rPr lang="en-US" altLang="en-US"/>
                <a:t>Feasibility</a:t>
              </a:r>
            </a:p>
          </p:txBody>
        </p:sp>
        <p:sp>
          <p:nvSpPr>
            <p:cNvPr id="8204" name="Text Box 20"/>
            <p:cNvSpPr txBox="1">
              <a:spLocks noChangeArrowheads="1"/>
            </p:cNvSpPr>
            <p:nvPr/>
          </p:nvSpPr>
          <p:spPr bwMode="auto">
            <a:xfrm>
              <a:off x="1536" y="2544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3366FF"/>
                  </a:solidFill>
                </a:rPr>
                <a:t>Yesterday</a:t>
              </a:r>
            </a:p>
          </p:txBody>
        </p:sp>
      </p:grpSp>
      <p:grpSp>
        <p:nvGrpSpPr>
          <p:cNvPr id="43029" name="Group 21"/>
          <p:cNvGrpSpPr>
            <a:grpSpLocks/>
          </p:cNvGrpSpPr>
          <p:nvPr/>
        </p:nvGrpSpPr>
        <p:grpSpPr bwMode="auto">
          <a:xfrm>
            <a:off x="4648200" y="4038600"/>
            <a:ext cx="4146550" cy="2471738"/>
            <a:chOff x="2880" y="2544"/>
            <a:chExt cx="2612" cy="1557"/>
          </a:xfrm>
        </p:grpSpPr>
        <p:sp>
          <p:nvSpPr>
            <p:cNvPr id="8200" name="Text Box 22"/>
            <p:cNvSpPr txBox="1">
              <a:spLocks noChangeArrowheads="1"/>
            </p:cNvSpPr>
            <p:nvPr/>
          </p:nvSpPr>
          <p:spPr bwMode="auto">
            <a:xfrm>
              <a:off x="3504" y="2832"/>
              <a:ext cx="1988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Analytical Synthesis Methods</a:t>
              </a:r>
            </a:p>
            <a:p>
              <a:pPr eaLnBrk="1" hangingPunct="1"/>
              <a:r>
                <a:rPr lang="en-US" altLang="en-US"/>
                <a:t>Building Models</a:t>
              </a:r>
            </a:p>
            <a:p>
              <a:pPr eaLnBrk="1" hangingPunct="1"/>
              <a:r>
                <a:rPr lang="en-US" altLang="en-US"/>
                <a:t>Simulation</a:t>
              </a:r>
            </a:p>
            <a:p>
              <a:pPr eaLnBrk="1" hangingPunct="1"/>
              <a:r>
                <a:rPr lang="en-US" altLang="en-US"/>
                <a:t>Visualization</a:t>
              </a:r>
            </a:p>
            <a:p>
              <a:pPr eaLnBrk="1" hangingPunct="1"/>
              <a:r>
                <a:rPr lang="en-US" altLang="en-US"/>
                <a:t>Rapid Prototyping</a:t>
              </a:r>
            </a:p>
            <a:p>
              <a:pPr eaLnBrk="1" hangingPunct="1"/>
              <a:r>
                <a:rPr lang="en-US" altLang="en-US"/>
                <a:t>Virtual Reality</a:t>
              </a:r>
            </a:p>
            <a:p>
              <a:pPr eaLnBrk="1" hangingPunct="1"/>
              <a:r>
                <a:rPr lang="en-US" altLang="en-US"/>
                <a:t>Optimal Solutions</a:t>
              </a:r>
            </a:p>
          </p:txBody>
        </p:sp>
        <p:sp>
          <p:nvSpPr>
            <p:cNvPr id="8201" name="Rectangle 23"/>
            <p:cNvSpPr>
              <a:spLocks noChangeArrowheads="1"/>
            </p:cNvSpPr>
            <p:nvPr/>
          </p:nvSpPr>
          <p:spPr bwMode="auto">
            <a:xfrm>
              <a:off x="3984" y="2544"/>
              <a:ext cx="8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3366FF"/>
                  </a:solidFill>
                </a:rPr>
                <a:t>Tomorrow</a:t>
              </a:r>
            </a:p>
          </p:txBody>
        </p:sp>
        <p:sp>
          <p:nvSpPr>
            <p:cNvPr id="8202" name="AutoShape 24"/>
            <p:cNvSpPr>
              <a:spLocks noChangeArrowheads="1"/>
            </p:cNvSpPr>
            <p:nvPr/>
          </p:nvSpPr>
          <p:spPr bwMode="auto">
            <a:xfrm>
              <a:off x="2880" y="3168"/>
              <a:ext cx="576" cy="384"/>
            </a:xfrm>
            <a:custGeom>
              <a:avLst/>
              <a:gdLst>
                <a:gd name="T0" fmla="*/ 432 w 21600"/>
                <a:gd name="T1" fmla="*/ 0 h 21600"/>
                <a:gd name="T2" fmla="*/ 0 w 21600"/>
                <a:gd name="T3" fmla="*/ 192 h 21600"/>
                <a:gd name="T4" fmla="*/ 432 w 21600"/>
                <a:gd name="T5" fmla="*/ 384 h 21600"/>
                <a:gd name="T6" fmla="*/ 576 w 21600"/>
                <a:gd name="T7" fmla="*/ 19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mputer-power-fu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9144000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6525" y="6208713"/>
            <a:ext cx="897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Source: Hans Moravec “When Will Computer Hardware Match the Human Brain”, 1997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-8829732">
            <a:off x="5638800" y="21336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untdowntoSingularity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3056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1825" y="5754688"/>
            <a:ext cx="7956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Biological evolution and human technology both show continual acceleration.</a:t>
            </a:r>
          </a:p>
          <a:p>
            <a:pPr eaLnBrk="1" hangingPunct="1"/>
            <a:r>
              <a:rPr lang="en-US" altLang="en-US"/>
              <a:t>The time between events continues to decrease; 2B years from the origin of</a:t>
            </a:r>
          </a:p>
          <a:p>
            <a:pPr eaLnBrk="1" hangingPunct="1"/>
            <a:r>
              <a:rPr lang="en-US" altLang="en-US"/>
              <a:t>life to cells and 14 years between the PC and World Wide Web.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-9014675">
            <a:off x="7696200" y="47244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xtinction_time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8738" y="5729288"/>
            <a:ext cx="21939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2014: Getting Lost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2019: Libraries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2020: Copyright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68550" y="5745163"/>
            <a:ext cx="16859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2030: Keys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2033: Coins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2036: IC cars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354513" y="5770563"/>
            <a:ext cx="420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2050+: Ugliness, Nation States, Death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40313" y="6137275"/>
            <a:ext cx="330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Source: “What’s Next” and the </a:t>
            </a:r>
          </a:p>
          <a:p>
            <a:pPr eaLnBrk="1" hangingPunct="1"/>
            <a:r>
              <a:rPr lang="en-US" altLang="en-US"/>
              <a:t>“Future Exploration Network”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-8829732">
            <a:off x="5715000" y="35814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66800" y="0"/>
            <a:ext cx="6764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66FF"/>
                </a:solidFill>
              </a:rPr>
              <a:t>Erosion of Boundaries in the Information Age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69564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Between products and services: think cell phones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Between producers and users: think social media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Between IT, comm, media, consumer electronics: think Amazon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Between IT and non-IT industries: think Walmart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Between academia, industry, disciplines, theory, applied research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62050" y="2900363"/>
            <a:ext cx="767238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1895: “Heavier than air flying machines are impossible”, Lord Kelvin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1943: “I think there’s a world market for maybe 5 computers”, Thomas Watson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1977: “There is no reason why anyone should have a PC in their home”, Ken Olsen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1981: “640K ought to be enough for anyone”, Bill Gates</a:t>
            </a:r>
          </a:p>
          <a:p>
            <a:pPr eaLnBrk="1" hangingPunct="1"/>
            <a:endParaRPr lang="en-US" altLang="en-US" sz="1600"/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133350" y="3160713"/>
            <a:ext cx="1063625" cy="1320800"/>
            <a:chOff x="84" y="1991"/>
            <a:chExt cx="670" cy="832"/>
          </a:xfrm>
        </p:grpSpPr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86" y="1991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48 years</a:t>
              </a: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84" y="2256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34 years</a:t>
              </a:r>
            </a:p>
          </p:txBody>
        </p:sp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96" y="2592"/>
              <a:ext cx="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4 years</a:t>
              </a:r>
            </a:p>
          </p:txBody>
        </p:sp>
      </p:grp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04850" y="5257800"/>
            <a:ext cx="5173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What can we expect in the next 111   years?</a:t>
            </a:r>
          </a:p>
        </p:txBody>
      </p: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4724400" y="5257800"/>
            <a:ext cx="3448050" cy="595313"/>
            <a:chOff x="2976" y="3312"/>
            <a:chExt cx="2172" cy="375"/>
          </a:xfrm>
        </p:grpSpPr>
        <p:sp>
          <p:nvSpPr>
            <p:cNvPr id="12296" name="Text Box 11"/>
            <p:cNvSpPr txBox="1">
              <a:spLocks noChangeArrowheads="1"/>
            </p:cNvSpPr>
            <p:nvPr/>
          </p:nvSpPr>
          <p:spPr bwMode="auto">
            <a:xfrm>
              <a:off x="2976" y="345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12297" name="Text Box 12"/>
            <p:cNvSpPr txBox="1">
              <a:spLocks noChangeArrowheads="1"/>
            </p:cNvSpPr>
            <p:nvPr/>
          </p:nvSpPr>
          <p:spPr bwMode="auto">
            <a:xfrm>
              <a:off x="3696" y="3312"/>
              <a:ext cx="1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i.e. 7 years (decimal)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18983" y="657596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Paul Oh,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</TotalTime>
  <Words>1154</Words>
  <Application>Microsoft Office PowerPoint</Application>
  <PresentationFormat>On-screen Show (4:3)</PresentationFormat>
  <Paragraphs>185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Oh</dc:creator>
  <cp:lastModifiedBy>Paul Oh</cp:lastModifiedBy>
  <cp:revision>31</cp:revision>
  <cp:lastPrinted>2016-08-29T18:34:02Z</cp:lastPrinted>
  <dcterms:created xsi:type="dcterms:W3CDTF">2011-03-28T19:11:44Z</dcterms:created>
  <dcterms:modified xsi:type="dcterms:W3CDTF">2016-08-29T18:35:22Z</dcterms:modified>
</cp:coreProperties>
</file>