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75" r:id="rId3"/>
    <p:sldId id="284" r:id="rId4"/>
    <p:sldId id="292" r:id="rId5"/>
    <p:sldId id="293" r:id="rId6"/>
    <p:sldId id="285" r:id="rId7"/>
    <p:sldId id="294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001">
              <a:defRPr sz="1300"/>
            </a:lvl1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619" y="0"/>
            <a:ext cx="3169582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001">
              <a:defRPr sz="1300"/>
            </a:lvl1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476"/>
            <a:ext cx="3169583" cy="48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001">
              <a:defRPr sz="1300"/>
            </a:lvl1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619" y="9120476"/>
            <a:ext cx="3169582" cy="48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001">
              <a:defRPr sz="1300"/>
            </a:lvl1pPr>
          </a:lstStyle>
          <a:p>
            <a:fld id="{69C63D44-1C28-4461-B9CE-E26DEA45FF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21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929" y="0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alt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184" y="4561069"/>
            <a:ext cx="5852835" cy="431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811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alt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929" y="9118811"/>
            <a:ext cx="3169583" cy="48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33" tIns="48216" rIns="96433" bIns="4821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47853709-0734-4111-8DD0-39D26CF07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298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C08ADF-9916-4F78-A2CC-7E1B1F969C4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25BC0-D5D1-45F9-9FA1-97E6EAF717A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E8149-62A7-435D-8EF9-887E5AB83956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E3975-E330-48C3-96EF-13FBC5F4B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81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71BD4-53DB-47AF-BAB8-2496498B31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62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D005B-036A-48D7-B275-61AD96DF4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15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E9032-FB25-4A7F-9021-6390CFB242C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77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97493-F928-406C-9FFC-057061FF0F4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83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650E5-B871-46CA-8ECA-D83C260B5F4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155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43593-A3D4-4AE2-AE5E-8B94577F293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775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54A6C-D0EA-4396-8896-3E6F8E1F7A6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60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6D522-461A-4F58-957F-8063045116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2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3780E-5EF3-4D6E-84D8-067F480D6C2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03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FB2DAB-CE25-492A-B46F-3F58EEEEE74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850F3-BAAA-4D28-A65E-7ABACD940E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107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D71A4-7B3A-4D71-A518-2025A084179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979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598CC-767A-467D-8BEE-2184F701445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480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662F3-3F4D-477F-B1C5-E6B626D34549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42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95805-A3E6-488B-AC42-8E1B849110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07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32D7B-F36C-4B83-96E3-0D7B7F3744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80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8E6BE-E269-4596-9397-0377CCA8B4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60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44080-D2BA-450A-A1DA-17F3007CE1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85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EEB50-D522-4365-AD85-7D239F0AA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3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840608-3323-4F69-9B8C-EE17FC51B3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65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75156-C4E7-43F9-9DF8-742CEDF79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58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D57EFD-A0A5-4077-AAB4-CA67B96A18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E30279-42C8-4A3A-A800-0B044A18EF48}" type="slidenum">
              <a:rPr lang="en-US" altLang="en-US">
                <a:solidFill>
                  <a:srgbClr val="000000"/>
                </a:solidFill>
                <a:latin typeface="Times New Roman" charset="0"/>
              </a:rPr>
              <a:pPr/>
              <a:t>‹#›</a:t>
            </a:fld>
            <a:endParaRPr lang="en-US" altLang="en-US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1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916903" y="2521010"/>
            <a:ext cx="29482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66FF"/>
                </a:solidFill>
              </a:rPr>
              <a:t>ME 425/625 </a:t>
            </a:r>
            <a:r>
              <a:rPr lang="en-US" altLang="en-US" sz="2000" b="1" dirty="0">
                <a:solidFill>
                  <a:srgbClr val="0066FF"/>
                </a:solidFill>
              </a:rPr>
              <a:t>– </a:t>
            </a:r>
            <a:r>
              <a:rPr lang="en-US" altLang="en-US" sz="2000" b="1" dirty="0" smtClean="0">
                <a:solidFill>
                  <a:srgbClr val="0066FF"/>
                </a:solidFill>
              </a:rPr>
              <a:t>Robotics</a:t>
            </a:r>
            <a:endParaRPr lang="en-US" altLang="en-US" sz="2000" b="1" dirty="0">
              <a:solidFill>
                <a:srgbClr val="0066FF"/>
              </a:solidFill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3429000" y="30480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Closing Remarks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7074203" y="6505576"/>
            <a:ext cx="2069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Copyright 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3733800" y="0"/>
            <a:ext cx="123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66FF"/>
                </a:solidFill>
              </a:rPr>
              <a:t>Review</a:t>
            </a:r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428625" y="876299"/>
            <a:ext cx="7496175" cy="1755775"/>
            <a:chOff x="240" y="336"/>
            <a:chExt cx="4722" cy="1106"/>
          </a:xfrm>
        </p:grpSpPr>
        <p:sp>
          <p:nvSpPr>
            <p:cNvPr id="97284" name="Text Box 4"/>
            <p:cNvSpPr txBox="1">
              <a:spLocks noChangeArrowheads="1"/>
            </p:cNvSpPr>
            <p:nvPr/>
          </p:nvSpPr>
          <p:spPr bwMode="auto">
            <a:xfrm>
              <a:off x="240" y="336"/>
              <a:ext cx="38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 smtClean="0">
                  <a:solidFill>
                    <a:srgbClr val="0066FF"/>
                  </a:solidFill>
                </a:rPr>
                <a:t>Lecture 01:</a:t>
              </a:r>
              <a:r>
                <a:rPr lang="en-US" altLang="en-US" dirty="0" smtClean="0"/>
                <a:t> </a:t>
              </a:r>
              <a:r>
                <a:rPr lang="en-US" altLang="en-US" dirty="0"/>
                <a:t>Simple Machine I: Levers, Shafts, And Cranks</a:t>
              </a:r>
            </a:p>
          </p:txBody>
        </p:sp>
        <p:sp>
          <p:nvSpPr>
            <p:cNvPr id="97285" name="Text Box 5"/>
            <p:cNvSpPr txBox="1">
              <a:spLocks noChangeArrowheads="1"/>
            </p:cNvSpPr>
            <p:nvPr/>
          </p:nvSpPr>
          <p:spPr bwMode="auto">
            <a:xfrm>
              <a:off x="672" y="768"/>
              <a:ext cx="1078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/>
                <a:t> Simple Crank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Crank 3-bar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Crankshaft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Complex Crank</a:t>
              </a:r>
            </a:p>
          </p:txBody>
        </p:sp>
        <p:sp>
          <p:nvSpPr>
            <p:cNvPr id="97286" name="Text Box 6"/>
            <p:cNvSpPr txBox="1">
              <a:spLocks noChangeArrowheads="1"/>
            </p:cNvSpPr>
            <p:nvPr/>
          </p:nvSpPr>
          <p:spPr bwMode="auto">
            <a:xfrm>
              <a:off x="240" y="576"/>
              <a:ext cx="9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Hands-on Lab</a:t>
              </a:r>
            </a:p>
          </p:txBody>
        </p:sp>
        <p:sp>
          <p:nvSpPr>
            <p:cNvPr id="97287" name="Text Box 7"/>
            <p:cNvSpPr txBox="1">
              <a:spLocks noChangeArrowheads="1"/>
            </p:cNvSpPr>
            <p:nvPr/>
          </p:nvSpPr>
          <p:spPr bwMode="auto">
            <a:xfrm>
              <a:off x="2400" y="576"/>
              <a:ext cx="7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Homework</a:t>
              </a:r>
            </a:p>
          </p:txBody>
        </p:sp>
        <p:sp>
          <p:nvSpPr>
            <p:cNvPr id="97288" name="Text Box 8"/>
            <p:cNvSpPr txBox="1">
              <a:spLocks noChangeArrowheads="1"/>
            </p:cNvSpPr>
            <p:nvPr/>
          </p:nvSpPr>
          <p:spPr bwMode="auto">
            <a:xfrm>
              <a:off x="2688" y="768"/>
              <a:ext cx="22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/>
                <a:t> Constructed slider-crank mechanism</a:t>
              </a:r>
            </a:p>
          </p:txBody>
        </p:sp>
      </p:grpSp>
      <p:grpSp>
        <p:nvGrpSpPr>
          <p:cNvPr id="97289" name="Group 9"/>
          <p:cNvGrpSpPr>
            <a:grpSpLocks/>
          </p:cNvGrpSpPr>
          <p:nvPr/>
        </p:nvGrpSpPr>
        <p:grpSpPr bwMode="auto">
          <a:xfrm>
            <a:off x="428625" y="2781299"/>
            <a:ext cx="6469065" cy="2000250"/>
            <a:chOff x="240" y="1536"/>
            <a:chExt cx="4075" cy="1260"/>
          </a:xfrm>
        </p:grpSpPr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240" y="1536"/>
              <a:ext cx="407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 smtClean="0">
                  <a:solidFill>
                    <a:srgbClr val="0066FF"/>
                  </a:solidFill>
                </a:rPr>
                <a:t>Lecture 02:</a:t>
              </a:r>
              <a:r>
                <a:rPr lang="en-US" altLang="en-US" dirty="0" smtClean="0"/>
                <a:t> </a:t>
              </a:r>
              <a:r>
                <a:rPr lang="en-US" altLang="en-US" dirty="0"/>
                <a:t>Simple Machine II: Cams, Springs, And Linkages</a:t>
              </a:r>
            </a:p>
          </p:txBody>
        </p:sp>
        <p:sp>
          <p:nvSpPr>
            <p:cNvPr id="97291" name="Text Box 11"/>
            <p:cNvSpPr txBox="1">
              <a:spLocks noChangeArrowheads="1"/>
            </p:cNvSpPr>
            <p:nvPr/>
          </p:nvSpPr>
          <p:spPr bwMode="auto">
            <a:xfrm>
              <a:off x="672" y="1968"/>
              <a:ext cx="1930" cy="8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/>
                <a:t> Cam Follower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Cam Follower Vehicle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Torsional Linkage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Multi-jointed Torsional Linkage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4-bar linkage walker</a:t>
              </a:r>
            </a:p>
          </p:txBody>
        </p:sp>
        <p:sp>
          <p:nvSpPr>
            <p:cNvPr id="97292" name="Text Box 12"/>
            <p:cNvSpPr txBox="1">
              <a:spLocks noChangeArrowheads="1"/>
            </p:cNvSpPr>
            <p:nvPr/>
          </p:nvSpPr>
          <p:spPr bwMode="auto">
            <a:xfrm>
              <a:off x="240" y="1776"/>
              <a:ext cx="9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Hands-on Lab</a:t>
              </a:r>
            </a:p>
          </p:txBody>
        </p:sp>
        <p:sp>
          <p:nvSpPr>
            <p:cNvPr id="97293" name="Text Box 13"/>
            <p:cNvSpPr txBox="1">
              <a:spLocks noChangeArrowheads="1"/>
            </p:cNvSpPr>
            <p:nvPr/>
          </p:nvSpPr>
          <p:spPr bwMode="auto">
            <a:xfrm>
              <a:off x="2400" y="1776"/>
              <a:ext cx="7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Homework</a:t>
              </a:r>
            </a:p>
          </p:txBody>
        </p:sp>
        <p:sp>
          <p:nvSpPr>
            <p:cNvPr id="97294" name="Text Box 14"/>
            <p:cNvSpPr txBox="1">
              <a:spLocks noChangeArrowheads="1"/>
            </p:cNvSpPr>
            <p:nvPr/>
          </p:nvSpPr>
          <p:spPr bwMode="auto">
            <a:xfrm>
              <a:off x="2688" y="1968"/>
              <a:ext cx="113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/>
                <a:t> Flat folding chair</a:t>
              </a:r>
            </a:p>
          </p:txBody>
        </p:sp>
      </p:grpSp>
      <p:grpSp>
        <p:nvGrpSpPr>
          <p:cNvPr id="97295" name="Group 15"/>
          <p:cNvGrpSpPr>
            <a:grpSpLocks/>
          </p:cNvGrpSpPr>
          <p:nvPr/>
        </p:nvGrpSpPr>
        <p:grpSpPr bwMode="auto">
          <a:xfrm>
            <a:off x="428625" y="4914899"/>
            <a:ext cx="6610353" cy="1755775"/>
            <a:chOff x="240" y="2880"/>
            <a:chExt cx="4164" cy="1106"/>
          </a:xfrm>
        </p:grpSpPr>
        <p:sp>
          <p:nvSpPr>
            <p:cNvPr id="97296" name="Text Box 16"/>
            <p:cNvSpPr txBox="1">
              <a:spLocks noChangeArrowheads="1"/>
            </p:cNvSpPr>
            <p:nvPr/>
          </p:nvSpPr>
          <p:spPr bwMode="auto">
            <a:xfrm>
              <a:off x="240" y="2880"/>
              <a:ext cx="41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b="1" dirty="0" smtClean="0">
                  <a:solidFill>
                    <a:srgbClr val="0066FF"/>
                  </a:solidFill>
                </a:rPr>
                <a:t>Lecture 03:</a:t>
              </a:r>
              <a:r>
                <a:rPr lang="en-US" altLang="en-US" dirty="0" smtClean="0"/>
                <a:t> </a:t>
              </a:r>
              <a:r>
                <a:rPr lang="en-US" altLang="en-US" dirty="0"/>
                <a:t>Simple Machine III: Ratchets, Drives, And Gearing</a:t>
              </a:r>
            </a:p>
          </p:txBody>
        </p:sp>
        <p:sp>
          <p:nvSpPr>
            <p:cNvPr id="97297" name="Text Box 17"/>
            <p:cNvSpPr txBox="1">
              <a:spLocks noChangeArrowheads="1"/>
            </p:cNvSpPr>
            <p:nvPr/>
          </p:nvSpPr>
          <p:spPr bwMode="auto">
            <a:xfrm>
              <a:off x="672" y="3312"/>
              <a:ext cx="1854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/>
                <a:t> Planetary Gears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Bevel Gears (and Pin Wheel)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Worm Gears</a:t>
              </a:r>
            </a:p>
            <a:p>
              <a:pPr>
                <a:buFontTx/>
                <a:buChar char="•"/>
              </a:pPr>
              <a:r>
                <a:rPr lang="en-US" altLang="en-US" sz="1600"/>
                <a:t> Rack-and-Pinion</a:t>
              </a:r>
            </a:p>
          </p:txBody>
        </p:sp>
        <p:sp>
          <p:nvSpPr>
            <p:cNvPr id="97298" name="Text Box 18"/>
            <p:cNvSpPr txBox="1">
              <a:spLocks noChangeArrowheads="1"/>
            </p:cNvSpPr>
            <p:nvPr/>
          </p:nvSpPr>
          <p:spPr bwMode="auto">
            <a:xfrm>
              <a:off x="240" y="3120"/>
              <a:ext cx="91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Hands-on Lab</a:t>
              </a:r>
            </a:p>
          </p:txBody>
        </p:sp>
        <p:sp>
          <p:nvSpPr>
            <p:cNvPr id="97299" name="Text Box 19"/>
            <p:cNvSpPr txBox="1">
              <a:spLocks noChangeArrowheads="1"/>
            </p:cNvSpPr>
            <p:nvPr/>
          </p:nvSpPr>
          <p:spPr bwMode="auto">
            <a:xfrm>
              <a:off x="2400" y="3120"/>
              <a:ext cx="7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/>
                <a:t>Homework</a:t>
              </a:r>
            </a:p>
          </p:txBody>
        </p:sp>
        <p:sp>
          <p:nvSpPr>
            <p:cNvPr id="97300" name="Text Box 20"/>
            <p:cNvSpPr txBox="1">
              <a:spLocks noChangeArrowheads="1"/>
            </p:cNvSpPr>
            <p:nvPr/>
          </p:nvSpPr>
          <p:spPr bwMode="auto">
            <a:xfrm>
              <a:off x="2688" y="3246"/>
              <a:ext cx="11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en-US" altLang="en-US" sz="1600" dirty="0"/>
                <a:t> Windshield Wiper</a:t>
              </a:r>
            </a:p>
          </p:txBody>
        </p:sp>
      </p:grpSp>
      <p:grpSp>
        <p:nvGrpSpPr>
          <p:cNvPr id="97301" name="Group 21"/>
          <p:cNvGrpSpPr>
            <a:grpSpLocks/>
          </p:cNvGrpSpPr>
          <p:nvPr/>
        </p:nvGrpSpPr>
        <p:grpSpPr bwMode="auto">
          <a:xfrm>
            <a:off x="7972425" y="952499"/>
            <a:ext cx="838200" cy="4724400"/>
            <a:chOff x="4992" y="384"/>
            <a:chExt cx="528" cy="2976"/>
          </a:xfrm>
        </p:grpSpPr>
        <p:sp>
          <p:nvSpPr>
            <p:cNvPr id="97302" name="AutoShape 22"/>
            <p:cNvSpPr>
              <a:spLocks noChangeArrowheads="1"/>
            </p:cNvSpPr>
            <p:nvPr/>
          </p:nvSpPr>
          <p:spPr bwMode="auto">
            <a:xfrm rot="5400000">
              <a:off x="3768" y="1608"/>
              <a:ext cx="2976" cy="528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3" name="Text Box 23"/>
            <p:cNvSpPr txBox="1">
              <a:spLocks noChangeArrowheads="1"/>
            </p:cNvSpPr>
            <p:nvPr/>
          </p:nvSpPr>
          <p:spPr bwMode="auto">
            <a:xfrm rot="5400000">
              <a:off x="4646" y="1738"/>
              <a:ext cx="1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Complexity Level</a:t>
              </a:r>
            </a:p>
          </p:txBody>
        </p:sp>
      </p:grpSp>
      <p:grpSp>
        <p:nvGrpSpPr>
          <p:cNvPr id="97304" name="Group 24"/>
          <p:cNvGrpSpPr>
            <a:grpSpLocks/>
          </p:cNvGrpSpPr>
          <p:nvPr/>
        </p:nvGrpSpPr>
        <p:grpSpPr bwMode="auto">
          <a:xfrm>
            <a:off x="4468813" y="5852160"/>
            <a:ext cx="3989387" cy="653416"/>
            <a:chOff x="2976" y="3600"/>
            <a:chExt cx="2688" cy="432"/>
          </a:xfrm>
        </p:grpSpPr>
        <p:sp>
          <p:nvSpPr>
            <p:cNvPr id="97305" name="Rectangle 25"/>
            <p:cNvSpPr>
              <a:spLocks noChangeArrowheads="1"/>
            </p:cNvSpPr>
            <p:nvPr/>
          </p:nvSpPr>
          <p:spPr bwMode="auto">
            <a:xfrm>
              <a:off x="2976" y="3600"/>
              <a:ext cx="2688" cy="43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6" name="Text Box 26"/>
            <p:cNvSpPr txBox="1">
              <a:spLocks noChangeArrowheads="1"/>
            </p:cNvSpPr>
            <p:nvPr/>
          </p:nvSpPr>
          <p:spPr bwMode="auto">
            <a:xfrm>
              <a:off x="3024" y="3600"/>
              <a:ext cx="232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 dirty="0"/>
                <a:t>Result is a cookbook with fundamental</a:t>
              </a:r>
            </a:p>
            <a:p>
              <a:r>
                <a:rPr lang="en-US" altLang="en-US" sz="1600" dirty="0"/>
                <a:t>recipes.  Now, you can create a meal</a:t>
              </a:r>
            </a:p>
          </p:txBody>
        </p:sp>
      </p:grp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7074203" y="6505576"/>
            <a:ext cx="2069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Copyright Paul </a:t>
            </a:r>
            <a:r>
              <a:rPr lang="en-US" altLang="en-US" dirty="0" smtClean="0"/>
              <a:t>Oh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2400" y="424934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Part 1: Mechanisms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18440" y="172720"/>
            <a:ext cx="52498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66FF"/>
                </a:solidFill>
              </a:rPr>
              <a:t>Project :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Automata Project “Putting it all together”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234406" y="577175"/>
            <a:ext cx="53816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Mid-term </a:t>
            </a:r>
            <a:r>
              <a:rPr lang="en-US" altLang="en-US" dirty="0">
                <a:solidFill>
                  <a:srgbClr val="000000"/>
                </a:solidFill>
              </a:rPr>
              <a:t>assessed 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 fundamentals learned about simple machines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 hands-on realization of simple machines</a:t>
            </a:r>
          </a:p>
        </p:txBody>
      </p:sp>
      <p:sp>
        <p:nvSpPr>
          <p:cNvPr id="50192" name="Rectangle 16"/>
          <p:cNvSpPr>
            <a:spLocks noChangeArrowheads="1"/>
          </p:cNvSpPr>
          <p:nvPr/>
        </p:nvSpPr>
        <p:spPr bwMode="auto">
          <a:xfrm>
            <a:off x="7772400" y="106323"/>
            <a:ext cx="533400" cy="243800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altLang="en-US" sz="1600" dirty="0">
                <a:solidFill>
                  <a:srgbClr val="000000"/>
                </a:solidFill>
              </a:rPr>
              <a:t>Reinforce Fundamentals</a:t>
            </a:r>
          </a:p>
        </p:txBody>
      </p: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7772400" y="2667000"/>
            <a:ext cx="533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altLang="en-US">
                <a:solidFill>
                  <a:srgbClr val="000000"/>
                </a:solidFill>
              </a:rPr>
              <a:t>Exploration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7074203" y="6505576"/>
            <a:ext cx="2069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Copyright Paul </a:t>
            </a:r>
            <a:r>
              <a:rPr lang="en-US" altLang="en-US" dirty="0" smtClean="0">
                <a:solidFill>
                  <a:srgbClr val="000000"/>
                </a:solidFill>
              </a:rPr>
              <a:t>Oh</a:t>
            </a:r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308292"/>
              </p:ext>
            </p:extLst>
          </p:nvPr>
        </p:nvGraphicFramePr>
        <p:xfrm>
          <a:off x="234406" y="2057400"/>
          <a:ext cx="6781847" cy="238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0528"/>
                <a:gridCol w="3581447"/>
                <a:gridCol w="24098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Week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Focus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Learning</a:t>
                      </a:r>
                      <a:r>
                        <a:rPr lang="en-US" b="1" baseline="0" dirty="0" smtClean="0"/>
                        <a:t> Outcome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Robot</a:t>
                      </a:r>
                      <a:r>
                        <a:rPr lang="en-US" baseline="0" dirty="0" smtClean="0"/>
                        <a:t> Sensing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File</a:t>
                      </a:r>
                      <a:r>
                        <a:rPr lang="en-US" baseline="0" dirty="0" smtClean="0"/>
                        <a:t>s and timers</a:t>
                      </a:r>
                      <a:endParaRPr lang="en-US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Voltage dividers, ADC, op-amps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Touch sensors, voltage drivers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I2C</a:t>
                      </a:r>
                      <a:r>
                        <a:rPr lang="en-US" baseline="0" dirty="0" smtClean="0"/>
                        <a:t>, relays, motor drivers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Robot Actuation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Robot Communications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2880" y="1600200"/>
            <a:ext cx="3531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Part 2: Hardware and Software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87960" y="4476988"/>
            <a:ext cx="51860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0066FF"/>
                </a:solidFill>
              </a:rPr>
              <a:t>Project :</a:t>
            </a:r>
            <a:r>
              <a:rPr lang="en-US" altLang="en-US" dirty="0" smtClean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H-Bridge </a:t>
            </a:r>
            <a:r>
              <a:rPr lang="en-US" altLang="en-US" dirty="0">
                <a:solidFill>
                  <a:srgbClr val="000000"/>
                </a:solidFill>
              </a:rPr>
              <a:t>Project “Putting it all together”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82880" y="4846320"/>
            <a:ext cx="634340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>
              <a:buFontTx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 Digital inputs: read sensors (12-key keypad)</a:t>
            </a:r>
          </a:p>
          <a:p>
            <a:pPr lvl="1">
              <a:buFontTx/>
              <a:buChar char="•"/>
            </a:pPr>
            <a:r>
              <a:rPr lang="en-US" altLang="en-US" dirty="0" smtClean="0">
                <a:solidFill>
                  <a:srgbClr val="000000"/>
                </a:solidFill>
              </a:rPr>
              <a:t> Algorithms: action based on sensor (direction control)</a:t>
            </a:r>
          </a:p>
          <a:p>
            <a:pPr lvl="1"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Digital outputs: transistor-based H-bridge motor control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953" y="5859245"/>
            <a:ext cx="869696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ME425/625 was a “buffet” approach that “taste” various aspects of robotics with broad utility for mechanisms, data acquisition, automation and digital interfacing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70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9" grpId="0"/>
      <p:bldP spid="50192" grpId="0" animBg="1"/>
      <p:bldP spid="50194" grpId="0" animBg="1"/>
      <p:bldP spid="19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337794"/>
              </p:ext>
            </p:extLst>
          </p:nvPr>
        </p:nvGraphicFramePr>
        <p:xfrm>
          <a:off x="457200" y="826533"/>
          <a:ext cx="8153400" cy="5029200"/>
        </p:xfrm>
        <a:graphic>
          <a:graphicData uri="http://schemas.openxmlformats.org/drawingml/2006/table">
            <a:tbl>
              <a:tblPr/>
              <a:tblGrid>
                <a:gridCol w="2452150"/>
                <a:gridCol w="595850"/>
                <a:gridCol w="1549782"/>
                <a:gridCol w="1422018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cs typeface="Arial"/>
                        </a:rPr>
                        <a:t>Objective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cs typeface="Arial"/>
                        </a:rPr>
                        <a:t>Content</a:t>
                      </a:r>
                      <a:endParaRPr lang="en-US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Times New Roman"/>
                          <a:cs typeface="Arial"/>
                        </a:rPr>
                        <a:t>Explanation</a:t>
                      </a:r>
                      <a:endParaRPr lang="en-US" sz="10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cs typeface="Arial"/>
                        </a:rPr>
                        <a:t>Evidence*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cs typeface="Times New Roman"/>
                        </a:rPr>
                        <a:t>Specific Examples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</a:rPr>
                        <a:t>1.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To deliver a comprehensive mechanical engineering curriculum which emphasizes both the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foundations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and breadth of the mechanical engineering profession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cs typeface="Arial"/>
                        </a:rPr>
                        <a:t>2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Advanced laboratory experience in robotics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Project reports and lab exercises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4572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Fundamental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mechanisms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(culminated by Automata Project)</a:t>
                      </a:r>
                    </a:p>
                    <a:p>
                      <a:pPr marL="171450" marR="4572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Fundamental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micro-electronics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(culminated by Brick microprocessor H-bridge project)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</a:rPr>
                        <a:t>2. 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To provide an education that equips students with the tools necessary to become successful mechanical engineers based on their experience, strong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communication skills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and awareness for the need of continuous professional development.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cs typeface="Arial"/>
                        </a:rPr>
                        <a:t>2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Students are exposed to hardware and software tools,  simulation and report writing.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Class discussions, project reports, class handouts.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Automata Project class presentation (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written and ora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l)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Online content e.g. code (sometimes cut-and-paste,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sometimes force students to create on their own)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i="1" dirty="0">
                          <a:effectLst/>
                          <a:latin typeface="Arial"/>
                          <a:ea typeface="Times New Roman"/>
                        </a:rPr>
                        <a:t>3.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To provide an education that will allow mechanical engineering students to understand the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social, economic, environmental, political and ethical 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importance of their future profession</a:t>
                      </a: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cap="small" dirty="0">
                          <a:effectLst/>
                          <a:latin typeface="Times New Roman"/>
                          <a:cs typeface="Arial"/>
                        </a:rPr>
                        <a:t>1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Digital concepts through hardware and software are essential in the design of robotic systems in automobiles, power plants and other vital areas of the economy.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Brief videos of robots and robot-based platforms for society e.g. driverless cars are introduced and discussed.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videos 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(once per week) on robotics and ethics, with 10-15 minute of class discussion including: 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robots and jobs, existentialism, robot companionship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4. To provide mechanical engineering students with a thorough understanding of impact of mechanical engineers and the mechanical engineering profession in the development, implementation and creation of future technology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cs typeface="Arial"/>
                        </a:rPr>
                        <a:t>2</a:t>
                      </a:r>
                      <a:endParaRPr lang="en-US" sz="10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Times New Roman"/>
                        </a:rPr>
                        <a:t>Development and innovation of robotics will be part of the future technology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Times New Roman"/>
                        </a:rPr>
                        <a:t>Brief videos of robots and robot-based platforms for society e.g. driverless cars are introduced and discussed.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Humanoid robot demonstration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 and importance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of training for international research collaborations and complex systems engineering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87869"/>
            <a:ext cx="44196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767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76775" algn="l"/>
              </a:tabLst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ABET Relation to Program Objective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76775" algn="l"/>
              </a:tabLst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 = No content; 1 = some content; 2 = significant content)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76775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6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275273"/>
              </p:ext>
            </p:extLst>
          </p:nvPr>
        </p:nvGraphicFramePr>
        <p:xfrm>
          <a:off x="152400" y="860287"/>
          <a:ext cx="8763001" cy="5572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59269"/>
                <a:gridCol w="612531"/>
                <a:gridCol w="3094893"/>
                <a:gridCol w="2696308"/>
              </a:tblGrid>
              <a:tr h="10471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Criteria a </a:t>
                      </a:r>
                      <a:r>
                        <a:rPr lang="en-US" sz="1100" dirty="0" smtClean="0">
                          <a:effectLst/>
                        </a:rPr>
                        <a:t>– </a:t>
                      </a:r>
                      <a:r>
                        <a:rPr lang="en-US" sz="1100" dirty="0">
                          <a:effectLst/>
                        </a:rPr>
                        <a:t>k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2794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Content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Explanation</a:t>
                      </a:r>
                      <a:endParaRPr lang="en-US" sz="1100" b="1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Evidence (Specific</a:t>
                      </a:r>
                      <a:r>
                        <a:rPr lang="en-US" sz="1100" baseline="0" dirty="0" smtClean="0">
                          <a:effectLst/>
                        </a:rPr>
                        <a:t> Examples)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</a:tr>
              <a:tr h="418857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a. An ability to apply knowledge of mathematics, science and engineering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Relevant physics, equations of motion, state space realizations and control techniques are derived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2413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Mechanism design, 1</a:t>
                      </a:r>
                      <a:r>
                        <a:rPr lang="en-US" sz="1100" baseline="30000" dirty="0" smtClean="0">
                          <a:effectLst/>
                        </a:rPr>
                        <a:t>st</a:t>
                      </a:r>
                      <a:r>
                        <a:rPr lang="en-US" sz="1100" dirty="0" smtClean="0">
                          <a:effectLst/>
                        </a:rPr>
                        <a:t> order motor dynamics</a:t>
                      </a:r>
                      <a:r>
                        <a:rPr lang="en-US" sz="1100" baseline="0" dirty="0" smtClean="0">
                          <a:effectLst/>
                        </a:rPr>
                        <a:t> (rise time), robot sensing, actuation, interfacing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628286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b. An ability to design and conduct experiments as well as to analyzed and interpret data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Students write software and interface mechanical and electrical hardware. They are also required to analyze and interpret the experimental data in the report.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Sampling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</a:rPr>
                        <a:t> exercises (signal analysis and application of Shannon sampling theorem)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418857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c. An ability to design a system, component or process to meet desired needs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small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Controllers are both simulated and implemented experimentally.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Projects: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+mn-ea"/>
                        </a:rPr>
                        <a:t> Automata (exercised CAD and Bill-of-Materials) and H-bridge (exercised Bill-of-Materials and schematics)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523571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d. An ability to function on multidisciplinary teams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Students work as a team to use their knowledge in electronics, and computers to achieve the objective of each experiment in this course.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Weekly hands-o</a:t>
                      </a:r>
                      <a:r>
                        <a:rPr lang="en-US" sz="1100" baseline="0" dirty="0" smtClean="0">
                          <a:effectLst/>
                        </a:rPr>
                        <a:t>n lab; students sat next to each other and helped each other; Projects (2-3 students per team)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628286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e. An ability to identify, formulate and solve engineering problems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The students are required to formulate and solve the </a:t>
                      </a:r>
                      <a:r>
                        <a:rPr lang="en-US" sz="1100" dirty="0" smtClean="0">
                          <a:effectLst/>
                        </a:rPr>
                        <a:t>H-bridge motor control </a:t>
                      </a:r>
                      <a:r>
                        <a:rPr lang="en-US" sz="1100" dirty="0">
                          <a:effectLst/>
                        </a:rPr>
                        <a:t>problem based on theory and to verify their experimental results with expected theoretical results.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Project: H-bridge and keypad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314143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f. An understanding of professional and ethical responsibility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This is emphasized as part of the design engineer’s overall responsibility.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6 (or 12 weeks)</a:t>
                      </a:r>
                      <a:r>
                        <a:rPr lang="en-US" sz="1100" baseline="0" dirty="0" smtClean="0">
                          <a:effectLst/>
                        </a:rPr>
                        <a:t> of weekly videos and 15-min class discussion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314143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g. An ability to communicate effectively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Oral and written presentations of the experimental procedure and results are required.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Project </a:t>
                      </a:r>
                      <a:r>
                        <a:rPr lang="en-US" sz="1100" dirty="0" smtClean="0">
                          <a:effectLst/>
                        </a:rPr>
                        <a:t>reports (written</a:t>
                      </a:r>
                      <a:r>
                        <a:rPr lang="en-US" sz="1100" baseline="0" dirty="0" smtClean="0">
                          <a:effectLst/>
                        </a:rPr>
                        <a:t> and oral)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523571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h. The broad education necessary to understand the impact of engineering solutions in a global or societal context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The impact of engineering design on the environment (pollution, greenhouse effect, etc.) and society are covered.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Videos and discussion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523571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i.  A recognition of the need for and an ability to engage in lifelong learning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Improvements in control come from innovations and advanced technology. Need for lifelong learning is recognized.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Videos and discussion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314143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j. A knowledge of contemporary issues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Design of control systems is related to contemporary issues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Videos and discussion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  <a:tr h="523571">
                <a:tc>
                  <a:txBody>
                    <a:bodyPr/>
                    <a:lstStyle/>
                    <a:p>
                      <a:pPr marL="0" marR="457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k. An ability to use the techniques, skills and modern engineering tools necessary for engineering practice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Students use modern engineering instrumentation and software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Lab exercises and project reports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033" marR="37033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152400"/>
            <a:ext cx="7010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Relation to ABET Criteria 3 Learning Outcomes 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 = No content; 1 = some content; 2 = significant content)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			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0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95606"/>
            <a:ext cx="1600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Next Steps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480" y="609600"/>
            <a:ext cx="5551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Study Week (this week):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Complete course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Complete LEGO Inventory online sheet, return Kit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3501628"/>
            <a:ext cx="588718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It’s been a pleasure!  Hope you enjoyed the experience!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7960" y="1676400"/>
            <a:ext cx="87274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Finals Week (next week):  </a:t>
            </a:r>
            <a:r>
              <a:rPr lang="en-US" dirty="0"/>
              <a:t>All content after Automata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 1: 90-min closed-book Theory (no NXC-specific or syntax questions)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 2: 90-min open-book Practical (no I2C circuit-related questions)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Return Electronics tackle box and contents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Return NXT Brick, cables, and USB cable</a:t>
            </a:r>
          </a:p>
        </p:txBody>
      </p:sp>
    </p:spTree>
    <p:extLst>
      <p:ext uri="{BB962C8B-B14F-4D97-AF65-F5344CB8AC3E}">
        <p14:creationId xmlns:p14="http://schemas.microsoft.com/office/powerpoint/2010/main" val="315656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1180</Words>
  <Application>Microsoft Office PowerPoint</Application>
  <PresentationFormat>On-screen Show (4:3)</PresentationFormat>
  <Paragraphs>153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ohp</dc:creator>
  <cp:lastModifiedBy>Paul Oh</cp:lastModifiedBy>
  <cp:revision>61</cp:revision>
  <cp:lastPrinted>2015-12-01T01:22:40Z</cp:lastPrinted>
  <dcterms:created xsi:type="dcterms:W3CDTF">2005-10-24T14:47:19Z</dcterms:created>
  <dcterms:modified xsi:type="dcterms:W3CDTF">2017-05-01T23:00:50Z</dcterms:modified>
</cp:coreProperties>
</file>