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75" r:id="rId3"/>
    <p:sldId id="284" r:id="rId4"/>
    <p:sldId id="278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83" cy="4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001">
              <a:defRPr sz="13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619" y="0"/>
            <a:ext cx="3169582" cy="4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001">
              <a:defRPr sz="13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476"/>
            <a:ext cx="3169583" cy="48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6001">
              <a:defRPr sz="13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619" y="9120476"/>
            <a:ext cx="3169582" cy="48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001">
              <a:defRPr sz="1300"/>
            </a:lvl1pPr>
          </a:lstStyle>
          <a:p>
            <a:fld id="{69C63D44-1C28-4461-B9CE-E26DEA45F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21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83" cy="4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33" tIns="48216" rIns="96433" bIns="4821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29" y="0"/>
            <a:ext cx="3169583" cy="4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33" tIns="48216" rIns="96433" bIns="4821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4" y="4561069"/>
            <a:ext cx="5852835" cy="43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33" tIns="48216" rIns="96433" bIns="48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811"/>
            <a:ext cx="3169583" cy="4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33" tIns="48216" rIns="96433" bIns="4821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29" y="9118811"/>
            <a:ext cx="3169583" cy="4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33" tIns="48216" rIns="96433" bIns="4821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7853709-0734-4111-8DD0-39D26CF07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298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08ADF-9916-4F78-A2CC-7E1B1F969C4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25BC0-D5D1-45F9-9FA1-97E6EAF717A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E8149-62A7-435D-8EF9-887E5AB8395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3975-E330-48C3-96EF-13FBC5F4B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1BD4-53DB-47AF-BAB8-2496498B3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62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D005B-036A-48D7-B275-61AD96DF4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E9032-FB25-4A7F-9021-6390CFB242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97493-F928-406C-9FFC-057061FF0F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650E5-B871-46CA-8ECA-D83C260B5F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5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3593-A3D4-4AE2-AE5E-8B94577F29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7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4A6C-D0EA-4396-8896-3E6F8E1F7A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6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6D522-461A-4F58-957F-8063045116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2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3780E-5EF3-4D6E-84D8-067F480D6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0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2DAB-CE25-492A-B46F-3F58EEEEE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850F3-BAAA-4D28-A65E-7ABACD940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07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D71A4-7B3A-4D71-A518-2025A08417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79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98CC-767A-467D-8BEE-2184F7014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80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62F3-3F4D-477F-B1C5-E6B626D345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2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95805-A3E6-488B-AC42-8E1B84911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7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2D7B-F36C-4B83-96E3-0D7B7F374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0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E6BE-E269-4596-9397-0377CCA8B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60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44080-D2BA-450A-A1DA-17F3007CE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85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EEB50-D522-4365-AD85-7D239F0AA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0608-3323-4F69-9B8C-EE17FC51B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65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5156-C4E7-43F9-9DF8-742CEDF79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D57EFD-A0A5-4077-AAB4-CA67B96A18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E30279-42C8-4A3A-A800-0B044A18EF4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file:///C:\JARNOT\Videos\Airgeep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16903" y="2521010"/>
            <a:ext cx="2948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66FF"/>
                </a:solidFill>
              </a:rPr>
              <a:t>ME 425/625 </a:t>
            </a:r>
            <a:r>
              <a:rPr lang="en-US" altLang="en-US" sz="2000" b="1" dirty="0">
                <a:solidFill>
                  <a:srgbClr val="0066FF"/>
                </a:solidFill>
              </a:rPr>
              <a:t>– </a:t>
            </a:r>
            <a:r>
              <a:rPr lang="en-US" altLang="en-US" sz="2000" b="1" dirty="0" smtClean="0">
                <a:solidFill>
                  <a:srgbClr val="0066FF"/>
                </a:solidFill>
              </a:rPr>
              <a:t>Robotics</a:t>
            </a:r>
            <a:endParaRPr lang="en-US" altLang="en-US" sz="2000" b="1" dirty="0">
              <a:solidFill>
                <a:srgbClr val="0066FF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29000" y="304800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Closing Remarks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greenIros2003\ppt\testRigGantrySketch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571750"/>
            <a:ext cx="5043487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research\cerdec2005\piacOavAirScoutConcept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6576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Air Geep -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819400" cy="16573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DSC00038"/>
          <p:cNvPicPr>
            <a:picLocks noChangeAspect="1" noChangeArrowheads="1"/>
          </p:cNvPicPr>
          <p:nvPr/>
        </p:nvPicPr>
        <p:blipFill>
          <a:blip r:embed="rId6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3622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09 3in 300dpi"/>
          <p:cNvPicPr>
            <a:picLocks noChangeAspect="1" noChangeArrowheads="1"/>
          </p:cNvPicPr>
          <p:nvPr/>
        </p:nvPicPr>
        <p:blipFill>
          <a:blip r:embed="rId7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2590800" cy="168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495800" y="6126162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rgbClr val="000000"/>
                </a:solidFill>
              </a:rPr>
              <a:t> UAV Test Rig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14300" y="6126161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Future Combat Systems 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47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733800" y="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Review</a:t>
            </a: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381000" y="533400"/>
            <a:ext cx="7496175" cy="1755775"/>
            <a:chOff x="240" y="336"/>
            <a:chExt cx="4722" cy="1106"/>
          </a:xfrm>
        </p:grpSpPr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240" y="336"/>
              <a:ext cx="38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66FF"/>
                  </a:solidFill>
                </a:rPr>
                <a:t>Lecture 01: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Simple Machine I: Levers, Shafts, And Cranks</a:t>
              </a:r>
            </a:p>
          </p:txBody>
        </p:sp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672" y="768"/>
              <a:ext cx="107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Simple Crank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Crank 3-bar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Crankshaft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Complex Crank</a:t>
              </a:r>
            </a:p>
          </p:txBody>
        </p:sp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240" y="576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Hands-on Lab</a:t>
              </a:r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2400" y="576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Homework</a:t>
              </a:r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2688" y="768"/>
              <a:ext cx="22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Constructed slider-crank mechanism</a:t>
              </a:r>
            </a:p>
          </p:txBody>
        </p:sp>
      </p:grp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81000" y="2438400"/>
            <a:ext cx="6469065" cy="2000250"/>
            <a:chOff x="240" y="1536"/>
            <a:chExt cx="4075" cy="1260"/>
          </a:xfrm>
        </p:grpSpPr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240" y="1536"/>
              <a:ext cx="407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66FF"/>
                  </a:solidFill>
                </a:rPr>
                <a:t>Lecture 02: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Simple Machine II: Cams, Springs, And Linkages</a:t>
              </a: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672" y="1968"/>
              <a:ext cx="1930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Cam Follower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Cam Follower Vehicle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Torsional Linkage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Multi-jointed Torsional Linkage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4-bar linkage walker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240" y="1776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Hands-on Lab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2400" y="1776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Homework</a:t>
              </a:r>
            </a:p>
          </p:txBody>
        </p: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11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Flat folding chair</a:t>
              </a:r>
            </a:p>
          </p:txBody>
        </p:sp>
      </p:grpSp>
      <p:grpSp>
        <p:nvGrpSpPr>
          <p:cNvPr id="97295" name="Group 15"/>
          <p:cNvGrpSpPr>
            <a:grpSpLocks/>
          </p:cNvGrpSpPr>
          <p:nvPr/>
        </p:nvGrpSpPr>
        <p:grpSpPr bwMode="auto">
          <a:xfrm>
            <a:off x="381000" y="4572000"/>
            <a:ext cx="6610353" cy="1755775"/>
            <a:chOff x="240" y="2880"/>
            <a:chExt cx="4164" cy="1106"/>
          </a:xfrm>
        </p:grpSpPr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240" y="2880"/>
              <a:ext cx="41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rgbClr val="0066FF"/>
                  </a:solidFill>
                </a:rPr>
                <a:t>Lecture 03: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Simple Machine III: Ratchets, Drives, And Gearing</a:t>
              </a: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672" y="3312"/>
              <a:ext cx="185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Planetary Gears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Bevel Gears (and Pin Wheel)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Worm Gears</a:t>
              </a:r>
            </a:p>
            <a:p>
              <a:pPr>
                <a:buFontTx/>
                <a:buChar char="•"/>
              </a:pPr>
              <a:r>
                <a:rPr lang="en-US" altLang="en-US" sz="1600"/>
                <a:t> Rack-and-Pinion</a:t>
              </a: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240" y="3120"/>
              <a:ext cx="9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Hands-on Lab</a:t>
              </a: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2400" y="3120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Homework</a:t>
              </a: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auto">
            <a:xfrm>
              <a:off x="2688" y="3312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en-US" sz="1600"/>
                <a:t> Windshield Wiper</a:t>
              </a:r>
            </a:p>
          </p:txBody>
        </p:sp>
      </p:grp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7924800" y="609600"/>
            <a:ext cx="838200" cy="4724400"/>
            <a:chOff x="4992" y="384"/>
            <a:chExt cx="528" cy="2976"/>
          </a:xfrm>
        </p:grpSpPr>
        <p:sp>
          <p:nvSpPr>
            <p:cNvPr id="97302" name="AutoShape 22"/>
            <p:cNvSpPr>
              <a:spLocks noChangeArrowheads="1"/>
            </p:cNvSpPr>
            <p:nvPr/>
          </p:nvSpPr>
          <p:spPr bwMode="auto">
            <a:xfrm rot="5400000">
              <a:off x="3768" y="1608"/>
              <a:ext cx="2976" cy="5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 rot="5400000">
              <a:off x="4646" y="1738"/>
              <a:ext cx="1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Complexity Level</a:t>
              </a:r>
            </a:p>
          </p:txBody>
        </p:sp>
      </p:grp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4724400" y="5715000"/>
            <a:ext cx="4267200" cy="685800"/>
            <a:chOff x="2976" y="3600"/>
            <a:chExt cx="2688" cy="432"/>
          </a:xfrm>
        </p:grpSpPr>
        <p:sp>
          <p:nvSpPr>
            <p:cNvPr id="97305" name="Rectangle 25"/>
            <p:cNvSpPr>
              <a:spLocks noChangeArrowheads="1"/>
            </p:cNvSpPr>
            <p:nvPr/>
          </p:nvSpPr>
          <p:spPr bwMode="auto">
            <a:xfrm>
              <a:off x="2976" y="3600"/>
              <a:ext cx="2688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Text Box 26"/>
            <p:cNvSpPr txBox="1">
              <a:spLocks noChangeArrowheads="1"/>
            </p:cNvSpPr>
            <p:nvPr/>
          </p:nvSpPr>
          <p:spPr bwMode="auto">
            <a:xfrm>
              <a:off x="3024" y="3600"/>
              <a:ext cx="2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Result is a cookbook with fundamental</a:t>
              </a:r>
            </a:p>
            <a:p>
              <a:r>
                <a:rPr lang="en-US" altLang="en-US"/>
                <a:t>recipes.  Now, you can create a meal</a:t>
              </a: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52498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Project :</a:t>
            </a:r>
            <a:r>
              <a:rPr lang="en-US" altLang="en-US" dirty="0" smtClean="0"/>
              <a:t> </a:t>
            </a:r>
            <a:r>
              <a:rPr lang="en-US" altLang="en-US" dirty="0"/>
              <a:t>Automata Project “Putting it all together”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34406" y="1130300"/>
            <a:ext cx="5381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Mid-term </a:t>
            </a:r>
            <a:r>
              <a:rPr lang="en-US" altLang="en-US" dirty="0"/>
              <a:t>assessed </a:t>
            </a:r>
          </a:p>
          <a:p>
            <a:pPr lvl="1">
              <a:buFontTx/>
              <a:buChar char="•"/>
            </a:pPr>
            <a:r>
              <a:rPr lang="en-US" altLang="en-US" dirty="0"/>
              <a:t> fundamentals learned about simple machines</a:t>
            </a:r>
          </a:p>
          <a:p>
            <a:pPr lvl="1">
              <a:buFontTx/>
              <a:buChar char="•"/>
            </a:pPr>
            <a:r>
              <a:rPr lang="en-US" altLang="en-US" dirty="0"/>
              <a:t> hands-on realization of simple machines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34406" y="2228850"/>
            <a:ext cx="3749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Lecture 04-07: </a:t>
            </a:r>
            <a:r>
              <a:rPr lang="en-US" altLang="en-US" dirty="0" smtClean="0"/>
              <a:t>NXC Programming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Motors, Sensors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 smtClean="0"/>
              <a:t> File handling</a:t>
            </a:r>
          </a:p>
          <a:p>
            <a:pPr lvl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Timers</a:t>
            </a:r>
            <a:endParaRPr lang="en-US" altLang="en-US" dirty="0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772400" y="228600"/>
            <a:ext cx="5334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/>
              <a:t>Reinforce Fundamentals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7772400" y="3429000"/>
            <a:ext cx="5334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/>
              <a:t>Exploration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406" y="3581400"/>
            <a:ext cx="6853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Lecture 08-10: </a:t>
            </a:r>
            <a:r>
              <a:rPr lang="en-US" altLang="en-US" dirty="0" smtClean="0"/>
              <a:t>Robot (Wheeled Inverted Pendulum), Intro to PID</a:t>
            </a:r>
            <a:endParaRPr lang="en-US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4406" y="4095234"/>
            <a:ext cx="6365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Lecture 11-13: </a:t>
            </a:r>
            <a:r>
              <a:rPr lang="en-US" altLang="en-US" dirty="0" smtClean="0"/>
              <a:t>DC Motor Characterization (Winch-and-Cart)</a:t>
            </a:r>
            <a:endParaRPr lang="en-US" alt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47106" y="4616966"/>
            <a:ext cx="3775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66FF"/>
                </a:solidFill>
              </a:rPr>
              <a:t>Lecture 14-15: </a:t>
            </a:r>
            <a:r>
              <a:rPr lang="en-US" altLang="en-US" dirty="0" smtClean="0"/>
              <a:t>System ID and PID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  <p:bldP spid="50192" grpId="0" animBg="1"/>
      <p:bldP spid="501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19200" y="0"/>
            <a:ext cx="6819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Clearly – Control Improves Performance!</a:t>
            </a: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33350" y="4191000"/>
            <a:ext cx="8699500" cy="2501900"/>
            <a:chOff x="144" y="2544"/>
            <a:chExt cx="5480" cy="1576"/>
          </a:xfrm>
        </p:grpSpPr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144" y="2544"/>
              <a:ext cx="5480" cy="1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pic>
          <p:nvPicPr>
            <p:cNvPr id="2073" name="Picture 25" descr="mem351Lab05pid1_0Scope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" y="2632"/>
              <a:ext cx="1640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pd1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84"/>
              <a:ext cx="3608" cy="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240" y="254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3333CC"/>
                  </a:solidFill>
                </a:rPr>
                <a:t>PID</a:t>
              </a:r>
            </a:p>
          </p:txBody>
        </p:sp>
      </p:grpSp>
      <p:grpSp>
        <p:nvGrpSpPr>
          <p:cNvPr id="2080" name="Group 32"/>
          <p:cNvGrpSpPr>
            <a:grpSpLocks/>
          </p:cNvGrpSpPr>
          <p:nvPr/>
        </p:nvGrpSpPr>
        <p:grpSpPr bwMode="auto">
          <a:xfrm>
            <a:off x="152400" y="914400"/>
            <a:ext cx="8667750" cy="2971800"/>
            <a:chOff x="84" y="576"/>
            <a:chExt cx="5460" cy="1872"/>
          </a:xfrm>
        </p:grpSpPr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84" y="576"/>
              <a:ext cx="5460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pic>
          <p:nvPicPr>
            <p:cNvPr id="2076" name="Picture 28" descr="olStepResponse2_0Simulin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64"/>
              <a:ext cx="2688" cy="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7" name="Picture 29" descr="olStepResponse2_0Scope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912"/>
              <a:ext cx="1680" cy="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44" y="576"/>
              <a:ext cx="9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3333CC"/>
                  </a:solidFill>
                </a:rPr>
                <a:t>Open-Loop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20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1000" y="577215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Control Designer’s Goal: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95700" y="565785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</a:rPr>
              <a:t>Place poles in desired locations to yield desired response (damping, settling time etc)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19200" y="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PID Control Used Throughout the Industry</a:t>
            </a:r>
          </a:p>
        </p:txBody>
      </p:sp>
      <p:pic>
        <p:nvPicPr>
          <p:cNvPr id="21509" name="Picture 5" descr="H:\mem351\mem351Winter2005\mem351Lecture10\figures\caeFlightSimulator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067175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:\mem351\mem351Winter2005\mem351Lecture10\figures\caeCockpit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957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" y="48768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6-DOF Flight Simulator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010150" y="48768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Talk to pilots and tune gains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19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Other Examples where you can go…</a:t>
            </a:r>
          </a:p>
        </p:txBody>
      </p:sp>
      <p:pic>
        <p:nvPicPr>
          <p:cNvPr id="23555" name="Picture 3" descr="H:\mem351\mem351Winter2005\mem351Lecture10\figures\airplaneElev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68788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257800" y="18288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</a:rPr>
              <a:t>Airplane aileron: 4</a:t>
            </a:r>
            <a:r>
              <a:rPr lang="en-US" altLang="en-US" sz="2000" b="1" baseline="30000">
                <a:solidFill>
                  <a:srgbClr val="000000"/>
                </a:solidFill>
              </a:rPr>
              <a:t>th</a:t>
            </a:r>
            <a:r>
              <a:rPr lang="en-US" altLang="en-US" sz="2000" b="1">
                <a:solidFill>
                  <a:srgbClr val="000000"/>
                </a:solidFill>
              </a:rPr>
              <a:t> order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0" y="25146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</a:rPr>
              <a:t> 2</a:t>
            </a:r>
            <a:r>
              <a:rPr lang="en-US" altLang="en-US" sz="2000" b="1" baseline="30000">
                <a:solidFill>
                  <a:srgbClr val="000000"/>
                </a:solidFill>
              </a:rPr>
              <a:t>nd</a:t>
            </a:r>
            <a:r>
              <a:rPr lang="en-US" altLang="en-US" sz="2000" b="1">
                <a:solidFill>
                  <a:srgbClr val="000000"/>
                </a:solidFill>
              </a:rPr>
              <a:t> order “pendulum”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0" y="29718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</a:rPr>
              <a:t> 2</a:t>
            </a:r>
            <a:r>
              <a:rPr lang="en-US" altLang="en-US" sz="2000" b="1" baseline="30000">
                <a:solidFill>
                  <a:srgbClr val="000000"/>
                </a:solidFill>
              </a:rPr>
              <a:t>nd</a:t>
            </a:r>
            <a:r>
              <a:rPr lang="en-US" altLang="en-US" sz="2000" b="1">
                <a:solidFill>
                  <a:srgbClr val="000000"/>
                </a:solidFill>
              </a:rPr>
              <a:t> order hydraulics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032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:\mem351\mem351Winter2005\mem351Lecture10\figures\hardDriveSchematic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962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33600" y="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Hard Drive: double-pendulum…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77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14600" y="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Robot Arms and Manipulators</a:t>
            </a:r>
          </a:p>
        </p:txBody>
      </p:sp>
      <p:pic>
        <p:nvPicPr>
          <p:cNvPr id="26627" name="Picture 3" descr="H:\mem351\mem351Winter2005\mem351Lecture10\figures\elephantLink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105400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:\mem351\mem351Winter2005\mem351Lecture10\figures\elephantLinkFbd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5336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90800" y="4876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</a:rPr>
              <a:t> 2</a:t>
            </a:r>
            <a:r>
              <a:rPr lang="en-US" altLang="en-US" sz="2000" b="1" baseline="30000">
                <a:solidFill>
                  <a:srgbClr val="000000"/>
                </a:solidFill>
              </a:rPr>
              <a:t>nd</a:t>
            </a:r>
            <a:r>
              <a:rPr lang="en-US" altLang="en-US" sz="2000" b="1">
                <a:solidFill>
                  <a:srgbClr val="000000"/>
                </a:solidFill>
              </a:rPr>
              <a:t> order system for each link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86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67000" y="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Cranes, Gantries, Booms</a:t>
            </a:r>
          </a:p>
        </p:txBody>
      </p:sp>
      <p:pic>
        <p:nvPicPr>
          <p:cNvPr id="25603" name="Picture 3" descr="H:\mem351\mem351Winter2005\mem351Lecture10\figures\gantryCrane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2799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:\mem351\mem351Winter2005\mem351Lecture10\figures\gantryCraneFbd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386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562600" y="3505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solidFill>
                  <a:srgbClr val="000000"/>
                </a:solidFill>
              </a:rPr>
              <a:t> 4</a:t>
            </a:r>
            <a:r>
              <a:rPr lang="en-US" altLang="en-US" sz="2000" b="1" baseline="30000">
                <a:solidFill>
                  <a:srgbClr val="000000"/>
                </a:solidFill>
              </a:rPr>
              <a:t>th</a:t>
            </a:r>
            <a:r>
              <a:rPr lang="en-US" altLang="en-US" sz="2000" b="1">
                <a:solidFill>
                  <a:srgbClr val="000000"/>
                </a:solidFill>
              </a:rPr>
              <a:t> order system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74203" y="6505576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Copyright Paul </a:t>
            </a:r>
            <a:r>
              <a:rPr lang="en-US" altLang="en-US" dirty="0" smtClean="0"/>
              <a:t>Oh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21276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328</Words>
  <Application>Microsoft Office PowerPoint</Application>
  <PresentationFormat>On-screen Show (4:3)</PresentationFormat>
  <Paragraphs>76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ohp</dc:creator>
  <cp:lastModifiedBy>Paul Oh</cp:lastModifiedBy>
  <cp:revision>56</cp:revision>
  <cp:lastPrinted>2015-12-01T01:22:40Z</cp:lastPrinted>
  <dcterms:created xsi:type="dcterms:W3CDTF">2005-10-24T14:47:19Z</dcterms:created>
  <dcterms:modified xsi:type="dcterms:W3CDTF">2015-12-01T01:23:35Z</dcterms:modified>
</cp:coreProperties>
</file>