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5" r:id="rId2"/>
    <p:sldId id="258" r:id="rId3"/>
    <p:sldId id="261" r:id="rId4"/>
    <p:sldId id="276" r:id="rId5"/>
    <p:sldId id="266" r:id="rId6"/>
    <p:sldId id="271" r:id="rId7"/>
    <p:sldId id="295" r:id="rId8"/>
    <p:sldId id="267" r:id="rId9"/>
    <p:sldId id="268" r:id="rId10"/>
    <p:sldId id="269" r:id="rId11"/>
    <p:sldId id="270" r:id="rId12"/>
    <p:sldId id="283" r:id="rId13"/>
    <p:sldId id="284" r:id="rId14"/>
    <p:sldId id="285" r:id="rId15"/>
    <p:sldId id="290" r:id="rId16"/>
    <p:sldId id="291" r:id="rId17"/>
    <p:sldId id="292" r:id="rId18"/>
    <p:sldId id="293" r:id="rId19"/>
    <p:sldId id="294" r:id="rId20"/>
    <p:sldId id="278" r:id="rId2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8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38.wmf"/><Relationship Id="rId4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3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649AEE38-F609-4AAD-9DAB-201EE6BA6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81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97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7763" y="687388"/>
            <a:ext cx="4581525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352925"/>
            <a:ext cx="5502275" cy="412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2675"/>
            <a:ext cx="29797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8702675"/>
            <a:ext cx="29797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3FE97C-76C5-42F0-80B7-DF64614AA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709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E01E5-DA89-4344-A1B9-0F1848AEE56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9350" y="687388"/>
            <a:ext cx="4581525" cy="3436937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A2ADD-A98E-4471-9688-A39DEC5E80F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5D321-5505-4F83-B9F0-11A58DFFDA6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A8282-0321-4972-9BE9-4C589C45E37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F55233-7B67-48A6-AA4D-A4E216C6FC8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F8BD5-E8C2-4F6A-A639-1CBADDDDB5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BD248-2591-4D05-AF12-C5597E5A158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620F2-6C7F-474C-ABE3-66502D19643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6E39F-3CBF-4545-B701-863803C3E8D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49E57-DEFB-4C0E-8AB9-11AB429CA08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D3758-8B31-4273-8D33-2219695E5B8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4D50E-F26B-4BDD-841F-5F0769176E2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D15B87-F9E6-4AE2-A311-36622F6257C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6373F-5862-49F8-A0BE-B5095C8CE83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4B42F-DBFF-4EE8-B0DD-0018B704688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64BD5-3A17-45CE-A9B0-2ADCF8F5276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2D5C0-C122-40EB-BCDA-0D4C8B4164F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A5135A-E19E-487E-8897-F33741559E8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C4F696-FA28-4781-A8B8-40B006BD71C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AB5C69-8C13-4257-84A3-B7971E1D003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F7E33-197E-47A3-879F-A57508D7BE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37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D8D63-BFA8-4057-8F3D-7ADBA5937B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E9F96-8DF2-4DFB-A8CA-A6EC2D9FC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5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149BB-4BFF-4BD7-BFF6-C51D7AF765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2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8D5EF-2624-4E27-9B4F-D55CF31E5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70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A22B1-CCD3-4A30-9047-69E91BC2F8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77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F77A0-39C8-43A1-9A81-1BF7C85804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18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A2444-D526-44E8-AEAB-DD23A62F0D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90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C953E-AA95-49FB-A139-38C92D49A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29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7BCEA-B239-422A-8999-5BAF163F9C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52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E5B22-8CE3-436A-B597-8673CEC5E4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28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A472F9-B8CF-4F6F-A4B9-62EA2A53D3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3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7.wmf"/><Relationship Id="rId12" Type="http://schemas.openxmlformats.org/officeDocument/2006/relationships/image" Target="../media/image34.png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9.wmf"/><Relationship Id="rId5" Type="http://schemas.openxmlformats.org/officeDocument/2006/relationships/image" Target="../media/image33.png"/><Relationship Id="rId15" Type="http://schemas.openxmlformats.org/officeDocument/2006/relationships/oleObject" Target="../embeddings/oleObject24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32.png"/><Relationship Id="rId9" Type="http://schemas.openxmlformats.org/officeDocument/2006/relationships/image" Target="../media/image28.wmf"/><Relationship Id="rId1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4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9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52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5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9.wmf"/><Relationship Id="rId1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2.wmf"/><Relationship Id="rId10" Type="http://schemas.openxmlformats.org/officeDocument/2006/relationships/image" Target="../media/image4.png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90600" y="2647890"/>
            <a:ext cx="75619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/>
              <a:t>PID Case Study: Velocity Control of a Motorized Winch-and-Cart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41325" y="265113"/>
            <a:ext cx="164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Simulink of (6)</a:t>
            </a:r>
          </a:p>
        </p:txBody>
      </p:sp>
      <p:pic>
        <p:nvPicPr>
          <p:cNvPr id="20487" name="Picture 7" descr="simulinkOlt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48387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8" name="Picture 8" descr="simulinkOpenLoop400gramInclineRespon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432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638800" y="3048000"/>
            <a:ext cx="3143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100% motor level (400 g, incline)</a:t>
            </a:r>
          </a:p>
        </p:txBody>
      </p:sp>
      <p:pic>
        <p:nvPicPr>
          <p:cNvPr id="20490" name="Picture 10" descr="simulinkOpenLoop400gramInclineResponse50PercentLev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46463"/>
            <a:ext cx="3124200" cy="282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33400" y="6324600"/>
            <a:ext cx="3030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50% motor level (400 g, incline)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581400" y="41910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~53 RPM</a:t>
            </a:r>
          </a:p>
        </p:txBody>
      </p:sp>
      <p:pic>
        <p:nvPicPr>
          <p:cNvPr id="20493" name="Picture 13" descr="simulinkOpenLoop400gramInclineResponse25PercentLeve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9000"/>
            <a:ext cx="3200400" cy="286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4648200" y="6324600"/>
            <a:ext cx="3030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25% motor level (400 g, incline)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848600" y="4267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~27 RPM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660525" y="5218113"/>
            <a:ext cx="594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Note similarity between experimental and simulated plots</a:t>
            </a:r>
          </a:p>
        </p:txBody>
      </p:sp>
      <p:pic>
        <p:nvPicPr>
          <p:cNvPr id="21513" name="Picture 9" descr="openLoop400gramInclineRespon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4724400" cy="263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simulinkOpenLoop400gramInclineRespon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1432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295400" y="0"/>
            <a:ext cx="648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chemeClr val="accent2"/>
                </a:solidFill>
              </a:rPr>
              <a:t>PID Control (Closed-Loop) of Motorized Winch-and-Cart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4127500" y="762000"/>
            <a:ext cx="485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Goal:</a:t>
            </a:r>
            <a:r>
              <a:rPr lang="en-US" altLang="en-US"/>
              <a:t> Want cart velocity to always be 63 RPM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267200" y="1143000"/>
            <a:ext cx="4708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/>
              <a:t> Even if load changes (within motor limits)</a:t>
            </a:r>
          </a:p>
          <a:p>
            <a:pPr>
              <a:buFontTx/>
              <a:buChar char="•"/>
            </a:pPr>
            <a:r>
              <a:rPr lang="en-US" altLang="en-US"/>
              <a:t> Even if Brick voltage changes (within limits)</a:t>
            </a:r>
          </a:p>
        </p:txBody>
      </p:sp>
      <p:grpSp>
        <p:nvGrpSpPr>
          <p:cNvPr id="60424" name="Group 8"/>
          <p:cNvGrpSpPr>
            <a:grpSpLocks/>
          </p:cNvGrpSpPr>
          <p:nvPr/>
        </p:nvGrpSpPr>
        <p:grpSpPr bwMode="auto">
          <a:xfrm>
            <a:off x="381000" y="3124200"/>
            <a:ext cx="8570913" cy="3136900"/>
            <a:chOff x="144" y="1922"/>
            <a:chExt cx="5399" cy="1976"/>
          </a:xfrm>
        </p:grpSpPr>
        <p:pic>
          <p:nvPicPr>
            <p:cNvPr id="60425" name="Picture 9" descr="generalPidBlockDiagramSketc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" y="2224"/>
              <a:ext cx="5363" cy="1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426" name="Text Box 10"/>
            <p:cNvSpPr txBox="1">
              <a:spLocks noChangeArrowheads="1"/>
            </p:cNvSpPr>
            <p:nvPr/>
          </p:nvSpPr>
          <p:spPr bwMode="auto">
            <a:xfrm>
              <a:off x="144" y="1922"/>
              <a:ext cx="45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PID is the most common form of closed-loop control:</a:t>
              </a:r>
            </a:p>
          </p:txBody>
        </p:sp>
      </p:grp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3968750" y="6216650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Why?</a:t>
            </a:r>
          </a:p>
        </p:txBody>
      </p:sp>
      <p:pic>
        <p:nvPicPr>
          <p:cNvPr id="60428" name="Picture 12" descr="doorSetu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400425" cy="248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3" grpId="0"/>
      <p:bldP spid="604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68288" y="1023938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</a:rPr>
              <a:t>Answer:</a:t>
            </a:r>
            <a:r>
              <a:rPr lang="en-US" altLang="en-US" sz="2400"/>
              <a:t> One can tune for desired performance without full knowledge of dynamics</a:t>
            </a:r>
          </a:p>
        </p:txBody>
      </p:sp>
      <p:grpSp>
        <p:nvGrpSpPr>
          <p:cNvPr id="62484" name="Group 20"/>
          <p:cNvGrpSpPr>
            <a:grpSpLocks/>
          </p:cNvGrpSpPr>
          <p:nvPr/>
        </p:nvGrpSpPr>
        <p:grpSpPr bwMode="auto">
          <a:xfrm>
            <a:off x="163513" y="2743200"/>
            <a:ext cx="2819400" cy="3355975"/>
            <a:chOff x="102" y="114"/>
            <a:chExt cx="1776" cy="2114"/>
          </a:xfrm>
        </p:grpSpPr>
        <p:pic>
          <p:nvPicPr>
            <p:cNvPr id="62470" name="Picture 6" descr="simulinkOltfScopeOutpu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" y="114"/>
              <a:ext cx="1776" cy="16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471" name="Text Box 7"/>
            <p:cNvSpPr txBox="1">
              <a:spLocks noChangeArrowheads="1"/>
            </p:cNvSpPr>
            <p:nvPr/>
          </p:nvSpPr>
          <p:spPr bwMode="auto">
            <a:xfrm>
              <a:off x="336" y="1824"/>
              <a:ext cx="11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Without Control</a:t>
              </a:r>
            </a:p>
            <a:p>
              <a:r>
                <a:rPr lang="en-US" altLang="en-US"/>
                <a:t>(i.e. Open-loop)</a:t>
              </a:r>
            </a:p>
          </p:txBody>
        </p:sp>
      </p:grpSp>
      <p:grpSp>
        <p:nvGrpSpPr>
          <p:cNvPr id="62483" name="Group 19"/>
          <p:cNvGrpSpPr>
            <a:grpSpLocks/>
          </p:cNvGrpSpPr>
          <p:nvPr/>
        </p:nvGrpSpPr>
        <p:grpSpPr bwMode="auto">
          <a:xfrm>
            <a:off x="3067050" y="2747963"/>
            <a:ext cx="2895600" cy="3095625"/>
            <a:chOff x="1932" y="123"/>
            <a:chExt cx="1824" cy="1950"/>
          </a:xfrm>
        </p:grpSpPr>
        <p:pic>
          <p:nvPicPr>
            <p:cNvPr id="62473" name="Picture 9" descr="simulinkPidOutputScop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2" y="123"/>
              <a:ext cx="1824" cy="1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62475" name="Object 11"/>
            <p:cNvGraphicFramePr>
              <a:graphicFrameLocks noChangeAspect="1"/>
            </p:cNvGraphicFramePr>
            <p:nvPr/>
          </p:nvGraphicFramePr>
          <p:xfrm>
            <a:off x="2064" y="1824"/>
            <a:ext cx="484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5" name="Equation" r:id="rId6" imgW="469800" imgH="241200" progId="Equation.3">
                    <p:embed/>
                  </p:oleObj>
                </mc:Choice>
                <mc:Fallback>
                  <p:oleObj name="Equation" r:id="rId6" imgW="469800" imgH="2412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824"/>
                          <a:ext cx="484" cy="2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76" name="Object 12"/>
            <p:cNvGraphicFramePr>
              <a:graphicFrameLocks noChangeAspect="1"/>
            </p:cNvGraphicFramePr>
            <p:nvPr/>
          </p:nvGraphicFramePr>
          <p:xfrm>
            <a:off x="2592" y="1824"/>
            <a:ext cx="492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6" name="Equation" r:id="rId8" imgW="495000" imgH="228600" progId="Equation.3">
                    <p:embed/>
                  </p:oleObj>
                </mc:Choice>
                <mc:Fallback>
                  <p:oleObj name="Equation" r:id="rId8" imgW="495000" imgH="2286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1824"/>
                          <a:ext cx="492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77" name="Object 13"/>
            <p:cNvGraphicFramePr>
              <a:graphicFrameLocks noChangeAspect="1"/>
            </p:cNvGraphicFramePr>
            <p:nvPr/>
          </p:nvGraphicFramePr>
          <p:xfrm>
            <a:off x="3187" y="1824"/>
            <a:ext cx="454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7" name="Equation" r:id="rId10" imgW="457200" imgH="228600" progId="Equation.3">
                    <p:embed/>
                  </p:oleObj>
                </mc:Choice>
                <mc:Fallback>
                  <p:oleObj name="Equation" r:id="rId10" imgW="457200" imgH="2286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7" y="1824"/>
                          <a:ext cx="454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482" name="Group 18"/>
          <p:cNvGrpSpPr>
            <a:grpSpLocks/>
          </p:cNvGrpSpPr>
          <p:nvPr/>
        </p:nvGrpSpPr>
        <p:grpSpPr bwMode="auto">
          <a:xfrm>
            <a:off x="6045200" y="2760663"/>
            <a:ext cx="2811463" cy="3068637"/>
            <a:chOff x="3808" y="140"/>
            <a:chExt cx="1771" cy="1933"/>
          </a:xfrm>
        </p:grpSpPr>
        <p:pic>
          <p:nvPicPr>
            <p:cNvPr id="62478" name="Picture 14" descr="simulinkPidOutputScopeKp10Ki20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8" y="140"/>
              <a:ext cx="1771" cy="1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62479" name="Object 15"/>
            <p:cNvGraphicFramePr>
              <a:graphicFrameLocks noChangeAspect="1"/>
            </p:cNvGraphicFramePr>
            <p:nvPr/>
          </p:nvGraphicFramePr>
          <p:xfrm>
            <a:off x="3808" y="1824"/>
            <a:ext cx="549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8" name="Equation" r:id="rId13" imgW="533160" imgH="241200" progId="Equation.3">
                    <p:embed/>
                  </p:oleObj>
                </mc:Choice>
                <mc:Fallback>
                  <p:oleObj name="Equation" r:id="rId13" imgW="533160" imgH="2412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8" y="1824"/>
                          <a:ext cx="549" cy="2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80" name="Object 16"/>
            <p:cNvGraphicFramePr>
              <a:graphicFrameLocks noChangeAspect="1"/>
            </p:cNvGraphicFramePr>
            <p:nvPr/>
          </p:nvGraphicFramePr>
          <p:xfrm>
            <a:off x="4362" y="1824"/>
            <a:ext cx="505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9" name="Equation" r:id="rId15" imgW="507960" imgH="228600" progId="Equation.3">
                    <p:embed/>
                  </p:oleObj>
                </mc:Choice>
                <mc:Fallback>
                  <p:oleObj name="Equation" r:id="rId15" imgW="507960" imgH="2286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2" y="1824"/>
                          <a:ext cx="505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81" name="Object 17"/>
            <p:cNvGraphicFramePr>
              <a:graphicFrameLocks noChangeAspect="1"/>
            </p:cNvGraphicFramePr>
            <p:nvPr/>
          </p:nvGraphicFramePr>
          <p:xfrm>
            <a:off x="4963" y="1824"/>
            <a:ext cx="454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90" name="Equation" r:id="rId17" imgW="457200" imgH="228600" progId="Equation.3">
                    <p:embed/>
                  </p:oleObj>
                </mc:Choice>
                <mc:Fallback>
                  <p:oleObj name="Equation" r:id="rId17" imgW="457200" imgH="2286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3" y="1824"/>
                          <a:ext cx="454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286000" y="0"/>
            <a:ext cx="3983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PID Simulink Simulation</a:t>
            </a:r>
          </a:p>
        </p:txBody>
      </p:sp>
      <p:pic>
        <p:nvPicPr>
          <p:cNvPr id="64519" name="Picture 7" descr="simulinkP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7696200" cy="501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12725" y="6056313"/>
            <a:ext cx="620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May need to multiply desired and set point values to 100/63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81000" y="304800"/>
            <a:ext cx="82454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However, tuning can be very tedious.  Some knowledge of system type aids in tuning, make performance expectations realistic and avoid instability.  </a:t>
            </a:r>
          </a:p>
        </p:txBody>
      </p:sp>
      <p:grpSp>
        <p:nvGrpSpPr>
          <p:cNvPr id="74762" name="Group 10"/>
          <p:cNvGrpSpPr>
            <a:grpSpLocks/>
          </p:cNvGrpSpPr>
          <p:nvPr/>
        </p:nvGrpSpPr>
        <p:grpSpPr bwMode="auto">
          <a:xfrm>
            <a:off x="381000" y="1600200"/>
            <a:ext cx="7924800" cy="2554288"/>
            <a:chOff x="240" y="1008"/>
            <a:chExt cx="4992" cy="1609"/>
          </a:xfrm>
        </p:grpSpPr>
        <p:pic>
          <p:nvPicPr>
            <p:cNvPr id="74757" name="Picture 5" descr="generalPidBlockDiagramSketc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104"/>
              <a:ext cx="4848" cy="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240" y="1008"/>
              <a:ext cx="9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1">
                  <a:solidFill>
                    <a:srgbClr val="3366FF"/>
                  </a:solidFill>
                </a:rPr>
                <a:t>Analysis:</a:t>
              </a:r>
            </a:p>
          </p:txBody>
        </p:sp>
      </p:grpSp>
      <p:grpSp>
        <p:nvGrpSpPr>
          <p:cNvPr id="74763" name="Group 11"/>
          <p:cNvGrpSpPr>
            <a:grpSpLocks/>
          </p:cNvGrpSpPr>
          <p:nvPr/>
        </p:nvGrpSpPr>
        <p:grpSpPr bwMode="auto">
          <a:xfrm>
            <a:off x="304800" y="4495800"/>
            <a:ext cx="8312150" cy="1484313"/>
            <a:chOff x="192" y="2832"/>
            <a:chExt cx="5236" cy="935"/>
          </a:xfrm>
        </p:grpSpPr>
        <p:sp>
          <p:nvSpPr>
            <p:cNvPr id="74755" name="Rectangle 3"/>
            <p:cNvSpPr>
              <a:spLocks noChangeArrowheads="1"/>
            </p:cNvSpPr>
            <p:nvPr/>
          </p:nvSpPr>
          <p:spPr bwMode="auto">
            <a:xfrm>
              <a:off x="192" y="2832"/>
              <a:ext cx="23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en-US"/>
                <a:t>Input-Output Relationship given by:</a:t>
              </a:r>
            </a:p>
          </p:txBody>
        </p:sp>
        <p:graphicFrame>
          <p:nvGraphicFramePr>
            <p:cNvPr id="74756" name="Object 4"/>
            <p:cNvGraphicFramePr>
              <a:graphicFrameLocks noChangeAspect="1"/>
            </p:cNvGraphicFramePr>
            <p:nvPr/>
          </p:nvGraphicFramePr>
          <p:xfrm>
            <a:off x="973" y="3120"/>
            <a:ext cx="3744" cy="6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4" r:id="rId5" imgW="2400300" imgH="419100" progId="Equation.DSMT4">
                    <p:embed/>
                  </p:oleObj>
                </mc:Choice>
                <mc:Fallback>
                  <p:oleObj r:id="rId5" imgW="2400300" imgH="4191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" y="3120"/>
                          <a:ext cx="3744" cy="6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760" name="Text Box 8"/>
            <p:cNvSpPr txBox="1">
              <a:spLocks noChangeArrowheads="1"/>
            </p:cNvSpPr>
            <p:nvPr/>
          </p:nvSpPr>
          <p:spPr bwMode="auto">
            <a:xfrm>
              <a:off x="5136" y="3360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(1)</a:t>
              </a: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04800" y="228600"/>
            <a:ext cx="405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Can reduce to show that (1) becomes:</a:t>
            </a: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304800" y="762000"/>
            <a:ext cx="8540750" cy="1211263"/>
            <a:chOff x="192" y="480"/>
            <a:chExt cx="5380" cy="763"/>
          </a:xfrm>
        </p:grpSpPr>
        <p:graphicFrame>
          <p:nvGraphicFramePr>
            <p:cNvPr id="76805" name="Object 5"/>
            <p:cNvGraphicFramePr>
              <a:graphicFrameLocks noChangeAspect="1"/>
            </p:cNvGraphicFramePr>
            <p:nvPr/>
          </p:nvGraphicFramePr>
          <p:xfrm>
            <a:off x="192" y="480"/>
            <a:ext cx="4944" cy="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6" r:id="rId4" imgW="3429000" imgH="520700" progId="Equation.DSMT4">
                    <p:embed/>
                  </p:oleObj>
                </mc:Choice>
                <mc:Fallback>
                  <p:oleObj r:id="rId4" imgW="3429000" imgH="5207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480"/>
                          <a:ext cx="4944" cy="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806" name="Text Box 6"/>
            <p:cNvSpPr txBox="1">
              <a:spLocks noChangeArrowheads="1"/>
            </p:cNvSpPr>
            <p:nvPr/>
          </p:nvSpPr>
          <p:spPr bwMode="auto">
            <a:xfrm>
              <a:off x="5280" y="720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(2)</a:t>
              </a:r>
            </a:p>
          </p:txBody>
        </p:sp>
      </p:grpSp>
      <p:grpSp>
        <p:nvGrpSpPr>
          <p:cNvPr id="76807" name="Group 7"/>
          <p:cNvGrpSpPr>
            <a:grpSpLocks/>
          </p:cNvGrpSpPr>
          <p:nvPr/>
        </p:nvGrpSpPr>
        <p:grpSpPr bwMode="auto">
          <a:xfrm>
            <a:off x="334963" y="2073275"/>
            <a:ext cx="5029200" cy="704850"/>
            <a:chOff x="192" y="1296"/>
            <a:chExt cx="3168" cy="444"/>
          </a:xfrm>
        </p:grpSpPr>
        <p:graphicFrame>
          <p:nvGraphicFramePr>
            <p:cNvPr id="76808" name="Object 8"/>
            <p:cNvGraphicFramePr>
              <a:graphicFrameLocks noChangeAspect="1"/>
            </p:cNvGraphicFramePr>
            <p:nvPr/>
          </p:nvGraphicFramePr>
          <p:xfrm>
            <a:off x="2832" y="1296"/>
            <a:ext cx="528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7" r:id="rId6" imgW="418918" imgH="355446" progId="Equation.DSMT4">
                    <p:embed/>
                  </p:oleObj>
                </mc:Choice>
                <mc:Fallback>
                  <p:oleObj r:id="rId6" imgW="418918" imgH="355446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1296"/>
                          <a:ext cx="528" cy="4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809" name="Text Box 9"/>
            <p:cNvSpPr txBox="1">
              <a:spLocks noChangeArrowheads="1"/>
            </p:cNvSpPr>
            <p:nvPr/>
          </p:nvSpPr>
          <p:spPr bwMode="auto">
            <a:xfrm>
              <a:off x="192" y="1392"/>
              <a:ext cx="2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66FF"/>
                  </a:solidFill>
                </a:rPr>
                <a:t>Case Study 1:</a:t>
              </a:r>
              <a:r>
                <a:rPr lang="en-US" altLang="en-US"/>
                <a:t> Proportional only control</a:t>
              </a:r>
            </a:p>
          </p:txBody>
        </p:sp>
      </p:grp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0" y="3128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6812" name="Group 12"/>
          <p:cNvGrpSpPr>
            <a:grpSpLocks/>
          </p:cNvGrpSpPr>
          <p:nvPr/>
        </p:nvGrpSpPr>
        <p:grpSpPr bwMode="auto">
          <a:xfrm>
            <a:off x="381000" y="4191000"/>
            <a:ext cx="5334000" cy="1036638"/>
            <a:chOff x="240" y="2640"/>
            <a:chExt cx="3360" cy="653"/>
          </a:xfrm>
        </p:grpSpPr>
        <p:graphicFrame>
          <p:nvGraphicFramePr>
            <p:cNvPr id="76813" name="Object 13"/>
            <p:cNvGraphicFramePr>
              <a:graphicFrameLocks noChangeAspect="1"/>
            </p:cNvGraphicFramePr>
            <p:nvPr/>
          </p:nvGraphicFramePr>
          <p:xfrm>
            <a:off x="1920" y="2912"/>
            <a:ext cx="1680" cy="3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8" r:id="rId8" imgW="1129810" imgH="253890" progId="Equation.DSMT4">
                    <p:embed/>
                  </p:oleObj>
                </mc:Choice>
                <mc:Fallback>
                  <p:oleObj r:id="rId8" imgW="1129810" imgH="25389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2912"/>
                          <a:ext cx="1680" cy="3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814" name="Text Box 14"/>
            <p:cNvSpPr txBox="1">
              <a:spLocks noChangeArrowheads="1"/>
            </p:cNvSpPr>
            <p:nvPr/>
          </p:nvSpPr>
          <p:spPr bwMode="auto">
            <a:xfrm>
              <a:off x="240" y="2640"/>
              <a:ext cx="2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Final Value Theorem states that:</a:t>
              </a:r>
            </a:p>
          </p:txBody>
        </p:sp>
      </p:grpSp>
      <p:grpSp>
        <p:nvGrpSpPr>
          <p:cNvPr id="76815" name="Group 15"/>
          <p:cNvGrpSpPr>
            <a:grpSpLocks/>
          </p:cNvGrpSpPr>
          <p:nvPr/>
        </p:nvGrpSpPr>
        <p:grpSpPr bwMode="auto">
          <a:xfrm>
            <a:off x="1981200" y="2209800"/>
            <a:ext cx="6940550" cy="1773238"/>
            <a:chOff x="1248" y="1392"/>
            <a:chExt cx="4372" cy="1117"/>
          </a:xfrm>
        </p:grpSpPr>
        <p:graphicFrame>
          <p:nvGraphicFramePr>
            <p:cNvPr id="76816" name="Object 16"/>
            <p:cNvGraphicFramePr>
              <a:graphicFrameLocks noChangeAspect="1"/>
            </p:cNvGraphicFramePr>
            <p:nvPr/>
          </p:nvGraphicFramePr>
          <p:xfrm>
            <a:off x="1248" y="1824"/>
            <a:ext cx="3024" cy="6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9" r:id="rId10" imgW="2197100" imgH="495300" progId="Equation.DSMT4">
                    <p:embed/>
                  </p:oleObj>
                </mc:Choice>
                <mc:Fallback>
                  <p:oleObj r:id="rId10" imgW="2197100" imgH="4953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1824"/>
                          <a:ext cx="3024" cy="6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817" name="Text Box 17"/>
            <p:cNvSpPr txBox="1">
              <a:spLocks noChangeArrowheads="1"/>
            </p:cNvSpPr>
            <p:nvPr/>
          </p:nvSpPr>
          <p:spPr bwMode="auto">
            <a:xfrm>
              <a:off x="5328" y="2064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(3)</a:t>
              </a:r>
            </a:p>
          </p:txBody>
        </p:sp>
        <p:sp>
          <p:nvSpPr>
            <p:cNvPr id="76818" name="Text Box 18"/>
            <p:cNvSpPr txBox="1">
              <a:spLocks noChangeArrowheads="1"/>
            </p:cNvSpPr>
            <p:nvPr/>
          </p:nvSpPr>
          <p:spPr bwMode="auto">
            <a:xfrm>
              <a:off x="3456" y="1392"/>
              <a:ext cx="1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So (2) becomes:</a:t>
              </a:r>
            </a:p>
          </p:txBody>
        </p:sp>
      </p:grpSp>
      <p:sp>
        <p:nvSpPr>
          <p:cNvPr id="76819" name="Rectangle 19"/>
          <p:cNvSpPr>
            <a:spLocks noChangeArrowheads="1"/>
          </p:cNvSpPr>
          <p:nvPr/>
        </p:nvSpPr>
        <p:spPr bwMode="auto">
          <a:xfrm>
            <a:off x="0" y="3128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6820" name="Group 20"/>
          <p:cNvGrpSpPr>
            <a:grpSpLocks/>
          </p:cNvGrpSpPr>
          <p:nvPr/>
        </p:nvGrpSpPr>
        <p:grpSpPr bwMode="auto">
          <a:xfrm>
            <a:off x="288925" y="5370513"/>
            <a:ext cx="8556625" cy="1285875"/>
            <a:chOff x="182" y="3383"/>
            <a:chExt cx="5390" cy="810"/>
          </a:xfrm>
        </p:grpSpPr>
        <p:grpSp>
          <p:nvGrpSpPr>
            <p:cNvPr id="76821" name="Group 21"/>
            <p:cNvGrpSpPr>
              <a:grpSpLocks/>
            </p:cNvGrpSpPr>
            <p:nvPr/>
          </p:nvGrpSpPr>
          <p:grpSpPr bwMode="auto">
            <a:xfrm>
              <a:off x="182" y="3383"/>
              <a:ext cx="4426" cy="810"/>
              <a:chOff x="182" y="3383"/>
              <a:chExt cx="4426" cy="810"/>
            </a:xfrm>
          </p:grpSpPr>
          <p:graphicFrame>
            <p:nvGraphicFramePr>
              <p:cNvPr id="76822" name="Object 22"/>
              <p:cNvGraphicFramePr>
                <a:graphicFrameLocks noChangeAspect="1"/>
              </p:cNvGraphicFramePr>
              <p:nvPr/>
            </p:nvGraphicFramePr>
            <p:xfrm>
              <a:off x="1056" y="3498"/>
              <a:ext cx="3552" cy="69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830" r:id="rId12" imgW="2540000" imgH="495300" progId="Equation.DSMT4">
                      <p:embed/>
                    </p:oleObj>
                  </mc:Choice>
                  <mc:Fallback>
                    <p:oleObj r:id="rId12" imgW="2540000" imgH="495300" progId="Equation.DSMT4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3498"/>
                            <a:ext cx="3552" cy="69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6823" name="Text Box 23"/>
              <p:cNvSpPr txBox="1">
                <a:spLocks noChangeArrowheads="1"/>
              </p:cNvSpPr>
              <p:nvPr/>
            </p:nvSpPr>
            <p:spPr bwMode="auto">
              <a:xfrm>
                <a:off x="182" y="3383"/>
                <a:ext cx="25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Thus steady-state part of (3) becomes:</a:t>
                </a:r>
              </a:p>
            </p:txBody>
          </p:sp>
        </p:grpSp>
        <p:sp>
          <p:nvSpPr>
            <p:cNvPr id="76824" name="Text Box 24"/>
            <p:cNvSpPr txBox="1">
              <a:spLocks noChangeArrowheads="1"/>
            </p:cNvSpPr>
            <p:nvPr/>
          </p:nvSpPr>
          <p:spPr bwMode="auto">
            <a:xfrm>
              <a:off x="5280" y="3696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(4)</a:t>
              </a:r>
            </a:p>
          </p:txBody>
        </p:sp>
      </p:grp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12725" y="265113"/>
            <a:ext cx="8197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Given that cart velocity has an open-loop transfer function of the following form: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1219200" y="2133600"/>
          <a:ext cx="6324600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9" r:id="rId4" imgW="2667000" imgH="647700" progId="Equation.DSMT4">
                  <p:embed/>
                </p:oleObj>
              </mc:Choice>
              <mc:Fallback>
                <p:oleObj r:id="rId4" imgW="2667000" imgH="647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133600"/>
                        <a:ext cx="6324600" cy="155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381000" y="1524000"/>
            <a:ext cx="339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Substitution of (5) into (4) yields</a:t>
            </a:r>
          </a:p>
        </p:txBody>
      </p:sp>
      <p:grpSp>
        <p:nvGrpSpPr>
          <p:cNvPr id="78856" name="Group 8"/>
          <p:cNvGrpSpPr>
            <a:grpSpLocks/>
          </p:cNvGrpSpPr>
          <p:nvPr/>
        </p:nvGrpSpPr>
        <p:grpSpPr bwMode="auto">
          <a:xfrm>
            <a:off x="3733800" y="685800"/>
            <a:ext cx="4730750" cy="811213"/>
            <a:chOff x="2352" y="432"/>
            <a:chExt cx="2980" cy="511"/>
          </a:xfrm>
        </p:grpSpPr>
        <p:graphicFrame>
          <p:nvGraphicFramePr>
            <p:cNvPr id="78857" name="Object 9"/>
            <p:cNvGraphicFramePr>
              <a:graphicFrameLocks noChangeAspect="1"/>
            </p:cNvGraphicFramePr>
            <p:nvPr/>
          </p:nvGraphicFramePr>
          <p:xfrm>
            <a:off x="2352" y="432"/>
            <a:ext cx="1104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0" r:id="rId6" imgW="761669" imgH="355446" progId="Equation.DSMT4">
                    <p:embed/>
                  </p:oleObj>
                </mc:Choice>
                <mc:Fallback>
                  <p:oleObj r:id="rId6" imgW="761669" imgH="355446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432"/>
                          <a:ext cx="1104" cy="5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858" name="Text Box 10"/>
            <p:cNvSpPr txBox="1">
              <a:spLocks noChangeArrowheads="1"/>
            </p:cNvSpPr>
            <p:nvPr/>
          </p:nvSpPr>
          <p:spPr bwMode="auto">
            <a:xfrm>
              <a:off x="5040" y="52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(5)</a:t>
              </a:r>
            </a:p>
          </p:txBody>
        </p:sp>
      </p:grpSp>
      <p:graphicFrame>
        <p:nvGraphicFramePr>
          <p:cNvPr id="78859" name="Object 11"/>
          <p:cNvGraphicFramePr>
            <a:graphicFrameLocks noChangeAspect="1"/>
          </p:cNvGraphicFramePr>
          <p:nvPr/>
        </p:nvGraphicFramePr>
        <p:xfrm>
          <a:off x="1905000" y="4343400"/>
          <a:ext cx="50292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1" r:id="rId8" imgW="1993035" imgH="406224" progId="Equation.DSMT4">
                  <p:embed/>
                </p:oleObj>
              </mc:Choice>
              <mc:Fallback>
                <p:oleObj r:id="rId8" imgW="1993035" imgH="406224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343400"/>
                        <a:ext cx="502920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365125" y="3846513"/>
            <a:ext cx="485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Applying L’Hopital to calculate the limit yields: </a:t>
            </a:r>
          </a:p>
        </p:txBody>
      </p:sp>
      <p:grpSp>
        <p:nvGrpSpPr>
          <p:cNvPr id="78861" name="Group 13"/>
          <p:cNvGrpSpPr>
            <a:grpSpLocks/>
          </p:cNvGrpSpPr>
          <p:nvPr/>
        </p:nvGrpSpPr>
        <p:grpSpPr bwMode="auto">
          <a:xfrm>
            <a:off x="441325" y="5618163"/>
            <a:ext cx="4262438" cy="468312"/>
            <a:chOff x="278" y="3539"/>
            <a:chExt cx="2685" cy="295"/>
          </a:xfrm>
        </p:grpSpPr>
        <p:sp>
          <p:nvSpPr>
            <p:cNvPr id="78862" name="Text Box 14"/>
            <p:cNvSpPr txBox="1">
              <a:spLocks noChangeArrowheads="1"/>
            </p:cNvSpPr>
            <p:nvPr/>
          </p:nvSpPr>
          <p:spPr bwMode="auto">
            <a:xfrm>
              <a:off x="278" y="3575"/>
              <a:ext cx="2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Note: If          is very large, then </a:t>
              </a:r>
            </a:p>
          </p:txBody>
        </p:sp>
        <p:graphicFrame>
          <p:nvGraphicFramePr>
            <p:cNvPr id="78863" name="Object 15"/>
            <p:cNvGraphicFramePr>
              <a:graphicFrameLocks noChangeAspect="1"/>
            </p:cNvGraphicFramePr>
            <p:nvPr/>
          </p:nvGraphicFramePr>
          <p:xfrm>
            <a:off x="864" y="3591"/>
            <a:ext cx="227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2" name="Equation" r:id="rId10" imgW="228600" imgH="241200" progId="Equation.3">
                    <p:embed/>
                  </p:oleObj>
                </mc:Choice>
                <mc:Fallback>
                  <p:oleObj name="Equation" r:id="rId10" imgW="228600" imgH="2412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3591"/>
                          <a:ext cx="227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864" name="Object 16"/>
            <p:cNvGraphicFramePr>
              <a:graphicFrameLocks noChangeAspect="1"/>
            </p:cNvGraphicFramePr>
            <p:nvPr/>
          </p:nvGraphicFramePr>
          <p:xfrm>
            <a:off x="2339" y="3539"/>
            <a:ext cx="624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3" name="Equation" r:id="rId12" imgW="482400" imgH="228600" progId="Equation.3">
                    <p:embed/>
                  </p:oleObj>
                </mc:Choice>
                <mc:Fallback>
                  <p:oleObj name="Equation" r:id="rId12" imgW="482400" imgH="2286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9" y="3539"/>
                          <a:ext cx="624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8865" name="Group 17"/>
          <p:cNvGrpSpPr>
            <a:grpSpLocks/>
          </p:cNvGrpSpPr>
          <p:nvPr/>
        </p:nvGrpSpPr>
        <p:grpSpPr bwMode="auto">
          <a:xfrm>
            <a:off x="5638800" y="5486400"/>
            <a:ext cx="2590800" cy="914400"/>
            <a:chOff x="3552" y="3456"/>
            <a:chExt cx="1632" cy="576"/>
          </a:xfrm>
        </p:grpSpPr>
        <p:sp>
          <p:nvSpPr>
            <p:cNvPr id="78866" name="Rectangle 18"/>
            <p:cNvSpPr>
              <a:spLocks noChangeArrowheads="1"/>
            </p:cNvSpPr>
            <p:nvPr/>
          </p:nvSpPr>
          <p:spPr bwMode="auto">
            <a:xfrm>
              <a:off x="3552" y="3456"/>
              <a:ext cx="1584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7" name="Text Box 19"/>
            <p:cNvSpPr txBox="1">
              <a:spLocks noChangeArrowheads="1"/>
            </p:cNvSpPr>
            <p:nvPr/>
          </p:nvSpPr>
          <p:spPr bwMode="auto">
            <a:xfrm>
              <a:off x="3677" y="3523"/>
              <a:ext cx="150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/>
                <a:t>Will always have steady-state error</a:t>
              </a:r>
            </a:p>
          </p:txBody>
        </p:sp>
      </p:grp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/>
      <p:bldP spid="788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9" name="Group 3"/>
          <p:cNvGrpSpPr>
            <a:grpSpLocks/>
          </p:cNvGrpSpPr>
          <p:nvPr/>
        </p:nvGrpSpPr>
        <p:grpSpPr bwMode="auto">
          <a:xfrm>
            <a:off x="304800" y="182563"/>
            <a:ext cx="5599113" cy="704850"/>
            <a:chOff x="192" y="115"/>
            <a:chExt cx="3527" cy="444"/>
          </a:xfrm>
        </p:grpSpPr>
        <p:graphicFrame>
          <p:nvGraphicFramePr>
            <p:cNvPr id="80900" name="Object 4"/>
            <p:cNvGraphicFramePr>
              <a:graphicFrameLocks noChangeAspect="1"/>
            </p:cNvGraphicFramePr>
            <p:nvPr/>
          </p:nvGraphicFramePr>
          <p:xfrm>
            <a:off x="3191" y="115"/>
            <a:ext cx="528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14" r:id="rId4" imgW="418918" imgH="355446" progId="Equation.DSMT4">
                    <p:embed/>
                  </p:oleObj>
                </mc:Choice>
                <mc:Fallback>
                  <p:oleObj r:id="rId4" imgW="418918" imgH="355446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1" y="115"/>
                          <a:ext cx="528" cy="4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192" y="240"/>
              <a:ext cx="30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66FF"/>
                  </a:solidFill>
                </a:rPr>
                <a:t>Case Study 2:</a:t>
              </a:r>
              <a:r>
                <a:rPr lang="en-US" altLang="en-US"/>
                <a:t> Proportional + Integral control</a:t>
              </a:r>
            </a:p>
          </p:txBody>
        </p:sp>
      </p:grpSp>
      <p:grpSp>
        <p:nvGrpSpPr>
          <p:cNvPr id="80902" name="Group 6"/>
          <p:cNvGrpSpPr>
            <a:grpSpLocks/>
          </p:cNvGrpSpPr>
          <p:nvPr/>
        </p:nvGrpSpPr>
        <p:grpSpPr bwMode="auto">
          <a:xfrm>
            <a:off x="381000" y="914400"/>
            <a:ext cx="7026275" cy="1428750"/>
            <a:chOff x="230" y="647"/>
            <a:chExt cx="4426" cy="900"/>
          </a:xfrm>
        </p:grpSpPr>
        <p:graphicFrame>
          <p:nvGraphicFramePr>
            <p:cNvPr id="80903" name="Object 7"/>
            <p:cNvGraphicFramePr>
              <a:graphicFrameLocks noChangeAspect="1"/>
            </p:cNvGraphicFramePr>
            <p:nvPr/>
          </p:nvGraphicFramePr>
          <p:xfrm>
            <a:off x="960" y="864"/>
            <a:ext cx="3696" cy="6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15" r:id="rId6" imgW="2692400" imgH="495300" progId="Equation.DSMT4">
                    <p:embed/>
                  </p:oleObj>
                </mc:Choice>
                <mc:Fallback>
                  <p:oleObj r:id="rId6" imgW="2692400" imgH="4953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864"/>
                          <a:ext cx="3696" cy="6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04" name="Text Box 8"/>
            <p:cNvSpPr txBox="1">
              <a:spLocks noChangeArrowheads="1"/>
            </p:cNvSpPr>
            <p:nvPr/>
          </p:nvSpPr>
          <p:spPr bwMode="auto">
            <a:xfrm>
              <a:off x="230" y="647"/>
              <a:ext cx="1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So (2) becomes:</a:t>
              </a:r>
            </a:p>
          </p:txBody>
        </p:sp>
      </p:grpSp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461963" y="4484688"/>
          <a:ext cx="80772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6" r:id="rId8" imgW="3924300" imgH="647700" progId="Equation.DSMT4">
                  <p:embed/>
                </p:oleObj>
              </mc:Choice>
              <mc:Fallback>
                <p:oleObj r:id="rId8" imgW="3924300" imgH="647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4484688"/>
                        <a:ext cx="8077200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88925" y="3998913"/>
            <a:ext cx="423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Substituting the OLTF (2) into (6) yields:</a:t>
            </a:r>
          </a:p>
        </p:txBody>
      </p:sp>
      <p:grpSp>
        <p:nvGrpSpPr>
          <p:cNvPr id="80907" name="Group 11"/>
          <p:cNvGrpSpPr>
            <a:grpSpLocks/>
          </p:cNvGrpSpPr>
          <p:nvPr/>
        </p:nvGrpSpPr>
        <p:grpSpPr bwMode="auto">
          <a:xfrm>
            <a:off x="304800" y="2438400"/>
            <a:ext cx="8296275" cy="1446213"/>
            <a:chOff x="192" y="1536"/>
            <a:chExt cx="5226" cy="911"/>
          </a:xfrm>
        </p:grpSpPr>
        <p:grpSp>
          <p:nvGrpSpPr>
            <p:cNvPr id="80908" name="Group 12"/>
            <p:cNvGrpSpPr>
              <a:grpSpLocks/>
            </p:cNvGrpSpPr>
            <p:nvPr/>
          </p:nvGrpSpPr>
          <p:grpSpPr bwMode="auto">
            <a:xfrm>
              <a:off x="192" y="1536"/>
              <a:ext cx="4464" cy="911"/>
              <a:chOff x="192" y="1680"/>
              <a:chExt cx="4464" cy="911"/>
            </a:xfrm>
          </p:grpSpPr>
          <p:sp>
            <p:nvSpPr>
              <p:cNvPr id="80909" name="Text Box 13"/>
              <p:cNvSpPr txBox="1">
                <a:spLocks noChangeArrowheads="1"/>
              </p:cNvSpPr>
              <p:nvPr/>
            </p:nvSpPr>
            <p:spPr bwMode="auto">
              <a:xfrm>
                <a:off x="192" y="1680"/>
                <a:ext cx="18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/>
                  <a:t>Apply Final Value Theorem:</a:t>
                </a:r>
              </a:p>
            </p:txBody>
          </p:sp>
          <p:graphicFrame>
            <p:nvGraphicFramePr>
              <p:cNvPr id="80910" name="Object 14"/>
              <p:cNvGraphicFramePr>
                <a:graphicFrameLocks noChangeAspect="1"/>
              </p:cNvGraphicFramePr>
              <p:nvPr/>
            </p:nvGraphicFramePr>
            <p:xfrm>
              <a:off x="912" y="1872"/>
              <a:ext cx="3744" cy="71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917" r:id="rId10" imgW="2590800" imgH="495300" progId="Equation.DSMT4">
                      <p:embed/>
                    </p:oleObj>
                  </mc:Choice>
                  <mc:Fallback>
                    <p:oleObj r:id="rId10" imgW="2590800" imgH="495300" progId="Equation.DSMT4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2" y="1872"/>
                            <a:ext cx="3744" cy="71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0911" name="Text Box 15"/>
            <p:cNvSpPr txBox="1">
              <a:spLocks noChangeArrowheads="1"/>
            </p:cNvSpPr>
            <p:nvPr/>
          </p:nvSpPr>
          <p:spPr bwMode="auto">
            <a:xfrm>
              <a:off x="5126" y="1991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(6)</a:t>
              </a:r>
            </a:p>
          </p:txBody>
        </p:sp>
      </p:grp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304800" y="6096000"/>
            <a:ext cx="556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Hence integral action ensures zero steady-state error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6" grpId="0"/>
      <p:bldP spid="809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3810000" y="990600"/>
          <a:ext cx="17526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8" r:id="rId4" imgW="761669" imgH="355446" progId="Equation.DSMT4">
                  <p:embed/>
                </p:oleObj>
              </mc:Choice>
              <mc:Fallback>
                <p:oleObj r:id="rId4" imgW="761669" imgH="3554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990600"/>
                        <a:ext cx="1752600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288925" y="392113"/>
            <a:ext cx="679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Systems like the motorized cart are called Type 0 systems:</a:t>
            </a:r>
          </a:p>
        </p:txBody>
      </p:sp>
      <p:grpSp>
        <p:nvGrpSpPr>
          <p:cNvPr id="82949" name="Group 5"/>
          <p:cNvGrpSpPr>
            <a:grpSpLocks/>
          </p:cNvGrpSpPr>
          <p:nvPr/>
        </p:nvGrpSpPr>
        <p:grpSpPr bwMode="auto">
          <a:xfrm>
            <a:off x="2816225" y="2616200"/>
            <a:ext cx="4664075" cy="838200"/>
            <a:chOff x="1774" y="1648"/>
            <a:chExt cx="2938" cy="528"/>
          </a:xfrm>
        </p:grpSpPr>
        <p:sp>
          <p:nvSpPr>
            <p:cNvPr id="82950" name="Rectangle 6"/>
            <p:cNvSpPr>
              <a:spLocks noChangeArrowheads="1"/>
            </p:cNvSpPr>
            <p:nvPr/>
          </p:nvSpPr>
          <p:spPr bwMode="auto">
            <a:xfrm>
              <a:off x="1774" y="1898"/>
              <a:ext cx="192" cy="240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951" name="Group 7"/>
            <p:cNvGrpSpPr>
              <a:grpSpLocks/>
            </p:cNvGrpSpPr>
            <p:nvPr/>
          </p:nvGrpSpPr>
          <p:grpSpPr bwMode="auto">
            <a:xfrm>
              <a:off x="3464" y="1648"/>
              <a:ext cx="1248" cy="528"/>
              <a:chOff x="3456" y="1344"/>
              <a:chExt cx="1248" cy="528"/>
            </a:xfrm>
          </p:grpSpPr>
          <p:sp>
            <p:nvSpPr>
              <p:cNvPr id="82952" name="Rectangle 8"/>
              <p:cNvSpPr>
                <a:spLocks noChangeArrowheads="1"/>
              </p:cNvSpPr>
              <p:nvPr/>
            </p:nvSpPr>
            <p:spPr bwMode="auto">
              <a:xfrm>
                <a:off x="3456" y="1344"/>
                <a:ext cx="1248" cy="528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953" name="Group 9"/>
              <p:cNvGrpSpPr>
                <a:grpSpLocks/>
              </p:cNvGrpSpPr>
              <p:nvPr/>
            </p:nvGrpSpPr>
            <p:grpSpPr bwMode="auto">
              <a:xfrm>
                <a:off x="3552" y="1392"/>
                <a:ext cx="1092" cy="461"/>
                <a:chOff x="2832" y="1152"/>
                <a:chExt cx="1092" cy="461"/>
              </a:xfrm>
            </p:grpSpPr>
            <p:graphicFrame>
              <p:nvGraphicFramePr>
                <p:cNvPr id="82954" name="Object 10"/>
                <p:cNvGraphicFramePr>
                  <a:graphicFrameLocks noChangeAspect="1"/>
                </p:cNvGraphicFramePr>
                <p:nvPr/>
              </p:nvGraphicFramePr>
              <p:xfrm>
                <a:off x="2832" y="1152"/>
                <a:ext cx="288" cy="15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2969" name="Equation" r:id="rId6" imgW="330120" imgH="177480" progId="Equation.3">
                        <p:embed/>
                      </p:oleObj>
                    </mc:Choice>
                    <mc:Fallback>
                      <p:oleObj name="Equation" r:id="rId6" imgW="330120" imgH="177480" progId="Equation.3">
                        <p:embed/>
                        <p:pic>
                          <p:nvPicPr>
                            <p:cNvPr id="0" name="Object 1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152"/>
                              <a:ext cx="288" cy="15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82955" name="Object 11"/>
                <p:cNvGraphicFramePr>
                  <a:graphicFrameLocks noChangeAspect="1"/>
                </p:cNvGraphicFramePr>
                <p:nvPr/>
              </p:nvGraphicFramePr>
              <p:xfrm>
                <a:off x="2832" y="1296"/>
                <a:ext cx="266" cy="15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2970" name="Equation" r:id="rId8" imgW="304560" imgH="177480" progId="Equation.3">
                        <p:embed/>
                      </p:oleObj>
                    </mc:Choice>
                    <mc:Fallback>
                      <p:oleObj name="Equation" r:id="rId8" imgW="304560" imgH="177480" progId="Equation.3">
                        <p:embed/>
                        <p:pic>
                          <p:nvPicPr>
                            <p:cNvPr id="0" name="Object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296"/>
                              <a:ext cx="266" cy="15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82956" name="Object 12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288" cy="15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2971" name="Equation" r:id="rId10" imgW="330120" imgH="177480" progId="Equation.3">
                        <p:embed/>
                      </p:oleObj>
                    </mc:Choice>
                    <mc:Fallback>
                      <p:oleObj name="Equation" r:id="rId10" imgW="330120" imgH="177480" progId="Equation.3">
                        <p:embed/>
                        <p:pic>
                          <p:nvPicPr>
                            <p:cNvPr id="0" name="Object 1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288" cy="15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8295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168" y="1152"/>
                  <a:ext cx="75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200"/>
                    <a:t>Type 0 System</a:t>
                  </a:r>
                </a:p>
              </p:txBody>
            </p:sp>
            <p:sp>
              <p:nvSpPr>
                <p:cNvPr id="8295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168" y="1296"/>
                  <a:ext cx="75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200"/>
                    <a:t>Type 1 System</a:t>
                  </a:r>
                </a:p>
              </p:txBody>
            </p:sp>
            <p:sp>
              <p:nvSpPr>
                <p:cNvPr id="8295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168" y="1440"/>
                  <a:ext cx="75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200"/>
                    <a:t>Type 2 System</a:t>
                  </a:r>
                </a:p>
              </p:txBody>
            </p:sp>
          </p:grpSp>
        </p:grpSp>
      </p:grp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457200" y="1905000"/>
            <a:ext cx="611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All transfer functions can be factored into the general form:</a:t>
            </a:r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304800" y="4038600"/>
            <a:ext cx="815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A Type i system is the number of “free” integrators, i.  The motorized tethered cart, for velocity control, is a Type 0 system</a:t>
            </a:r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365125" y="4760913"/>
            <a:ext cx="229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For Type 0 Systems:</a:t>
            </a:r>
          </a:p>
        </p:txBody>
      </p:sp>
      <p:sp>
        <p:nvSpPr>
          <p:cNvPr id="82963" name="Text Box 19"/>
          <p:cNvSpPr txBox="1">
            <a:spLocks noChangeArrowheads="1"/>
          </p:cNvSpPr>
          <p:nvPr/>
        </p:nvSpPr>
        <p:spPr bwMode="auto">
          <a:xfrm>
            <a:off x="457200" y="5181600"/>
            <a:ext cx="82772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/>
              <a:t> Will always have steady-state error (with proportional only control): see Case 1</a:t>
            </a:r>
          </a:p>
          <a:p>
            <a:pPr>
              <a:buFontTx/>
              <a:buChar char="•"/>
            </a:pPr>
            <a:r>
              <a:rPr lang="en-US" altLang="en-US"/>
              <a:t> Integral action will eliminate steady-state error (see Case 2)</a:t>
            </a:r>
          </a:p>
          <a:p>
            <a:pPr>
              <a:buFontTx/>
              <a:buChar char="•"/>
            </a:pPr>
            <a:r>
              <a:rPr lang="en-US" altLang="en-US"/>
              <a:t> Derivative action may increase transient response but cause instability</a:t>
            </a:r>
          </a:p>
        </p:txBody>
      </p:sp>
      <p:grpSp>
        <p:nvGrpSpPr>
          <p:cNvPr id="82964" name="Group 20"/>
          <p:cNvGrpSpPr>
            <a:grpSpLocks/>
          </p:cNvGrpSpPr>
          <p:nvPr/>
        </p:nvGrpSpPr>
        <p:grpSpPr bwMode="auto">
          <a:xfrm>
            <a:off x="1733550" y="2438400"/>
            <a:ext cx="3505200" cy="1336675"/>
            <a:chOff x="2304" y="480"/>
            <a:chExt cx="1824" cy="544"/>
          </a:xfrm>
        </p:grpSpPr>
        <p:graphicFrame>
          <p:nvGraphicFramePr>
            <p:cNvPr id="82965" name="Object 21"/>
            <p:cNvGraphicFramePr>
              <a:graphicFrameLocks noChangeAspect="1"/>
            </p:cNvGraphicFramePr>
            <p:nvPr/>
          </p:nvGraphicFramePr>
          <p:xfrm>
            <a:off x="2304" y="480"/>
            <a:ext cx="1824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72" name="Equation" r:id="rId12" imgW="1879560" imgH="444240" progId="Equation.3">
                    <p:embed/>
                  </p:oleObj>
                </mc:Choice>
                <mc:Fallback>
                  <p:oleObj name="Equation" r:id="rId12" imgW="1879560" imgH="44424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480"/>
                          <a:ext cx="1824" cy="4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966" name="Rectangle 22"/>
            <p:cNvSpPr>
              <a:spLocks noChangeArrowheads="1"/>
            </p:cNvSpPr>
            <p:nvPr/>
          </p:nvSpPr>
          <p:spPr bwMode="auto">
            <a:xfrm>
              <a:off x="2304" y="912"/>
              <a:ext cx="867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solidFill>
                    <a:srgbClr val="FF0000"/>
                  </a:solidFill>
                </a:rPr>
                <a:t>General form any TF</a:t>
              </a:r>
            </a:p>
          </p:txBody>
        </p:sp>
      </p:grp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0" grpId="0"/>
      <p:bldP spid="82961" grpId="0"/>
      <p:bldP spid="82962" grpId="0"/>
      <p:bldP spid="829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457200" y="114300"/>
            <a:ext cx="8229600" cy="396875"/>
            <a:chOff x="288" y="480"/>
            <a:chExt cx="5184" cy="250"/>
          </a:xfrm>
        </p:grpSpPr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288" y="480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accent2"/>
                  </a:solidFill>
                </a:rPr>
                <a:t>Objective:</a:t>
              </a:r>
              <a:r>
                <a:rPr lang="en-US" altLang="en-US"/>
                <a:t> 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1152" y="480"/>
              <a:ext cx="43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System Identification</a:t>
              </a:r>
            </a:p>
          </p:txBody>
        </p:sp>
      </p:grp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441325" y="684213"/>
            <a:ext cx="8245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System ID attempts to capture a plant’s characteristics such as transient response (i.e. rise time) and its stability (steady-state)</a:t>
            </a:r>
          </a:p>
        </p:txBody>
      </p:sp>
      <p:grpSp>
        <p:nvGrpSpPr>
          <p:cNvPr id="5174" name="Group 54"/>
          <p:cNvGrpSpPr>
            <a:grpSpLocks/>
          </p:cNvGrpSpPr>
          <p:nvPr/>
        </p:nvGrpSpPr>
        <p:grpSpPr bwMode="auto">
          <a:xfrm>
            <a:off x="0" y="1257300"/>
            <a:ext cx="4800600" cy="4821238"/>
            <a:chOff x="0" y="792"/>
            <a:chExt cx="3024" cy="3037"/>
          </a:xfrm>
        </p:grpSpPr>
        <p:pic>
          <p:nvPicPr>
            <p:cNvPr id="5165" name="Picture 45" descr="timeResponseOfMtr_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92"/>
              <a:ext cx="3024" cy="2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67" name="Text Box 47"/>
            <p:cNvSpPr txBox="1">
              <a:spLocks noChangeArrowheads="1"/>
            </p:cNvSpPr>
            <p:nvPr/>
          </p:nvSpPr>
          <p:spPr bwMode="auto">
            <a:xfrm>
              <a:off x="528" y="3060"/>
              <a:ext cx="20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chemeClr val="accent2"/>
                  </a:solidFill>
                </a:rPr>
                <a:t>Typical 2</a:t>
              </a:r>
              <a:r>
                <a:rPr lang="en-US" altLang="en-US" b="1" baseline="30000">
                  <a:solidFill>
                    <a:schemeClr val="accent2"/>
                  </a:solidFill>
                </a:rPr>
                <a:t>nd</a:t>
              </a:r>
              <a:r>
                <a:rPr lang="en-US" altLang="en-US" b="1">
                  <a:solidFill>
                    <a:schemeClr val="accent2"/>
                  </a:solidFill>
                </a:rPr>
                <a:t> Order Response</a:t>
              </a:r>
            </a:p>
          </p:txBody>
        </p:sp>
        <p:sp>
          <p:nvSpPr>
            <p:cNvPr id="5169" name="Text Box 49"/>
            <p:cNvSpPr txBox="1">
              <a:spLocks noChangeArrowheads="1"/>
            </p:cNvSpPr>
            <p:nvPr/>
          </p:nvSpPr>
          <p:spPr bwMode="auto">
            <a:xfrm>
              <a:off x="576" y="3252"/>
              <a:ext cx="153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/>
                <a:t> Car shock absorbers</a:t>
              </a:r>
            </a:p>
            <a:p>
              <a:pPr>
                <a:buFontTx/>
                <a:buChar char="•"/>
              </a:pPr>
              <a:r>
                <a:rPr lang="en-US" altLang="en-US"/>
                <a:t> Pneumatic pistons</a:t>
              </a:r>
            </a:p>
            <a:p>
              <a:pPr>
                <a:buFontTx/>
                <a:buChar char="•"/>
              </a:pPr>
              <a:r>
                <a:rPr lang="en-US" altLang="en-US"/>
                <a:t> Economic systems</a:t>
              </a:r>
            </a:p>
          </p:txBody>
        </p:sp>
      </p:grpSp>
      <p:grpSp>
        <p:nvGrpSpPr>
          <p:cNvPr id="5175" name="Group 55"/>
          <p:cNvGrpSpPr>
            <a:grpSpLocks/>
          </p:cNvGrpSpPr>
          <p:nvPr/>
        </p:nvGrpSpPr>
        <p:grpSpPr bwMode="auto">
          <a:xfrm>
            <a:off x="4800600" y="1485900"/>
            <a:ext cx="4114800" cy="4375150"/>
            <a:chOff x="3024" y="936"/>
            <a:chExt cx="2592" cy="2756"/>
          </a:xfrm>
        </p:grpSpPr>
        <p:pic>
          <p:nvPicPr>
            <p:cNvPr id="5166" name="Picture 46" descr="exampleFirstOrderResponseWithTex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936"/>
              <a:ext cx="2592" cy="1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68" name="Text Box 48"/>
            <p:cNvSpPr txBox="1">
              <a:spLocks noChangeArrowheads="1"/>
            </p:cNvSpPr>
            <p:nvPr/>
          </p:nvSpPr>
          <p:spPr bwMode="auto">
            <a:xfrm>
              <a:off x="3312" y="3048"/>
              <a:ext cx="19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chemeClr val="accent2"/>
                  </a:solidFill>
                </a:rPr>
                <a:t>Typical 1</a:t>
              </a:r>
              <a:r>
                <a:rPr lang="en-US" altLang="en-US" b="1" baseline="30000">
                  <a:solidFill>
                    <a:schemeClr val="accent2"/>
                  </a:solidFill>
                </a:rPr>
                <a:t>st</a:t>
              </a:r>
              <a:r>
                <a:rPr lang="en-US" altLang="en-US" b="1">
                  <a:solidFill>
                    <a:schemeClr val="accent2"/>
                  </a:solidFill>
                </a:rPr>
                <a:t> Order Response</a:t>
              </a:r>
            </a:p>
          </p:txBody>
        </p:sp>
        <p:sp>
          <p:nvSpPr>
            <p:cNvPr id="5170" name="Text Box 50"/>
            <p:cNvSpPr txBox="1">
              <a:spLocks noChangeArrowheads="1"/>
            </p:cNvSpPr>
            <p:nvPr/>
          </p:nvSpPr>
          <p:spPr bwMode="auto">
            <a:xfrm>
              <a:off x="3360" y="3288"/>
              <a:ext cx="143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/>
                <a:t> DC motors</a:t>
              </a:r>
            </a:p>
            <a:p>
              <a:pPr>
                <a:buFontTx/>
                <a:buChar char="•"/>
              </a:pPr>
              <a:r>
                <a:rPr lang="en-US" altLang="en-US"/>
                <a:t> Damped hydraulics</a:t>
              </a:r>
            </a:p>
          </p:txBody>
        </p:sp>
      </p:grpSp>
      <p:grpSp>
        <p:nvGrpSpPr>
          <p:cNvPr id="5173" name="Group 53"/>
          <p:cNvGrpSpPr>
            <a:grpSpLocks/>
          </p:cNvGrpSpPr>
          <p:nvPr/>
        </p:nvGrpSpPr>
        <p:grpSpPr bwMode="auto">
          <a:xfrm>
            <a:off x="2514600" y="6172200"/>
            <a:ext cx="3695700" cy="609600"/>
            <a:chOff x="1584" y="3888"/>
            <a:chExt cx="2328" cy="384"/>
          </a:xfrm>
        </p:grpSpPr>
        <p:sp>
          <p:nvSpPr>
            <p:cNvPr id="5172" name="Rectangle 52"/>
            <p:cNvSpPr>
              <a:spLocks noChangeArrowheads="1"/>
            </p:cNvSpPr>
            <p:nvPr/>
          </p:nvSpPr>
          <p:spPr bwMode="auto">
            <a:xfrm>
              <a:off x="1584" y="3888"/>
              <a:ext cx="2328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" name="Text Box 51"/>
            <p:cNvSpPr txBox="1">
              <a:spLocks noChangeArrowheads="1"/>
            </p:cNvSpPr>
            <p:nvPr/>
          </p:nvSpPr>
          <p:spPr bwMode="auto">
            <a:xfrm>
              <a:off x="1644" y="3960"/>
              <a:ext cx="2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solidFill>
                    <a:schemeClr val="accent2"/>
                  </a:solidFill>
                </a:rPr>
                <a:t>Grandmother Explanation?</a:t>
              </a:r>
            </a:p>
          </p:txBody>
        </p:sp>
      </p:grp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69875" y="315913"/>
            <a:ext cx="1652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3366FF"/>
                </a:solidFill>
              </a:rPr>
              <a:t>Conclusion: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90513" y="874713"/>
            <a:ext cx="87598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/>
              <a:t> Open-loop Step Response shows motorized winch-and-cart is a First Order System</a:t>
            </a:r>
          </a:p>
          <a:p>
            <a:pPr>
              <a:buFontTx/>
              <a:buChar char="•"/>
            </a:pPr>
            <a:r>
              <a:rPr lang="en-US" altLang="en-US"/>
              <a:t> Resulting PID closed-loop transfer function yields Type 0</a:t>
            </a:r>
          </a:p>
          <a:p>
            <a:pPr>
              <a:buFontTx/>
              <a:buChar char="•"/>
            </a:pPr>
            <a:r>
              <a:rPr lang="en-US" altLang="en-US"/>
              <a:t> Type 0 systems just need PI (no derivative) control.  Steady-state error will be 0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" name="Text Box 174"/>
          <p:cNvSpPr txBox="1">
            <a:spLocks noChangeArrowheads="1"/>
          </p:cNvSpPr>
          <p:nvPr/>
        </p:nvSpPr>
        <p:spPr bwMode="auto">
          <a:xfrm>
            <a:off x="2209800" y="0"/>
            <a:ext cx="4868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accent2"/>
                </a:solidFill>
              </a:rPr>
              <a:t>Lego-Based Motorized Winch-and-Cart</a:t>
            </a:r>
          </a:p>
        </p:txBody>
      </p:sp>
      <p:sp>
        <p:nvSpPr>
          <p:cNvPr id="8368" name="Text Box 176"/>
          <p:cNvSpPr txBox="1">
            <a:spLocks noChangeArrowheads="1"/>
          </p:cNvSpPr>
          <p:nvPr/>
        </p:nvSpPr>
        <p:spPr bwMode="auto">
          <a:xfrm>
            <a:off x="4114800" y="533400"/>
            <a:ext cx="484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Control Goal:</a:t>
            </a:r>
            <a:r>
              <a:rPr lang="en-US" altLang="en-US"/>
              <a:t> Winch load at constant velocity</a:t>
            </a:r>
          </a:p>
        </p:txBody>
      </p:sp>
      <p:pic>
        <p:nvPicPr>
          <p:cNvPr id="8374" name="Picture 182" descr="doorSet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400425" cy="248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75" name="Text Box 183"/>
          <p:cNvSpPr txBox="1">
            <a:spLocks noChangeArrowheads="1"/>
          </p:cNvSpPr>
          <p:nvPr/>
        </p:nvSpPr>
        <p:spPr bwMode="auto">
          <a:xfrm>
            <a:off x="4114800" y="914400"/>
            <a:ext cx="241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Practical Applications:</a:t>
            </a:r>
          </a:p>
        </p:txBody>
      </p:sp>
      <p:sp>
        <p:nvSpPr>
          <p:cNvPr id="8376" name="Text Box 184"/>
          <p:cNvSpPr txBox="1">
            <a:spLocks noChangeArrowheads="1"/>
          </p:cNvSpPr>
          <p:nvPr/>
        </p:nvSpPr>
        <p:spPr bwMode="auto">
          <a:xfrm>
            <a:off x="4191000" y="1219200"/>
            <a:ext cx="15414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 sz="1600"/>
              <a:t> Tow truck</a:t>
            </a:r>
          </a:p>
          <a:p>
            <a:pPr>
              <a:buFontTx/>
              <a:buChar char="•"/>
            </a:pPr>
            <a:r>
              <a:rPr lang="en-US" altLang="en-US" sz="1600"/>
              <a:t> Jeep winches</a:t>
            </a:r>
          </a:p>
          <a:p>
            <a:pPr>
              <a:buFontTx/>
              <a:buChar char="•"/>
            </a:pPr>
            <a:r>
              <a:rPr lang="en-US" altLang="en-US" sz="1600"/>
              <a:t> Elevators</a:t>
            </a:r>
          </a:p>
        </p:txBody>
      </p:sp>
      <p:sp>
        <p:nvSpPr>
          <p:cNvPr id="8377" name="AutoShape 185"/>
          <p:cNvSpPr>
            <a:spLocks/>
          </p:cNvSpPr>
          <p:nvPr/>
        </p:nvSpPr>
        <p:spPr bwMode="auto">
          <a:xfrm>
            <a:off x="5791200" y="1295400"/>
            <a:ext cx="304800" cy="762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78" name="Text Box 186"/>
          <p:cNvSpPr txBox="1">
            <a:spLocks noChangeArrowheads="1"/>
          </p:cNvSpPr>
          <p:nvPr/>
        </p:nvSpPr>
        <p:spPr bwMode="auto">
          <a:xfrm>
            <a:off x="6096000" y="129540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Winch at constant velocity</a:t>
            </a:r>
          </a:p>
          <a:p>
            <a:r>
              <a:rPr lang="en-US" altLang="en-US"/>
              <a:t>regardless of load </a:t>
            </a:r>
          </a:p>
        </p:txBody>
      </p:sp>
      <p:sp>
        <p:nvSpPr>
          <p:cNvPr id="8379" name="Text Box 187"/>
          <p:cNvSpPr txBox="1">
            <a:spLocks noChangeArrowheads="1"/>
          </p:cNvSpPr>
          <p:nvPr/>
        </p:nvSpPr>
        <p:spPr bwMode="auto">
          <a:xfrm>
            <a:off x="441325" y="3160713"/>
            <a:ext cx="498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Step 1:</a:t>
            </a:r>
            <a:r>
              <a:rPr lang="en-US" altLang="en-US"/>
              <a:t> Need to characterize open-loop system</a:t>
            </a:r>
          </a:p>
        </p:txBody>
      </p:sp>
      <p:sp>
        <p:nvSpPr>
          <p:cNvPr id="8380" name="Text Box 188"/>
          <p:cNvSpPr txBox="1">
            <a:spLocks noChangeArrowheads="1"/>
          </p:cNvSpPr>
          <p:nvPr/>
        </p:nvSpPr>
        <p:spPr bwMode="auto">
          <a:xfrm>
            <a:off x="441325" y="3541713"/>
            <a:ext cx="8477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Recall: motorized winch-and-cart max power occurs for 400 gram mass (0.12 Nm)</a:t>
            </a:r>
          </a:p>
          <a:p>
            <a:r>
              <a:rPr lang="en-US" altLang="en-US"/>
              <a:t>For inclined surface, winch speed will be faster.  Need step response</a:t>
            </a:r>
          </a:p>
        </p:txBody>
      </p:sp>
      <p:sp>
        <p:nvSpPr>
          <p:cNvPr id="8369" name="Text Box 177"/>
          <p:cNvSpPr txBox="1">
            <a:spLocks noChangeArrowheads="1"/>
          </p:cNvSpPr>
          <p:nvPr/>
        </p:nvSpPr>
        <p:spPr bwMode="auto">
          <a:xfrm>
            <a:off x="4876800" y="4419600"/>
            <a:ext cx="40735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/>
              <a:t> NXT commanded at 100% level</a:t>
            </a:r>
          </a:p>
          <a:p>
            <a:pPr>
              <a:buFontTx/>
              <a:buChar char="•"/>
            </a:pPr>
            <a:r>
              <a:rPr lang="en-US" altLang="en-US"/>
              <a:t> Steady state velocity about 107 RPM</a:t>
            </a:r>
          </a:p>
          <a:p>
            <a:pPr>
              <a:buFontTx/>
              <a:buChar char="•"/>
            </a:pPr>
            <a:r>
              <a:rPr lang="en-US" altLang="en-US"/>
              <a:t> 63% of 107 RPM = 67.4 RPM </a:t>
            </a:r>
          </a:p>
        </p:txBody>
      </p:sp>
      <p:pic>
        <p:nvPicPr>
          <p:cNvPr id="8384" name="Picture 192" descr="openLoop400gramInclineRespon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163"/>
            <a:ext cx="4724400" cy="263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9" grpId="0"/>
      <p:bldP spid="83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93" name="Group 13"/>
          <p:cNvGrpSpPr>
            <a:grpSpLocks/>
          </p:cNvGrpSpPr>
          <p:nvPr/>
        </p:nvGrpSpPr>
        <p:grpSpPr bwMode="auto">
          <a:xfrm>
            <a:off x="152400" y="381000"/>
            <a:ext cx="8686800" cy="4848225"/>
            <a:chOff x="103" y="588"/>
            <a:chExt cx="5472" cy="3054"/>
          </a:xfrm>
        </p:grpSpPr>
        <p:pic>
          <p:nvPicPr>
            <p:cNvPr id="46086" name="Picture 6" descr="openLoop400gramInclineRespons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" y="588"/>
              <a:ext cx="5472" cy="3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>
              <a:off x="768" y="1968"/>
              <a:ext cx="460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2438" y="2135"/>
              <a:ext cx="22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63% of steady-state = 67.4 RPM </a:t>
              </a:r>
            </a:p>
          </p:txBody>
        </p:sp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2400" y="1536"/>
              <a:ext cx="17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Steady-state = 107 RPM </a:t>
              </a:r>
            </a:p>
          </p:txBody>
        </p:sp>
        <p:sp>
          <p:nvSpPr>
            <p:cNvPr id="46090" name="Line 10"/>
            <p:cNvSpPr>
              <a:spLocks noChangeShapeType="1"/>
            </p:cNvSpPr>
            <p:nvPr/>
          </p:nvSpPr>
          <p:spPr bwMode="auto">
            <a:xfrm>
              <a:off x="864" y="1200"/>
              <a:ext cx="0" cy="1824"/>
            </a:xfrm>
            <a:prstGeom prst="line">
              <a:avLst/>
            </a:prstGeom>
            <a:noFill/>
            <a:ln w="38100" cap="rnd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1" name="Text Box 11"/>
            <p:cNvSpPr txBox="1">
              <a:spLocks noChangeArrowheads="1"/>
            </p:cNvSpPr>
            <p:nvPr/>
          </p:nvSpPr>
          <p:spPr bwMode="auto">
            <a:xfrm>
              <a:off x="950" y="2711"/>
              <a:ext cx="20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Rise Time about 0.06 seconds</a:t>
              </a:r>
            </a:p>
          </p:txBody>
        </p:sp>
      </p:grp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914400" y="5257800"/>
            <a:ext cx="7029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NB: Want sampling time about 10 to 20 times faster than rise time.  </a:t>
            </a:r>
          </a:p>
          <a:p>
            <a:r>
              <a:rPr lang="en-US" altLang="en-US"/>
              <a:t>Hence sampling time should be about 3 to 6 milliseconds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365125" y="341313"/>
            <a:ext cx="710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Brick Motor Level input          to the cart motor, yields velocity output </a:t>
            </a:r>
          </a:p>
        </p:txBody>
      </p:sp>
      <p:graphicFrame>
        <p:nvGraphicFramePr>
          <p:cNvPr id="13344" name="Object 32"/>
          <p:cNvGraphicFramePr>
            <a:graphicFrameLocks noChangeAspect="1"/>
          </p:cNvGraphicFramePr>
          <p:nvPr/>
        </p:nvGraphicFramePr>
        <p:xfrm>
          <a:off x="2819400" y="381000"/>
          <a:ext cx="533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4" imgW="304560" imgH="203040" progId="Equation.3">
                  <p:embed/>
                </p:oleObj>
              </mc:Choice>
              <mc:Fallback>
                <p:oleObj name="Equation" r:id="rId4" imgW="304560" imgH="2030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1000"/>
                        <a:ext cx="533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5" name="Object 33"/>
          <p:cNvGraphicFramePr>
            <a:graphicFrameLocks noChangeAspect="1"/>
          </p:cNvGraphicFramePr>
          <p:nvPr/>
        </p:nvGraphicFramePr>
        <p:xfrm>
          <a:off x="7418388" y="339725"/>
          <a:ext cx="52705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6" imgW="291960" imgH="203040" progId="Equation.3">
                  <p:embed/>
                </p:oleObj>
              </mc:Choice>
              <mc:Fallback>
                <p:oleObj name="Equation" r:id="rId6" imgW="291960" imgH="2030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388" y="339725"/>
                        <a:ext cx="52705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53" name="Group 41"/>
          <p:cNvGrpSpPr>
            <a:grpSpLocks/>
          </p:cNvGrpSpPr>
          <p:nvPr/>
        </p:nvGrpSpPr>
        <p:grpSpPr bwMode="auto">
          <a:xfrm>
            <a:off x="381000" y="2017713"/>
            <a:ext cx="8429625" cy="387350"/>
            <a:chOff x="240" y="1199"/>
            <a:chExt cx="5310" cy="244"/>
          </a:xfrm>
        </p:grpSpPr>
        <p:sp>
          <p:nvSpPr>
            <p:cNvPr id="13348" name="Text Box 36"/>
            <p:cNvSpPr txBox="1">
              <a:spLocks noChangeArrowheads="1"/>
            </p:cNvSpPr>
            <p:nvPr/>
          </p:nvSpPr>
          <p:spPr bwMode="auto">
            <a:xfrm>
              <a:off x="240" y="120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where</a:t>
              </a:r>
            </a:p>
          </p:txBody>
        </p:sp>
        <p:graphicFrame>
          <p:nvGraphicFramePr>
            <p:cNvPr id="13349" name="Object 37"/>
            <p:cNvGraphicFramePr>
              <a:graphicFrameLocks noChangeAspect="1"/>
            </p:cNvGraphicFramePr>
            <p:nvPr/>
          </p:nvGraphicFramePr>
          <p:xfrm>
            <a:off x="752" y="1240"/>
            <a:ext cx="171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74" name="Equation" r:id="rId8" imgW="126720" imgH="139680" progId="Equation.3">
                    <p:embed/>
                  </p:oleObj>
                </mc:Choice>
                <mc:Fallback>
                  <p:oleObj name="Equation" r:id="rId8" imgW="126720" imgH="13968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" y="1240"/>
                          <a:ext cx="171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50" name="Text Box 38"/>
            <p:cNvSpPr txBox="1">
              <a:spLocks noChangeArrowheads="1"/>
            </p:cNvSpPr>
            <p:nvPr/>
          </p:nvSpPr>
          <p:spPr bwMode="auto">
            <a:xfrm>
              <a:off x="948" y="1212"/>
              <a:ext cx="16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is the time constant and </a:t>
              </a:r>
            </a:p>
          </p:txBody>
        </p:sp>
        <p:graphicFrame>
          <p:nvGraphicFramePr>
            <p:cNvPr id="13351" name="Object 39"/>
            <p:cNvGraphicFramePr>
              <a:graphicFrameLocks noChangeAspect="1"/>
            </p:cNvGraphicFramePr>
            <p:nvPr/>
          </p:nvGraphicFramePr>
          <p:xfrm>
            <a:off x="2592" y="1224"/>
            <a:ext cx="143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75" name="Equation" r:id="rId10" imgW="126720" imgH="177480" progId="Equation.3">
                    <p:embed/>
                  </p:oleObj>
                </mc:Choice>
                <mc:Fallback>
                  <p:oleObj name="Equation" r:id="rId10" imgW="126720" imgH="17748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1224"/>
                          <a:ext cx="143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52" name="Text Box 40"/>
            <p:cNvSpPr txBox="1">
              <a:spLocks noChangeArrowheads="1"/>
            </p:cNvSpPr>
            <p:nvPr/>
          </p:nvSpPr>
          <p:spPr bwMode="auto">
            <a:xfrm>
              <a:off x="2738" y="1199"/>
              <a:ext cx="28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is the steady-state gain (to be determined)</a:t>
              </a:r>
            </a:p>
          </p:txBody>
        </p:sp>
      </p:grpSp>
      <p:grpSp>
        <p:nvGrpSpPr>
          <p:cNvPr id="13355" name="Group 43"/>
          <p:cNvGrpSpPr>
            <a:grpSpLocks/>
          </p:cNvGrpSpPr>
          <p:nvPr/>
        </p:nvGrpSpPr>
        <p:grpSpPr bwMode="auto">
          <a:xfrm>
            <a:off x="346075" y="722313"/>
            <a:ext cx="8270875" cy="1201737"/>
            <a:chOff x="218" y="455"/>
            <a:chExt cx="5210" cy="757"/>
          </a:xfrm>
        </p:grpSpPr>
        <p:graphicFrame>
          <p:nvGraphicFramePr>
            <p:cNvPr id="13341" name="Object 29"/>
            <p:cNvGraphicFramePr>
              <a:graphicFrameLocks noChangeAspect="1"/>
            </p:cNvGraphicFramePr>
            <p:nvPr/>
          </p:nvGraphicFramePr>
          <p:xfrm>
            <a:off x="1896" y="708"/>
            <a:ext cx="1332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76" r:id="rId12" imgW="939392" imgH="355446" progId="Equation.DSMT4">
                    <p:embed/>
                  </p:oleObj>
                </mc:Choice>
                <mc:Fallback>
                  <p:oleObj r:id="rId12" imgW="939392" imgH="355446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6" y="708"/>
                          <a:ext cx="1332" cy="5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47" name="Text Box 35"/>
            <p:cNvSpPr txBox="1">
              <a:spLocks noChangeArrowheads="1"/>
            </p:cNvSpPr>
            <p:nvPr/>
          </p:nvSpPr>
          <p:spPr bwMode="auto">
            <a:xfrm>
              <a:off x="218" y="455"/>
              <a:ext cx="1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Consequently have:</a:t>
              </a:r>
            </a:p>
          </p:txBody>
        </p:sp>
        <p:sp>
          <p:nvSpPr>
            <p:cNvPr id="13354" name="Text Box 42"/>
            <p:cNvSpPr txBox="1">
              <a:spLocks noChangeArrowheads="1"/>
            </p:cNvSpPr>
            <p:nvPr/>
          </p:nvSpPr>
          <p:spPr bwMode="auto">
            <a:xfrm>
              <a:off x="5136" y="816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(1)</a:t>
              </a:r>
            </a:p>
          </p:txBody>
        </p:sp>
      </p:grp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381000" y="2590800"/>
            <a:ext cx="327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 Laplace form of (1) yields: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3360" name="Group 48"/>
          <p:cNvGrpSpPr>
            <a:grpSpLocks/>
          </p:cNvGrpSpPr>
          <p:nvPr/>
        </p:nvGrpSpPr>
        <p:grpSpPr bwMode="auto">
          <a:xfrm>
            <a:off x="3048000" y="3124200"/>
            <a:ext cx="5568950" cy="525463"/>
            <a:chOff x="1920" y="1968"/>
            <a:chExt cx="3508" cy="331"/>
          </a:xfrm>
        </p:grpSpPr>
        <p:graphicFrame>
          <p:nvGraphicFramePr>
            <p:cNvPr id="13357" name="Object 45"/>
            <p:cNvGraphicFramePr>
              <a:graphicFrameLocks noChangeAspect="1"/>
            </p:cNvGraphicFramePr>
            <p:nvPr/>
          </p:nvGraphicFramePr>
          <p:xfrm>
            <a:off x="1920" y="2016"/>
            <a:ext cx="1248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77" r:id="rId14" imgW="850531" imgH="190417" progId="Equation.DSMT4">
                    <p:embed/>
                  </p:oleObj>
                </mc:Choice>
                <mc:Fallback>
                  <p:oleObj r:id="rId14" imgW="850531" imgH="190417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2016"/>
                          <a:ext cx="1248" cy="2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59" name="Text Box 47"/>
            <p:cNvSpPr txBox="1">
              <a:spLocks noChangeArrowheads="1"/>
            </p:cNvSpPr>
            <p:nvPr/>
          </p:nvSpPr>
          <p:spPr bwMode="auto">
            <a:xfrm>
              <a:off x="5136" y="196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(2)</a:t>
              </a:r>
            </a:p>
          </p:txBody>
        </p:sp>
      </p:grp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381000" y="3810000"/>
            <a:ext cx="454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altLang="ko-KR">
                <a:ea typeface="굴림" charset="-127"/>
              </a:rPr>
              <a:t>The input-output transfer function becomes</a:t>
            </a: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3365" name="Group 53"/>
          <p:cNvGrpSpPr>
            <a:grpSpLocks/>
          </p:cNvGrpSpPr>
          <p:nvPr/>
        </p:nvGrpSpPr>
        <p:grpSpPr bwMode="auto">
          <a:xfrm>
            <a:off x="3429000" y="4343400"/>
            <a:ext cx="5187950" cy="876300"/>
            <a:chOff x="2160" y="2736"/>
            <a:chExt cx="3268" cy="552"/>
          </a:xfrm>
        </p:grpSpPr>
        <p:graphicFrame>
          <p:nvGraphicFramePr>
            <p:cNvPr id="13362" name="Object 50"/>
            <p:cNvGraphicFramePr>
              <a:graphicFrameLocks noChangeAspect="1"/>
            </p:cNvGraphicFramePr>
            <p:nvPr/>
          </p:nvGraphicFramePr>
          <p:xfrm>
            <a:off x="2160" y="2736"/>
            <a:ext cx="1104" cy="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78" r:id="rId16" imgW="748975" imgH="380835" progId="Equation.DSMT4">
                    <p:embed/>
                  </p:oleObj>
                </mc:Choice>
                <mc:Fallback>
                  <p:oleObj r:id="rId16" imgW="748975" imgH="380835" progId="Equation.DSMT4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736"/>
                          <a:ext cx="1104" cy="5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64" name="Text Box 52"/>
            <p:cNvSpPr txBox="1">
              <a:spLocks noChangeArrowheads="1"/>
            </p:cNvSpPr>
            <p:nvPr/>
          </p:nvSpPr>
          <p:spPr bwMode="auto">
            <a:xfrm>
              <a:off x="5136" y="2832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(3)</a:t>
              </a:r>
            </a:p>
          </p:txBody>
        </p:sp>
      </p:grp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381000" y="5334000"/>
            <a:ext cx="714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altLang="ko-KR">
                <a:ea typeface="굴림" charset="-127"/>
              </a:rPr>
              <a:t>Also, the solution to the first-order differential equation given in (1) is </a:t>
            </a:r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3370" name="Group 58"/>
          <p:cNvGrpSpPr>
            <a:grpSpLocks/>
          </p:cNvGrpSpPr>
          <p:nvPr/>
        </p:nvGrpSpPr>
        <p:grpSpPr bwMode="auto">
          <a:xfrm>
            <a:off x="3200400" y="5775325"/>
            <a:ext cx="5416550" cy="777875"/>
            <a:chOff x="2016" y="3628"/>
            <a:chExt cx="3412" cy="490"/>
          </a:xfrm>
        </p:grpSpPr>
        <p:graphicFrame>
          <p:nvGraphicFramePr>
            <p:cNvPr id="13367" name="Object 55"/>
            <p:cNvGraphicFramePr>
              <a:graphicFrameLocks noChangeAspect="1"/>
            </p:cNvGraphicFramePr>
            <p:nvPr/>
          </p:nvGraphicFramePr>
          <p:xfrm>
            <a:off x="2016" y="3628"/>
            <a:ext cx="1392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79" r:id="rId18" imgW="1054100" imgH="368300" progId="Equation.DSMT4">
                    <p:embed/>
                  </p:oleObj>
                </mc:Choice>
                <mc:Fallback>
                  <p:oleObj r:id="rId18" imgW="1054100" imgH="368300" progId="Equation.DSMT4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628"/>
                          <a:ext cx="1392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69" name="Text Box 57"/>
            <p:cNvSpPr txBox="1">
              <a:spLocks noChangeArrowheads="1"/>
            </p:cNvSpPr>
            <p:nvPr/>
          </p:nvSpPr>
          <p:spPr bwMode="auto">
            <a:xfrm>
              <a:off x="5136" y="364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(4)</a:t>
              </a:r>
            </a:p>
          </p:txBody>
        </p:sp>
      </p:grp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6" grpId="0"/>
      <p:bldP spid="13361" grpId="0"/>
      <p:bldP spid="133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381000" y="381000"/>
            <a:ext cx="6756400" cy="747713"/>
            <a:chOff x="240" y="240"/>
            <a:chExt cx="4256" cy="471"/>
          </a:xfrm>
        </p:grpSpPr>
        <p:sp>
          <p:nvSpPr>
            <p:cNvPr id="22531" name="Text Box 3"/>
            <p:cNvSpPr txBox="1">
              <a:spLocks noChangeArrowheads="1"/>
            </p:cNvSpPr>
            <p:nvPr/>
          </p:nvSpPr>
          <p:spPr bwMode="auto">
            <a:xfrm>
              <a:off x="240" y="240"/>
              <a:ext cx="3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To calculate the steady-state gain, apply a step input</a:t>
              </a:r>
            </a:p>
          </p:txBody>
        </p:sp>
        <p:graphicFrame>
          <p:nvGraphicFramePr>
            <p:cNvPr id="22532" name="Object 4"/>
            <p:cNvGraphicFramePr>
              <a:graphicFrameLocks noChangeAspect="1"/>
            </p:cNvGraphicFramePr>
            <p:nvPr/>
          </p:nvGraphicFramePr>
          <p:xfrm>
            <a:off x="3708" y="259"/>
            <a:ext cx="788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4" name="Equation" r:id="rId4" imgW="799920" imgH="203040" progId="Equation.3">
                    <p:embed/>
                  </p:oleObj>
                </mc:Choice>
                <mc:Fallback>
                  <p:oleObj name="Equation" r:id="rId4" imgW="799920" imgH="203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8" y="259"/>
                          <a:ext cx="788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35" name="Group 7"/>
            <p:cNvGrpSpPr>
              <a:grpSpLocks/>
            </p:cNvGrpSpPr>
            <p:nvPr/>
          </p:nvGrpSpPr>
          <p:grpSpPr bwMode="auto">
            <a:xfrm>
              <a:off x="240" y="480"/>
              <a:ext cx="1596" cy="231"/>
              <a:chOff x="518" y="1127"/>
              <a:chExt cx="1596" cy="231"/>
            </a:xfrm>
          </p:grpSpPr>
          <p:sp>
            <p:nvSpPr>
              <p:cNvPr id="22533" name="Text Box 5"/>
              <p:cNvSpPr txBox="1">
                <a:spLocks noChangeArrowheads="1"/>
              </p:cNvSpPr>
              <p:nvPr/>
            </p:nvSpPr>
            <p:spPr bwMode="auto">
              <a:xfrm>
                <a:off x="518" y="1127"/>
                <a:ext cx="15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where       is a constant</a:t>
                </a:r>
              </a:p>
            </p:txBody>
          </p:sp>
          <p:graphicFrame>
            <p:nvGraphicFramePr>
              <p:cNvPr id="22534" name="Object 6"/>
              <p:cNvGraphicFramePr>
                <a:graphicFrameLocks noChangeAspect="1"/>
              </p:cNvGraphicFramePr>
              <p:nvPr/>
            </p:nvGraphicFramePr>
            <p:xfrm>
              <a:off x="992" y="1142"/>
              <a:ext cx="181" cy="1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15" name="Equation" r:id="rId6" imgW="152280" imgH="164880" progId="Equation.3">
                      <p:embed/>
                    </p:oleObj>
                  </mc:Choice>
                  <mc:Fallback>
                    <p:oleObj name="Equation" r:id="rId6" imgW="152280" imgH="1648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92" y="1142"/>
                            <a:ext cx="181" cy="1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381000" y="1219200"/>
            <a:ext cx="475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At steady-state, with step input, (1) becomes:</a:t>
            </a:r>
          </a:p>
        </p:txBody>
      </p:sp>
      <p:grpSp>
        <p:nvGrpSpPr>
          <p:cNvPr id="22545" name="Group 17"/>
          <p:cNvGrpSpPr>
            <a:grpSpLocks/>
          </p:cNvGrpSpPr>
          <p:nvPr/>
        </p:nvGrpSpPr>
        <p:grpSpPr bwMode="auto">
          <a:xfrm>
            <a:off x="533400" y="1828800"/>
            <a:ext cx="2190750" cy="1143000"/>
            <a:chOff x="240" y="1008"/>
            <a:chExt cx="1380" cy="720"/>
          </a:xfrm>
        </p:grpSpPr>
        <p:graphicFrame>
          <p:nvGraphicFramePr>
            <p:cNvPr id="22538" name="Object 10"/>
            <p:cNvGraphicFramePr>
              <a:graphicFrameLocks noChangeAspect="1"/>
            </p:cNvGraphicFramePr>
            <p:nvPr/>
          </p:nvGraphicFramePr>
          <p:xfrm>
            <a:off x="288" y="1200"/>
            <a:ext cx="1332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6" r:id="rId8" imgW="939392" imgH="355446" progId="Equation.DSMT4">
                    <p:embed/>
                  </p:oleObj>
                </mc:Choice>
                <mc:Fallback>
                  <p:oleObj r:id="rId8" imgW="939392" imgH="355446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200"/>
                          <a:ext cx="1332" cy="5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240" y="1248"/>
              <a:ext cx="528" cy="4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V="1">
              <a:off x="528" y="1248"/>
              <a:ext cx="528" cy="4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Text Box 15"/>
            <p:cNvSpPr txBox="1">
              <a:spLocks noChangeArrowheads="1"/>
            </p:cNvSpPr>
            <p:nvPr/>
          </p:nvSpPr>
          <p:spPr bwMode="auto">
            <a:xfrm>
              <a:off x="768" y="100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  <p:graphicFrame>
          <p:nvGraphicFramePr>
            <p:cNvPr id="22544" name="Object 16"/>
            <p:cNvGraphicFramePr>
              <a:graphicFrameLocks noChangeAspect="1"/>
            </p:cNvGraphicFramePr>
            <p:nvPr/>
          </p:nvGraphicFramePr>
          <p:xfrm>
            <a:off x="1056" y="1008"/>
            <a:ext cx="260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7" name="Equation" r:id="rId10" imgW="190440" imgH="228600" progId="Equation.3">
                    <p:embed/>
                  </p:oleObj>
                </mc:Choice>
                <mc:Fallback>
                  <p:oleObj name="Equation" r:id="rId10" imgW="190440" imgH="2286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1008"/>
                          <a:ext cx="260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4648200" y="3657600"/>
            <a:ext cx="198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Step response for</a:t>
            </a:r>
          </a:p>
        </p:txBody>
      </p:sp>
      <p:graphicFrame>
        <p:nvGraphicFramePr>
          <p:cNvPr id="22556" name="Object 28"/>
          <p:cNvGraphicFramePr>
            <a:graphicFrameLocks noChangeAspect="1"/>
          </p:cNvGraphicFramePr>
          <p:nvPr/>
        </p:nvGraphicFramePr>
        <p:xfrm>
          <a:off x="6616700" y="3694113"/>
          <a:ext cx="223996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8" name="Equation" r:id="rId12" imgW="1422360" imgH="177480" progId="Equation.3">
                  <p:embed/>
                </p:oleObj>
              </mc:Choice>
              <mc:Fallback>
                <p:oleObj name="Equation" r:id="rId12" imgW="1422360" imgH="177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3694113"/>
                        <a:ext cx="223996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5699125" y="4038600"/>
            <a:ext cx="268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Eyeballing, observe that:</a:t>
            </a: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2594" name="Group 66"/>
          <p:cNvGrpSpPr>
            <a:grpSpLocks/>
          </p:cNvGrpSpPr>
          <p:nvPr/>
        </p:nvGrpSpPr>
        <p:grpSpPr bwMode="auto">
          <a:xfrm>
            <a:off x="2967038" y="2195513"/>
            <a:ext cx="5802312" cy="749300"/>
            <a:chOff x="1869" y="1383"/>
            <a:chExt cx="3655" cy="472"/>
          </a:xfrm>
        </p:grpSpPr>
        <p:sp>
          <p:nvSpPr>
            <p:cNvPr id="22550" name="Text Box 22"/>
            <p:cNvSpPr txBox="1">
              <a:spLocks noChangeArrowheads="1"/>
            </p:cNvSpPr>
            <p:nvPr/>
          </p:nvSpPr>
          <p:spPr bwMode="auto">
            <a:xfrm>
              <a:off x="5232" y="148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(5)</a:t>
              </a:r>
            </a:p>
          </p:txBody>
        </p:sp>
        <p:grpSp>
          <p:nvGrpSpPr>
            <p:cNvPr id="22578" name="Group 50"/>
            <p:cNvGrpSpPr>
              <a:grpSpLocks/>
            </p:cNvGrpSpPr>
            <p:nvPr/>
          </p:nvGrpSpPr>
          <p:grpSpPr bwMode="auto">
            <a:xfrm>
              <a:off x="1869" y="1383"/>
              <a:ext cx="3059" cy="472"/>
              <a:chOff x="1869" y="1383"/>
              <a:chExt cx="3059" cy="472"/>
            </a:xfrm>
          </p:grpSpPr>
          <p:sp>
            <p:nvSpPr>
              <p:cNvPr id="22548" name="Text Box 20"/>
              <p:cNvSpPr txBox="1">
                <a:spLocks noChangeArrowheads="1"/>
              </p:cNvSpPr>
              <p:nvPr/>
            </p:nvSpPr>
            <p:spPr bwMode="auto">
              <a:xfrm>
                <a:off x="1869" y="1488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or</a:t>
                </a:r>
              </a:p>
            </p:txBody>
          </p:sp>
          <p:sp>
            <p:nvSpPr>
              <p:cNvPr id="22565" name="AutoShape 37"/>
              <p:cNvSpPr>
                <a:spLocks noChangeAspect="1" noChangeArrowheads="1" noTextEdit="1"/>
              </p:cNvSpPr>
              <p:nvPr/>
            </p:nvSpPr>
            <p:spPr bwMode="auto">
              <a:xfrm>
                <a:off x="2192" y="1383"/>
                <a:ext cx="2736" cy="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7" name="Line 39"/>
              <p:cNvSpPr>
                <a:spLocks noChangeShapeType="1"/>
              </p:cNvSpPr>
              <p:nvPr/>
            </p:nvSpPr>
            <p:spPr bwMode="auto">
              <a:xfrm>
                <a:off x="2482" y="1611"/>
                <a:ext cx="20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8" name="Line 40"/>
              <p:cNvSpPr>
                <a:spLocks noChangeShapeType="1"/>
              </p:cNvSpPr>
              <p:nvPr/>
            </p:nvSpPr>
            <p:spPr bwMode="auto">
              <a:xfrm>
                <a:off x="2872" y="1611"/>
                <a:ext cx="138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9" name="Line 41"/>
              <p:cNvSpPr>
                <a:spLocks noChangeShapeType="1"/>
              </p:cNvSpPr>
              <p:nvPr/>
            </p:nvSpPr>
            <p:spPr bwMode="auto">
              <a:xfrm>
                <a:off x="4442" y="1611"/>
                <a:ext cx="4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0" name="Rectangle 42"/>
              <p:cNvSpPr>
                <a:spLocks noChangeArrowheads="1"/>
              </p:cNvSpPr>
              <p:nvPr/>
            </p:nvSpPr>
            <p:spPr bwMode="auto">
              <a:xfrm>
                <a:off x="2878" y="1411"/>
                <a:ext cx="18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>
                    <a:solidFill>
                      <a:srgbClr val="000000"/>
                    </a:solidFill>
                    <a:latin typeface="Times New Roman" pitchFamily="18" charset="0"/>
                  </a:rPr>
                  <a:t>Steady State Velocity [RPM]</a:t>
                </a:r>
                <a:endParaRPr lang="en-US" altLang="en-US"/>
              </a:p>
            </p:txBody>
          </p:sp>
          <p:sp>
            <p:nvSpPr>
              <p:cNvPr id="22571" name="Rectangle 43"/>
              <p:cNvSpPr>
                <a:spLocks noChangeArrowheads="1"/>
              </p:cNvSpPr>
              <p:nvPr/>
            </p:nvSpPr>
            <p:spPr bwMode="auto">
              <a:xfrm>
                <a:off x="2965" y="1634"/>
                <a:ext cx="178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>
                    <a:solidFill>
                      <a:srgbClr val="000000"/>
                    </a:solidFill>
                    <a:latin typeface="Times New Roman" pitchFamily="18" charset="0"/>
                  </a:rPr>
                  <a:t>Step Input Level [Motor %]</a:t>
                </a:r>
                <a:endParaRPr lang="en-US" altLang="en-US"/>
              </a:p>
            </p:txBody>
          </p:sp>
          <p:sp>
            <p:nvSpPr>
              <p:cNvPr id="22572" name="Rectangle 44"/>
              <p:cNvSpPr>
                <a:spLocks noChangeArrowheads="1"/>
              </p:cNvSpPr>
              <p:nvPr/>
            </p:nvSpPr>
            <p:spPr bwMode="auto">
              <a:xfrm>
                <a:off x="2566" y="1486"/>
                <a:ext cx="8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i="1">
                    <a:solidFill>
                      <a:srgbClr val="000000"/>
                    </a:solidFill>
                    <a:latin typeface="Times New Roman" pitchFamily="18" charset="0"/>
                  </a:rPr>
                  <a:t>ss</a:t>
                </a:r>
                <a:endParaRPr lang="en-US" altLang="en-US"/>
              </a:p>
            </p:txBody>
          </p:sp>
          <p:sp>
            <p:nvSpPr>
              <p:cNvPr id="22573" name="Rectangle 45"/>
              <p:cNvSpPr>
                <a:spLocks noChangeArrowheads="1"/>
              </p:cNvSpPr>
              <p:nvPr/>
            </p:nvSpPr>
            <p:spPr bwMode="auto">
              <a:xfrm>
                <a:off x="2486" y="1403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i="1">
                    <a:solidFill>
                      <a:srgbClr val="000000"/>
                    </a:solidFill>
                    <a:latin typeface="Times New Roman" pitchFamily="18" charset="0"/>
                  </a:rPr>
                  <a:t>Y</a:t>
                </a:r>
                <a:endParaRPr lang="en-US" altLang="en-US"/>
              </a:p>
            </p:txBody>
          </p:sp>
          <p:sp>
            <p:nvSpPr>
              <p:cNvPr id="22574" name="Rectangle 46"/>
              <p:cNvSpPr>
                <a:spLocks noChangeArrowheads="1"/>
              </p:cNvSpPr>
              <p:nvPr/>
            </p:nvSpPr>
            <p:spPr bwMode="auto">
              <a:xfrm>
                <a:off x="2221" y="1510"/>
                <a:ext cx="71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i="1">
                    <a:solidFill>
                      <a:srgbClr val="000000"/>
                    </a:solidFill>
                    <a:latin typeface="Times New Roman" pitchFamily="18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22575" name="Rectangle 47"/>
              <p:cNvSpPr>
                <a:spLocks noChangeArrowheads="1"/>
              </p:cNvSpPr>
              <p:nvPr/>
            </p:nvSpPr>
            <p:spPr bwMode="auto">
              <a:xfrm>
                <a:off x="2547" y="1634"/>
                <a:ext cx="9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i="1">
                    <a:solidFill>
                      <a:srgbClr val="000000"/>
                    </a:solidFill>
                    <a:latin typeface="Times New Roman" pitchFamily="18" charset="0"/>
                  </a:rPr>
                  <a:t>A</a:t>
                </a:r>
                <a:endParaRPr lang="en-US" altLang="en-US"/>
              </a:p>
            </p:txBody>
          </p:sp>
          <p:sp>
            <p:nvSpPr>
              <p:cNvPr id="22576" name="Rectangle 48"/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8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>
                    <a:solidFill>
                      <a:srgbClr val="000000"/>
                    </a:solidFill>
                    <a:latin typeface="Symbol" pitchFamily="18" charset="2"/>
                  </a:rPr>
                  <a:t>=</a:t>
                </a:r>
                <a:endParaRPr lang="en-US" altLang="en-US"/>
              </a:p>
            </p:txBody>
          </p:sp>
          <p:sp>
            <p:nvSpPr>
              <p:cNvPr id="22577" name="Rectangle 49"/>
              <p:cNvSpPr>
                <a:spLocks noChangeArrowheads="1"/>
              </p:cNvSpPr>
              <p:nvPr/>
            </p:nvSpPr>
            <p:spPr bwMode="auto">
              <a:xfrm>
                <a:off x="2736" y="1488"/>
                <a:ext cx="8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>
                    <a:solidFill>
                      <a:srgbClr val="000000"/>
                    </a:solidFill>
                    <a:latin typeface="Symbol" pitchFamily="18" charset="2"/>
                  </a:rPr>
                  <a:t>=</a:t>
                </a:r>
                <a:endParaRPr lang="en-US" altLang="en-US"/>
              </a:p>
            </p:txBody>
          </p:sp>
        </p:grpSp>
      </p:grpSp>
      <p:grpSp>
        <p:nvGrpSpPr>
          <p:cNvPr id="22596" name="Group 68"/>
          <p:cNvGrpSpPr>
            <a:grpSpLocks/>
          </p:cNvGrpSpPr>
          <p:nvPr/>
        </p:nvGrpSpPr>
        <p:grpSpPr bwMode="auto">
          <a:xfrm>
            <a:off x="4724400" y="4953000"/>
            <a:ext cx="4106863" cy="1020763"/>
            <a:chOff x="2976" y="3120"/>
            <a:chExt cx="2587" cy="643"/>
          </a:xfrm>
        </p:grpSpPr>
        <p:sp>
          <p:nvSpPr>
            <p:cNvPr id="22562" name="Text Box 34"/>
            <p:cNvSpPr txBox="1">
              <a:spLocks noChangeArrowheads="1"/>
            </p:cNvSpPr>
            <p:nvPr/>
          </p:nvSpPr>
          <p:spPr bwMode="auto">
            <a:xfrm>
              <a:off x="2976" y="3120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Hence:</a:t>
              </a:r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auto">
            <a:xfrm>
              <a:off x="3305" y="3579"/>
              <a:ext cx="177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Line 55"/>
            <p:cNvSpPr>
              <a:spLocks noChangeShapeType="1"/>
            </p:cNvSpPr>
            <p:nvPr/>
          </p:nvSpPr>
          <p:spPr bwMode="auto">
            <a:xfrm>
              <a:off x="3685" y="3579"/>
              <a:ext cx="52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4" name="Rectangle 56"/>
            <p:cNvSpPr>
              <a:spLocks noChangeArrowheads="1"/>
            </p:cNvSpPr>
            <p:nvPr/>
          </p:nvSpPr>
          <p:spPr bwMode="auto">
            <a:xfrm>
              <a:off x="3702" y="3402"/>
              <a:ext cx="52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Times New Roman" pitchFamily="18" charset="0"/>
                </a:rPr>
                <a:t>107 RPM</a:t>
              </a:r>
              <a:endParaRPr lang="en-US" altLang="en-US"/>
            </a:p>
          </p:txBody>
        </p:sp>
        <p:sp>
          <p:nvSpPr>
            <p:cNvPr id="22585" name="Rectangle 57"/>
            <p:cNvSpPr>
              <a:spLocks noChangeArrowheads="1"/>
            </p:cNvSpPr>
            <p:nvPr/>
          </p:nvSpPr>
          <p:spPr bwMode="auto">
            <a:xfrm>
              <a:off x="4656" y="3456"/>
              <a:ext cx="907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Times New Roman" pitchFamily="18" charset="0"/>
                </a:rPr>
                <a:t>1.07 RPM/Level</a:t>
              </a:r>
              <a:endParaRPr lang="en-US" altLang="en-US"/>
            </a:p>
          </p:txBody>
        </p:sp>
        <p:sp>
          <p:nvSpPr>
            <p:cNvPr id="22586" name="Rectangle 58"/>
            <p:cNvSpPr>
              <a:spLocks noChangeArrowheads="1"/>
            </p:cNvSpPr>
            <p:nvPr/>
          </p:nvSpPr>
          <p:spPr bwMode="auto">
            <a:xfrm>
              <a:off x="3696" y="3600"/>
              <a:ext cx="66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Times New Roman" pitchFamily="18" charset="0"/>
                </a:rPr>
                <a:t>100% Level</a:t>
              </a:r>
              <a:endParaRPr lang="en-US" altLang="en-US"/>
            </a:p>
          </p:txBody>
        </p:sp>
        <p:sp>
          <p:nvSpPr>
            <p:cNvPr id="22587" name="Rectangle 59"/>
            <p:cNvSpPr>
              <a:spLocks noChangeArrowheads="1"/>
            </p:cNvSpPr>
            <p:nvPr/>
          </p:nvSpPr>
          <p:spPr bwMode="auto">
            <a:xfrm>
              <a:off x="3379" y="3470"/>
              <a:ext cx="7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i="1">
                  <a:solidFill>
                    <a:srgbClr val="000000"/>
                  </a:solidFill>
                  <a:latin typeface="Times New Roman" pitchFamily="18" charset="0"/>
                </a:rPr>
                <a:t>ss</a:t>
              </a:r>
              <a:endParaRPr lang="en-US" altLang="en-US"/>
            </a:p>
          </p:txBody>
        </p:sp>
        <p:sp>
          <p:nvSpPr>
            <p:cNvPr id="22588" name="Rectangle 60"/>
            <p:cNvSpPr>
              <a:spLocks noChangeArrowheads="1"/>
            </p:cNvSpPr>
            <p:nvPr/>
          </p:nvSpPr>
          <p:spPr bwMode="auto">
            <a:xfrm>
              <a:off x="3308" y="3398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 altLang="en-US"/>
            </a:p>
          </p:txBody>
        </p:sp>
        <p:sp>
          <p:nvSpPr>
            <p:cNvPr id="22589" name="Rectangle 61"/>
            <p:cNvSpPr>
              <a:spLocks noChangeArrowheads="1"/>
            </p:cNvSpPr>
            <p:nvPr/>
          </p:nvSpPr>
          <p:spPr bwMode="auto">
            <a:xfrm>
              <a:off x="3024" y="3504"/>
              <a:ext cx="6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i="1">
                  <a:solidFill>
                    <a:srgbClr val="000000"/>
                  </a:solidFill>
                  <a:latin typeface="Times New Roman" pitchFamily="18" charset="0"/>
                </a:rPr>
                <a:t>k</a:t>
              </a:r>
              <a:endParaRPr lang="en-US" altLang="en-US"/>
            </a:p>
          </p:txBody>
        </p:sp>
        <p:sp>
          <p:nvSpPr>
            <p:cNvPr id="22590" name="Rectangle 62"/>
            <p:cNvSpPr>
              <a:spLocks noChangeArrowheads="1"/>
            </p:cNvSpPr>
            <p:nvPr/>
          </p:nvSpPr>
          <p:spPr bwMode="auto">
            <a:xfrm>
              <a:off x="3360" y="3600"/>
              <a:ext cx="8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i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en-US" altLang="en-US"/>
            </a:p>
          </p:txBody>
        </p:sp>
        <p:sp>
          <p:nvSpPr>
            <p:cNvPr id="22591" name="Rectangle 63"/>
            <p:cNvSpPr>
              <a:spLocks noChangeArrowheads="1"/>
            </p:cNvSpPr>
            <p:nvPr/>
          </p:nvSpPr>
          <p:spPr bwMode="auto">
            <a:xfrm>
              <a:off x="4464" y="3456"/>
              <a:ext cx="7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n-US" altLang="en-US"/>
            </a:p>
          </p:txBody>
        </p:sp>
        <p:sp>
          <p:nvSpPr>
            <p:cNvPr id="22592" name="Rectangle 64"/>
            <p:cNvSpPr>
              <a:spLocks noChangeArrowheads="1"/>
            </p:cNvSpPr>
            <p:nvPr/>
          </p:nvSpPr>
          <p:spPr bwMode="auto">
            <a:xfrm>
              <a:off x="3168" y="3504"/>
              <a:ext cx="7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n-US" altLang="en-US"/>
            </a:p>
          </p:txBody>
        </p:sp>
        <p:sp>
          <p:nvSpPr>
            <p:cNvPr id="22593" name="Rectangle 65"/>
            <p:cNvSpPr>
              <a:spLocks noChangeArrowheads="1"/>
            </p:cNvSpPr>
            <p:nvPr/>
          </p:nvSpPr>
          <p:spPr bwMode="auto">
            <a:xfrm>
              <a:off x="3552" y="3504"/>
              <a:ext cx="7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n-US" altLang="en-US"/>
            </a:p>
          </p:txBody>
        </p:sp>
      </p:grpSp>
      <p:sp>
        <p:nvSpPr>
          <p:cNvPr id="22597" name="AutoShape 69"/>
          <p:cNvSpPr>
            <a:spLocks noChangeAspect="1" noChangeArrowheads="1" noTextEdit="1"/>
          </p:cNvSpPr>
          <p:nvPr/>
        </p:nvSpPr>
        <p:spPr bwMode="auto">
          <a:xfrm>
            <a:off x="6477000" y="4497388"/>
            <a:ext cx="15795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9" name="Rectangle 71"/>
          <p:cNvSpPr>
            <a:spLocks noChangeArrowheads="1"/>
          </p:cNvSpPr>
          <p:nvPr/>
        </p:nvSpPr>
        <p:spPr bwMode="auto">
          <a:xfrm>
            <a:off x="7162800" y="4495800"/>
            <a:ext cx="5889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>
                <a:solidFill>
                  <a:srgbClr val="000000"/>
                </a:solidFill>
                <a:latin typeface="Times New Roman" pitchFamily="18" charset="0"/>
              </a:rPr>
              <a:t>RPM</a:t>
            </a:r>
            <a:endParaRPr lang="en-US" altLang="en-US"/>
          </a:p>
        </p:txBody>
      </p:sp>
      <p:sp>
        <p:nvSpPr>
          <p:cNvPr id="22600" name="Rectangle 72"/>
          <p:cNvSpPr>
            <a:spLocks noChangeArrowheads="1"/>
          </p:cNvSpPr>
          <p:nvPr/>
        </p:nvSpPr>
        <p:spPr bwMode="auto">
          <a:xfrm>
            <a:off x="7342188" y="4527550"/>
            <a:ext cx="69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altLang="en-US"/>
          </a:p>
        </p:txBody>
      </p:sp>
      <p:sp>
        <p:nvSpPr>
          <p:cNvPr id="22601" name="Rectangle 73"/>
          <p:cNvSpPr>
            <a:spLocks noChangeArrowheads="1"/>
          </p:cNvSpPr>
          <p:nvPr/>
        </p:nvSpPr>
        <p:spPr bwMode="auto">
          <a:xfrm>
            <a:off x="6629400" y="4495800"/>
            <a:ext cx="4191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>
                <a:solidFill>
                  <a:srgbClr val="000000"/>
                </a:solidFill>
                <a:latin typeface="Times New Roman" pitchFamily="18" charset="0"/>
              </a:rPr>
              <a:t>107</a:t>
            </a:r>
            <a:endParaRPr lang="en-US" altLang="en-US"/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6400800" y="4495800"/>
            <a:ext cx="1539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200">
                <a:solidFill>
                  <a:srgbClr val="000000"/>
                </a:solidFill>
                <a:latin typeface="Symbol" pitchFamily="18" charset="2"/>
              </a:rPr>
              <a:t>=</a:t>
            </a:r>
            <a:endParaRPr lang="en-US" altLang="en-US"/>
          </a:p>
        </p:txBody>
      </p:sp>
      <p:grpSp>
        <p:nvGrpSpPr>
          <p:cNvPr id="22605" name="Group 77"/>
          <p:cNvGrpSpPr>
            <a:grpSpLocks/>
          </p:cNvGrpSpPr>
          <p:nvPr/>
        </p:nvGrpSpPr>
        <p:grpSpPr bwMode="auto">
          <a:xfrm>
            <a:off x="6019800" y="4495800"/>
            <a:ext cx="271463" cy="371475"/>
            <a:chOff x="4096" y="2852"/>
            <a:chExt cx="171" cy="234"/>
          </a:xfrm>
        </p:grpSpPr>
        <p:sp>
          <p:nvSpPr>
            <p:cNvPr id="22603" name="Rectangle 75"/>
            <p:cNvSpPr>
              <a:spLocks noChangeArrowheads="1"/>
            </p:cNvSpPr>
            <p:nvPr/>
          </p:nvSpPr>
          <p:spPr bwMode="auto">
            <a:xfrm>
              <a:off x="4187" y="2961"/>
              <a:ext cx="8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i="1">
                  <a:solidFill>
                    <a:srgbClr val="000000"/>
                  </a:solidFill>
                  <a:latin typeface="Times New Roman" pitchFamily="18" charset="0"/>
                </a:rPr>
                <a:t>ss</a:t>
              </a:r>
              <a:endParaRPr lang="en-US" altLang="en-US"/>
            </a:p>
          </p:txBody>
        </p:sp>
        <p:sp>
          <p:nvSpPr>
            <p:cNvPr id="22604" name="Rectangle 76"/>
            <p:cNvSpPr>
              <a:spLocks noChangeArrowheads="1"/>
            </p:cNvSpPr>
            <p:nvPr/>
          </p:nvSpPr>
          <p:spPr bwMode="auto">
            <a:xfrm>
              <a:off x="4096" y="2852"/>
              <a:ext cx="9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 altLang="en-US"/>
            </a:p>
          </p:txBody>
        </p:sp>
      </p:grpSp>
      <p:grpSp>
        <p:nvGrpSpPr>
          <p:cNvPr id="22613" name="Group 85"/>
          <p:cNvGrpSpPr>
            <a:grpSpLocks/>
          </p:cNvGrpSpPr>
          <p:nvPr/>
        </p:nvGrpSpPr>
        <p:grpSpPr bwMode="auto">
          <a:xfrm>
            <a:off x="176213" y="3124200"/>
            <a:ext cx="4191000" cy="2790825"/>
            <a:chOff x="111" y="1968"/>
            <a:chExt cx="2640" cy="1758"/>
          </a:xfrm>
        </p:grpSpPr>
        <p:pic>
          <p:nvPicPr>
            <p:cNvPr id="22607" name="Picture 79" descr="openLoop400gramInclineResponse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" y="1968"/>
              <a:ext cx="2640" cy="1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608" name="Line 80"/>
            <p:cNvSpPr>
              <a:spLocks noChangeShapeType="1"/>
            </p:cNvSpPr>
            <p:nvPr/>
          </p:nvSpPr>
          <p:spPr bwMode="auto">
            <a:xfrm>
              <a:off x="432" y="2762"/>
              <a:ext cx="222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09" name="Text Box 81"/>
            <p:cNvSpPr txBox="1">
              <a:spLocks noChangeArrowheads="1"/>
            </p:cNvSpPr>
            <p:nvPr/>
          </p:nvSpPr>
          <p:spPr bwMode="auto">
            <a:xfrm>
              <a:off x="885" y="2819"/>
              <a:ext cx="152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/>
                <a:t>63% of steady-state = 67.4 RPM </a:t>
              </a:r>
            </a:p>
          </p:txBody>
        </p:sp>
        <p:sp>
          <p:nvSpPr>
            <p:cNvPr id="22610" name="Text Box 82"/>
            <p:cNvSpPr txBox="1">
              <a:spLocks noChangeArrowheads="1"/>
            </p:cNvSpPr>
            <p:nvPr/>
          </p:nvSpPr>
          <p:spPr bwMode="auto">
            <a:xfrm>
              <a:off x="1056" y="2474"/>
              <a:ext cx="11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/>
                <a:t>Steady-state = 107 RPM </a:t>
              </a:r>
            </a:p>
          </p:txBody>
        </p:sp>
        <p:sp>
          <p:nvSpPr>
            <p:cNvPr id="22611" name="Line 83"/>
            <p:cNvSpPr>
              <a:spLocks noChangeShapeType="1"/>
            </p:cNvSpPr>
            <p:nvPr/>
          </p:nvSpPr>
          <p:spPr bwMode="auto">
            <a:xfrm>
              <a:off x="478" y="2320"/>
              <a:ext cx="0" cy="1050"/>
            </a:xfrm>
            <a:prstGeom prst="line">
              <a:avLst/>
            </a:prstGeom>
            <a:noFill/>
            <a:ln w="38100" cap="rnd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12" name="Text Box 84"/>
            <p:cNvSpPr txBox="1">
              <a:spLocks noChangeArrowheads="1"/>
            </p:cNvSpPr>
            <p:nvPr/>
          </p:nvSpPr>
          <p:spPr bwMode="auto">
            <a:xfrm>
              <a:off x="503" y="3193"/>
              <a:ext cx="14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/>
                <a:t>Rise Time about 0.06 seconds</a:t>
              </a:r>
            </a:p>
          </p:txBody>
        </p:sp>
      </p:grpSp>
      <p:sp>
        <p:nvSpPr>
          <p:cNvPr id="67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89" name="Group 49"/>
          <p:cNvGraphicFramePr>
            <a:graphicFrameLocks noGrp="1"/>
          </p:cNvGraphicFramePr>
          <p:nvPr>
            <p:ph sz="half" idx="1"/>
          </p:nvPr>
        </p:nvGraphicFramePr>
        <p:xfrm>
          <a:off x="457200" y="609600"/>
          <a:ext cx="3657600" cy="4525964"/>
        </p:xfrm>
        <a:graphic>
          <a:graphicData uri="http://schemas.openxmlformats.org/drawingml/2006/table">
            <a:tbl>
              <a:tblPr/>
              <a:tblGrid>
                <a:gridCol w="1476375"/>
                <a:gridCol w="2181225"/>
              </a:tblGrid>
              <a:tr h="876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 Level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[%]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Steady-State Speed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[RPM]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7085" name="Picture 45" descr="speedVsPowerLevelOpenLoop400gramIncl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5" y="533400"/>
            <a:ext cx="44862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7086" name="Object 46"/>
          <p:cNvGraphicFramePr>
            <a:graphicFrameLocks noChangeAspect="1"/>
          </p:cNvGraphicFramePr>
          <p:nvPr>
            <p:ph sz="half" idx="2"/>
          </p:nvPr>
        </p:nvGraphicFramePr>
        <p:xfrm>
          <a:off x="4810125" y="4343400"/>
          <a:ext cx="401955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91" name="Equation" r:id="rId5" imgW="2234880" imgH="393480" progId="Equation.3">
                  <p:embed/>
                </p:oleObj>
              </mc:Choice>
              <mc:Fallback>
                <p:oleObj name="Equation" r:id="rId5" imgW="2234880" imgH="39348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4343400"/>
                        <a:ext cx="401955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90" name="Text Box 50"/>
          <p:cNvSpPr txBox="1">
            <a:spLocks noChangeArrowheads="1"/>
          </p:cNvSpPr>
          <p:nvPr/>
        </p:nvSpPr>
        <p:spPr bwMode="auto">
          <a:xfrm>
            <a:off x="1431925" y="5446713"/>
            <a:ext cx="376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Blah: check this slope calculation…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41325" y="265113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Recall (4)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276600" y="457200"/>
          <a:ext cx="22098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r:id="rId4" imgW="1054100" imgH="368300" progId="Equation.DSMT4">
                  <p:embed/>
                </p:oleObj>
              </mc:Choice>
              <mc:Fallback>
                <p:oleObj r:id="rId4" imgW="1054100" imgH="368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7200"/>
                        <a:ext cx="220980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365125" y="1103313"/>
            <a:ext cx="1012825" cy="366712"/>
            <a:chOff x="230" y="695"/>
            <a:chExt cx="638" cy="231"/>
          </a:xfrm>
        </p:grpSpPr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230" y="695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at</a:t>
              </a:r>
            </a:p>
          </p:txBody>
        </p:sp>
        <p:graphicFrame>
          <p:nvGraphicFramePr>
            <p:cNvPr id="18440" name="Object 8"/>
            <p:cNvGraphicFramePr>
              <a:graphicFrameLocks noChangeAspect="1"/>
            </p:cNvGraphicFramePr>
            <p:nvPr/>
          </p:nvGraphicFramePr>
          <p:xfrm>
            <a:off x="480" y="720"/>
            <a:ext cx="388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90" name="Equation" r:id="rId6" imgW="317160" imgH="152280" progId="Equation.3">
                    <p:embed/>
                  </p:oleObj>
                </mc:Choice>
                <mc:Fallback>
                  <p:oleObj name="Equation" r:id="rId6" imgW="317160" imgH="1522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720"/>
                          <a:ext cx="388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2819400" y="1524000"/>
          <a:ext cx="3352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r:id="rId8" imgW="1586811" imgH="266584" progId="Equation.DSMT4">
                  <p:embed/>
                </p:oleObj>
              </mc:Choice>
              <mc:Fallback>
                <p:oleObj r:id="rId8" imgW="1586811" imgH="26658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524000"/>
                        <a:ext cx="3352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334000" y="2971800"/>
            <a:ext cx="211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63% value is about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516563" y="3373438"/>
            <a:ext cx="84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Hence</a:t>
            </a:r>
          </a:p>
        </p:txBody>
      </p:sp>
      <p:sp>
        <p:nvSpPr>
          <p:cNvPr id="18466" name="AutoShape 34"/>
          <p:cNvSpPr>
            <a:spLocks noChangeAspect="1" noChangeArrowheads="1" noTextEdit="1"/>
          </p:cNvSpPr>
          <p:nvPr/>
        </p:nvSpPr>
        <p:spPr bwMode="auto">
          <a:xfrm>
            <a:off x="7467600" y="2973388"/>
            <a:ext cx="1319213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8485188" y="2979738"/>
            <a:ext cx="50958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900">
                <a:solidFill>
                  <a:srgbClr val="000000"/>
                </a:solidFill>
                <a:latin typeface="Times New Roman" pitchFamily="18" charset="0"/>
              </a:rPr>
              <a:t>RPM</a:t>
            </a:r>
            <a:endParaRPr lang="en-US" altLang="en-US"/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8166100" y="3000375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9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altLang="en-US"/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7934325" y="3000375"/>
            <a:ext cx="4222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900">
                <a:solidFill>
                  <a:srgbClr val="000000"/>
                </a:solidFill>
                <a:latin typeface="Times New Roman" pitchFamily="18" charset="0"/>
              </a:rPr>
              <a:t>67.4</a:t>
            </a:r>
            <a:endParaRPr lang="en-US" altLang="en-US"/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7753350" y="2971800"/>
            <a:ext cx="1317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900">
                <a:solidFill>
                  <a:srgbClr val="000000"/>
                </a:solidFill>
                <a:latin typeface="Symbol" pitchFamily="18" charset="2"/>
              </a:rPr>
              <a:t>=</a:t>
            </a:r>
            <a:endParaRPr lang="en-US" altLang="en-US"/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7488238" y="3000375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900" i="1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 altLang="en-US"/>
          </a:p>
        </p:txBody>
      </p:sp>
      <p:grpSp>
        <p:nvGrpSpPr>
          <p:cNvPr id="18473" name="Group 41"/>
          <p:cNvGrpSpPr>
            <a:grpSpLocks/>
          </p:cNvGrpSpPr>
          <p:nvPr/>
        </p:nvGrpSpPr>
        <p:grpSpPr bwMode="auto">
          <a:xfrm>
            <a:off x="457200" y="2590800"/>
            <a:ext cx="4191000" cy="2790825"/>
            <a:chOff x="111" y="1968"/>
            <a:chExt cx="2640" cy="1758"/>
          </a:xfrm>
        </p:grpSpPr>
        <p:pic>
          <p:nvPicPr>
            <p:cNvPr id="18474" name="Picture 42" descr="openLoop400gramInclineResponse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" y="1968"/>
              <a:ext cx="2640" cy="1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>
              <a:off x="432" y="2762"/>
              <a:ext cx="222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Text Box 44"/>
            <p:cNvSpPr txBox="1">
              <a:spLocks noChangeArrowheads="1"/>
            </p:cNvSpPr>
            <p:nvPr/>
          </p:nvSpPr>
          <p:spPr bwMode="auto">
            <a:xfrm>
              <a:off x="885" y="2819"/>
              <a:ext cx="152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/>
                <a:t>63% of steady-state = 67.4 RPM </a:t>
              </a:r>
            </a:p>
          </p:txBody>
        </p:sp>
        <p:sp>
          <p:nvSpPr>
            <p:cNvPr id="18477" name="Text Box 45"/>
            <p:cNvSpPr txBox="1">
              <a:spLocks noChangeArrowheads="1"/>
            </p:cNvSpPr>
            <p:nvPr/>
          </p:nvSpPr>
          <p:spPr bwMode="auto">
            <a:xfrm>
              <a:off x="1056" y="2474"/>
              <a:ext cx="11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/>
                <a:t>Steady-state = 107 RPM </a:t>
              </a:r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>
              <a:off x="478" y="2320"/>
              <a:ext cx="0" cy="1050"/>
            </a:xfrm>
            <a:prstGeom prst="line">
              <a:avLst/>
            </a:prstGeom>
            <a:noFill/>
            <a:ln w="38100" cap="rnd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Text Box 47"/>
            <p:cNvSpPr txBox="1">
              <a:spLocks noChangeArrowheads="1"/>
            </p:cNvSpPr>
            <p:nvPr/>
          </p:nvSpPr>
          <p:spPr bwMode="auto">
            <a:xfrm>
              <a:off x="503" y="3193"/>
              <a:ext cx="14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/>
                <a:t>Rise Time about 0.06 seconds</a:t>
              </a:r>
            </a:p>
          </p:txBody>
        </p:sp>
      </p:grpSp>
      <p:sp>
        <p:nvSpPr>
          <p:cNvPr id="18480" name="AutoShape 48"/>
          <p:cNvSpPr>
            <a:spLocks noChangeAspect="1" noChangeArrowheads="1" noTextEdit="1"/>
          </p:cNvSpPr>
          <p:nvPr/>
        </p:nvSpPr>
        <p:spPr bwMode="auto">
          <a:xfrm>
            <a:off x="6400800" y="3752850"/>
            <a:ext cx="1524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7488238" y="3760788"/>
            <a:ext cx="3889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sec</a:t>
            </a:r>
            <a:endParaRPr lang="en-US" altLang="en-US"/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7426325" y="3760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altLang="en-US"/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7135813" y="3760788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06</a:t>
            </a:r>
            <a:endParaRPr lang="en-US" altLang="en-US"/>
          </a:p>
        </p:txBody>
      </p: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7058025" y="3760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/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6902450" y="3760788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altLang="en-US"/>
          </a:p>
        </p:txBody>
      </p:sp>
      <p:sp>
        <p:nvSpPr>
          <p:cNvPr id="18487" name="Rectangle 55"/>
          <p:cNvSpPr>
            <a:spLocks noChangeArrowheads="1"/>
          </p:cNvSpPr>
          <p:nvPr/>
        </p:nvSpPr>
        <p:spPr bwMode="auto">
          <a:xfrm>
            <a:off x="6665913" y="3725863"/>
            <a:ext cx="1666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  <a:latin typeface="Symbol" pitchFamily="18" charset="2"/>
              </a:rPr>
              <a:t>=</a:t>
            </a:r>
            <a:endParaRPr lang="en-US" altLang="en-US"/>
          </a:p>
        </p:txBody>
      </p:sp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6413500" y="3725863"/>
            <a:ext cx="133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 i="1">
                <a:solidFill>
                  <a:srgbClr val="000000"/>
                </a:solidFill>
                <a:latin typeface="Symbol" pitchFamily="18" charset="2"/>
              </a:rPr>
              <a:t>t</a:t>
            </a:r>
            <a:endParaRPr lang="en-US" altLang="en-US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12725" y="265113"/>
            <a:ext cx="8883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Thus from (3) open-loop transfer function due to step input of 100% motor level yields: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990600" y="838200"/>
          <a:ext cx="1752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r:id="rId4" imgW="748975" imgH="380835" progId="Equation.DSMT4">
                  <p:embed/>
                </p:oleObj>
              </mc:Choice>
              <mc:Fallback>
                <p:oleObj r:id="rId4" imgW="748975" imgH="38083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17526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971800" y="10668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where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562600" y="10668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and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593725" y="1941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8305800" y="2133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(6)</a:t>
            </a:r>
          </a:p>
        </p:txBody>
      </p:sp>
      <p:graphicFrame>
        <p:nvGraphicFramePr>
          <p:cNvPr id="19505" name="Object 49"/>
          <p:cNvGraphicFramePr>
            <a:graphicFrameLocks noChangeAspect="1"/>
          </p:cNvGraphicFramePr>
          <p:nvPr/>
        </p:nvGraphicFramePr>
        <p:xfrm>
          <a:off x="2362200" y="1884363"/>
          <a:ext cx="41148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2" name="Equation" r:id="rId6" imgW="2768400" imgH="622080" progId="Equation.3">
                  <p:embed/>
                </p:oleObj>
              </mc:Choice>
              <mc:Fallback>
                <p:oleObj name="Equation" r:id="rId6" imgW="2768400" imgH="6220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884363"/>
                        <a:ext cx="41148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04800" y="3429000"/>
            <a:ext cx="474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 block diagram representing (6) is simply:</a:t>
            </a:r>
          </a:p>
        </p:txBody>
      </p:sp>
      <p:grpSp>
        <p:nvGrpSpPr>
          <p:cNvPr id="19507" name="Group 51"/>
          <p:cNvGrpSpPr>
            <a:grpSpLocks noChangeAspect="1"/>
          </p:cNvGrpSpPr>
          <p:nvPr/>
        </p:nvGrpSpPr>
        <p:grpSpPr bwMode="auto">
          <a:xfrm>
            <a:off x="3048000" y="3962400"/>
            <a:ext cx="2971800" cy="960438"/>
            <a:chOff x="1872" y="2688"/>
            <a:chExt cx="1872" cy="605"/>
          </a:xfrm>
        </p:grpSpPr>
        <p:sp>
          <p:nvSpPr>
            <p:cNvPr id="19506" name="AutoShape 50"/>
            <p:cNvSpPr>
              <a:spLocks noChangeAspect="1" noChangeArrowheads="1" noTextEdit="1"/>
            </p:cNvSpPr>
            <p:nvPr/>
          </p:nvSpPr>
          <p:spPr bwMode="auto">
            <a:xfrm>
              <a:off x="1872" y="2688"/>
              <a:ext cx="1872" cy="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Rectangle 52"/>
            <p:cNvSpPr>
              <a:spLocks noChangeArrowheads="1"/>
            </p:cNvSpPr>
            <p:nvPr/>
          </p:nvSpPr>
          <p:spPr bwMode="auto">
            <a:xfrm>
              <a:off x="2691" y="2813"/>
              <a:ext cx="27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17.83</a:t>
              </a:r>
              <a:endParaRPr lang="en-US" altLang="en-US"/>
            </a:p>
          </p:txBody>
        </p:sp>
        <p:sp>
          <p:nvSpPr>
            <p:cNvPr id="19509" name="Rectangle 53"/>
            <p:cNvSpPr>
              <a:spLocks noChangeArrowheads="1"/>
            </p:cNvSpPr>
            <p:nvPr/>
          </p:nvSpPr>
          <p:spPr bwMode="auto">
            <a:xfrm>
              <a:off x="2633" y="2996"/>
              <a:ext cx="33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s+16.7</a:t>
              </a:r>
              <a:endParaRPr lang="en-US" altLang="en-US"/>
            </a:p>
          </p:txBody>
        </p:sp>
        <p:sp>
          <p:nvSpPr>
            <p:cNvPr id="19510" name="Line 54"/>
            <p:cNvSpPr>
              <a:spLocks noChangeShapeType="1"/>
            </p:cNvSpPr>
            <p:nvPr/>
          </p:nvSpPr>
          <p:spPr bwMode="auto">
            <a:xfrm>
              <a:off x="2594" y="2976"/>
              <a:ext cx="42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Rectangle 55"/>
            <p:cNvSpPr>
              <a:spLocks noChangeArrowheads="1"/>
            </p:cNvSpPr>
            <p:nvPr/>
          </p:nvSpPr>
          <p:spPr bwMode="auto">
            <a:xfrm>
              <a:off x="2506" y="2774"/>
              <a:ext cx="604" cy="423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2" name="Line 56"/>
            <p:cNvSpPr>
              <a:spLocks noChangeShapeType="1"/>
            </p:cNvSpPr>
            <p:nvPr/>
          </p:nvSpPr>
          <p:spPr bwMode="auto">
            <a:xfrm>
              <a:off x="1960" y="2966"/>
              <a:ext cx="53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Freeform 57"/>
            <p:cNvSpPr>
              <a:spLocks/>
            </p:cNvSpPr>
            <p:nvPr/>
          </p:nvSpPr>
          <p:spPr bwMode="auto">
            <a:xfrm>
              <a:off x="2428" y="2947"/>
              <a:ext cx="68" cy="39"/>
            </a:xfrm>
            <a:custGeom>
              <a:avLst/>
              <a:gdLst>
                <a:gd name="T0" fmla="*/ 68 w 68"/>
                <a:gd name="T1" fmla="*/ 19 h 39"/>
                <a:gd name="T2" fmla="*/ 0 w 68"/>
                <a:gd name="T3" fmla="*/ 19 h 39"/>
                <a:gd name="T4" fmla="*/ 0 w 68"/>
                <a:gd name="T5" fmla="*/ 0 h 39"/>
                <a:gd name="T6" fmla="*/ 68 w 68"/>
                <a:gd name="T7" fmla="*/ 19 h 39"/>
                <a:gd name="T8" fmla="*/ 0 w 68"/>
                <a:gd name="T9" fmla="*/ 39 h 39"/>
                <a:gd name="T10" fmla="*/ 0 w 68"/>
                <a:gd name="T11" fmla="*/ 19 h 39"/>
                <a:gd name="T12" fmla="*/ 68 w 68"/>
                <a:gd name="T1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39">
                  <a:moveTo>
                    <a:pt x="68" y="19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68" y="19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68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Line 58"/>
            <p:cNvSpPr>
              <a:spLocks noChangeShapeType="1"/>
            </p:cNvSpPr>
            <p:nvPr/>
          </p:nvSpPr>
          <p:spPr bwMode="auto">
            <a:xfrm>
              <a:off x="3120" y="2966"/>
              <a:ext cx="52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5" name="Freeform 59"/>
            <p:cNvSpPr>
              <a:spLocks/>
            </p:cNvSpPr>
            <p:nvPr/>
          </p:nvSpPr>
          <p:spPr bwMode="auto">
            <a:xfrm>
              <a:off x="3578" y="2947"/>
              <a:ext cx="69" cy="48"/>
            </a:xfrm>
            <a:custGeom>
              <a:avLst/>
              <a:gdLst>
                <a:gd name="T0" fmla="*/ 69 w 69"/>
                <a:gd name="T1" fmla="*/ 19 h 48"/>
                <a:gd name="T2" fmla="*/ 0 w 69"/>
                <a:gd name="T3" fmla="*/ 19 h 48"/>
                <a:gd name="T4" fmla="*/ 0 w 69"/>
                <a:gd name="T5" fmla="*/ 0 h 48"/>
                <a:gd name="T6" fmla="*/ 69 w 69"/>
                <a:gd name="T7" fmla="*/ 19 h 48"/>
                <a:gd name="T8" fmla="*/ 0 w 69"/>
                <a:gd name="T9" fmla="*/ 48 h 48"/>
                <a:gd name="T10" fmla="*/ 0 w 69"/>
                <a:gd name="T11" fmla="*/ 19 h 48"/>
                <a:gd name="T12" fmla="*/ 69 w 69"/>
                <a:gd name="T13" fmla="*/ 1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48">
                  <a:moveTo>
                    <a:pt x="69" y="19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69" y="19"/>
                  </a:lnTo>
                  <a:lnTo>
                    <a:pt x="0" y="48"/>
                  </a:lnTo>
                  <a:lnTo>
                    <a:pt x="0" y="19"/>
                  </a:lnTo>
                  <a:lnTo>
                    <a:pt x="69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6" name="Rectangle 60"/>
            <p:cNvSpPr>
              <a:spLocks noChangeArrowheads="1"/>
            </p:cNvSpPr>
            <p:nvPr/>
          </p:nvSpPr>
          <p:spPr bwMode="auto">
            <a:xfrm>
              <a:off x="2096" y="2765"/>
              <a:ext cx="19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F(s)</a:t>
              </a:r>
              <a:endParaRPr lang="en-US" altLang="en-US"/>
            </a:p>
          </p:txBody>
        </p:sp>
        <p:sp>
          <p:nvSpPr>
            <p:cNvPr id="19517" name="Rectangle 61"/>
            <p:cNvSpPr>
              <a:spLocks noChangeArrowheads="1"/>
            </p:cNvSpPr>
            <p:nvPr/>
          </p:nvSpPr>
          <p:spPr bwMode="auto">
            <a:xfrm>
              <a:off x="3237" y="2765"/>
              <a:ext cx="20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Y(s)</a:t>
              </a:r>
              <a:endParaRPr lang="en-US" altLang="en-US"/>
            </a:p>
          </p:txBody>
        </p:sp>
        <p:sp>
          <p:nvSpPr>
            <p:cNvPr id="19518" name="Rectangle 62"/>
            <p:cNvSpPr>
              <a:spLocks noChangeArrowheads="1"/>
            </p:cNvSpPr>
            <p:nvPr/>
          </p:nvSpPr>
          <p:spPr bwMode="auto">
            <a:xfrm>
              <a:off x="2048" y="3005"/>
              <a:ext cx="32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[Level]</a:t>
              </a:r>
              <a:endParaRPr lang="en-US" altLang="en-US"/>
            </a:p>
          </p:txBody>
        </p:sp>
        <p:sp>
          <p:nvSpPr>
            <p:cNvPr id="19519" name="Rectangle 63"/>
            <p:cNvSpPr>
              <a:spLocks noChangeArrowheads="1"/>
            </p:cNvSpPr>
            <p:nvPr/>
          </p:nvSpPr>
          <p:spPr bwMode="auto">
            <a:xfrm>
              <a:off x="3198" y="3024"/>
              <a:ext cx="31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[RPM]</a:t>
              </a:r>
              <a:endParaRPr lang="en-US" altLang="en-US"/>
            </a:p>
          </p:txBody>
        </p:sp>
      </p:grpSp>
      <p:grpSp>
        <p:nvGrpSpPr>
          <p:cNvPr id="19524" name="Group 68"/>
          <p:cNvGrpSpPr>
            <a:grpSpLocks noChangeAspect="1"/>
          </p:cNvGrpSpPr>
          <p:nvPr/>
        </p:nvGrpSpPr>
        <p:grpSpPr bwMode="auto">
          <a:xfrm>
            <a:off x="3962400" y="1039813"/>
            <a:ext cx="1619250" cy="458787"/>
            <a:chOff x="2496" y="655"/>
            <a:chExt cx="1020" cy="289"/>
          </a:xfrm>
        </p:grpSpPr>
        <p:sp>
          <p:nvSpPr>
            <p:cNvPr id="19523" name="AutoShape 67"/>
            <p:cNvSpPr>
              <a:spLocks noChangeAspect="1" noChangeArrowheads="1" noTextEdit="1"/>
            </p:cNvSpPr>
            <p:nvPr/>
          </p:nvSpPr>
          <p:spPr bwMode="auto">
            <a:xfrm>
              <a:off x="2496" y="672"/>
              <a:ext cx="960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5" name="Rectangle 69"/>
            <p:cNvSpPr>
              <a:spLocks noChangeArrowheads="1"/>
            </p:cNvSpPr>
            <p:nvPr/>
          </p:nvSpPr>
          <p:spPr bwMode="auto">
            <a:xfrm>
              <a:off x="3181" y="677"/>
              <a:ext cx="335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sec</a:t>
              </a:r>
              <a:endParaRPr lang="en-US" altLang="en-US"/>
            </a:p>
          </p:txBody>
        </p:sp>
        <p:sp>
          <p:nvSpPr>
            <p:cNvPr id="19526" name="Rectangle 70"/>
            <p:cNvSpPr>
              <a:spLocks noChangeArrowheads="1"/>
            </p:cNvSpPr>
            <p:nvPr/>
          </p:nvSpPr>
          <p:spPr bwMode="auto">
            <a:xfrm>
              <a:off x="3142" y="677"/>
              <a:ext cx="13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altLang="en-US"/>
            </a:p>
          </p:txBody>
        </p:sp>
        <p:sp>
          <p:nvSpPr>
            <p:cNvPr id="19527" name="Rectangle 71"/>
            <p:cNvSpPr>
              <a:spLocks noChangeArrowheads="1"/>
            </p:cNvSpPr>
            <p:nvPr/>
          </p:nvSpPr>
          <p:spPr bwMode="auto">
            <a:xfrm>
              <a:off x="2959" y="677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06</a:t>
              </a:r>
              <a:endParaRPr lang="en-US" altLang="en-US"/>
            </a:p>
          </p:txBody>
        </p:sp>
        <p:sp>
          <p:nvSpPr>
            <p:cNvPr id="19528" name="Rectangle 72"/>
            <p:cNvSpPr>
              <a:spLocks noChangeArrowheads="1"/>
            </p:cNvSpPr>
            <p:nvPr/>
          </p:nvSpPr>
          <p:spPr bwMode="auto">
            <a:xfrm>
              <a:off x="2910" y="677"/>
              <a:ext cx="13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.</a:t>
              </a:r>
              <a:endParaRPr lang="en-US" altLang="en-US"/>
            </a:p>
          </p:txBody>
        </p:sp>
        <p:sp>
          <p:nvSpPr>
            <p:cNvPr id="19529" name="Rectangle 73"/>
            <p:cNvSpPr>
              <a:spLocks noChangeArrowheads="1"/>
            </p:cNvSpPr>
            <p:nvPr/>
          </p:nvSpPr>
          <p:spPr bwMode="auto">
            <a:xfrm>
              <a:off x="2812" y="677"/>
              <a:ext cx="181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19530" name="Rectangle 74"/>
            <p:cNvSpPr>
              <a:spLocks noChangeArrowheads="1"/>
            </p:cNvSpPr>
            <p:nvPr/>
          </p:nvSpPr>
          <p:spPr bwMode="auto">
            <a:xfrm>
              <a:off x="2663" y="655"/>
              <a:ext cx="230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n-US" altLang="en-US"/>
            </a:p>
          </p:txBody>
        </p:sp>
        <p:sp>
          <p:nvSpPr>
            <p:cNvPr id="19531" name="Rectangle 75"/>
            <p:cNvSpPr>
              <a:spLocks noChangeArrowheads="1"/>
            </p:cNvSpPr>
            <p:nvPr/>
          </p:nvSpPr>
          <p:spPr bwMode="auto">
            <a:xfrm>
              <a:off x="2504" y="655"/>
              <a:ext cx="20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 i="1">
                  <a:solidFill>
                    <a:srgbClr val="000000"/>
                  </a:solidFill>
                  <a:latin typeface="Symbol" pitchFamily="18" charset="2"/>
                </a:rPr>
                <a:t>t</a:t>
              </a:r>
              <a:endParaRPr lang="en-US" altLang="en-US"/>
            </a:p>
          </p:txBody>
        </p:sp>
      </p:grpSp>
      <p:sp>
        <p:nvSpPr>
          <p:cNvPr id="19532" name="AutoShape 76"/>
          <p:cNvSpPr>
            <a:spLocks noChangeAspect="1" noChangeArrowheads="1" noTextEdit="1"/>
          </p:cNvSpPr>
          <p:nvPr/>
        </p:nvSpPr>
        <p:spPr bwMode="auto">
          <a:xfrm>
            <a:off x="6259513" y="1066800"/>
            <a:ext cx="2400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4" name="Rectangle 78"/>
          <p:cNvSpPr>
            <a:spLocks noChangeArrowheads="1"/>
          </p:cNvSpPr>
          <p:nvPr/>
        </p:nvSpPr>
        <p:spPr bwMode="auto">
          <a:xfrm>
            <a:off x="7288213" y="1074738"/>
            <a:ext cx="13636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300">
                <a:solidFill>
                  <a:srgbClr val="000000"/>
                </a:solidFill>
                <a:latin typeface="Times New Roman" pitchFamily="18" charset="0"/>
              </a:rPr>
              <a:t>RPM/Level</a:t>
            </a:r>
            <a:endParaRPr lang="en-US" altLang="en-US"/>
          </a:p>
        </p:txBody>
      </p:sp>
      <p:sp>
        <p:nvSpPr>
          <p:cNvPr id="19535" name="Rectangle 79"/>
          <p:cNvSpPr>
            <a:spLocks noChangeArrowheads="1"/>
          </p:cNvSpPr>
          <p:nvPr/>
        </p:nvSpPr>
        <p:spPr bwMode="auto">
          <a:xfrm>
            <a:off x="7221538" y="10747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3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altLang="en-US"/>
          </a:p>
        </p:txBody>
      </p:sp>
      <p:sp>
        <p:nvSpPr>
          <p:cNvPr id="19537" name="Rectangle 81"/>
          <p:cNvSpPr>
            <a:spLocks noChangeArrowheads="1"/>
          </p:cNvSpPr>
          <p:nvPr/>
        </p:nvSpPr>
        <p:spPr bwMode="auto">
          <a:xfrm>
            <a:off x="6883400" y="10747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30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/>
          </a:p>
        </p:txBody>
      </p:sp>
      <p:sp>
        <p:nvSpPr>
          <p:cNvPr id="19538" name="Rectangle 82"/>
          <p:cNvSpPr>
            <a:spLocks noChangeArrowheads="1"/>
          </p:cNvSpPr>
          <p:nvPr/>
        </p:nvSpPr>
        <p:spPr bwMode="auto">
          <a:xfrm>
            <a:off x="6738938" y="1074738"/>
            <a:ext cx="5111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300">
                <a:solidFill>
                  <a:srgbClr val="000000"/>
                </a:solidFill>
                <a:latin typeface="Times New Roman" pitchFamily="18" charset="0"/>
              </a:rPr>
              <a:t>1.07</a:t>
            </a:r>
            <a:endParaRPr lang="en-US" altLang="en-US"/>
          </a:p>
        </p:txBody>
      </p:sp>
      <p:sp>
        <p:nvSpPr>
          <p:cNvPr id="19539" name="Rectangle 83"/>
          <p:cNvSpPr>
            <a:spLocks noChangeArrowheads="1"/>
          </p:cNvSpPr>
          <p:nvPr/>
        </p:nvSpPr>
        <p:spPr bwMode="auto">
          <a:xfrm>
            <a:off x="6518275" y="1041400"/>
            <a:ext cx="16033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300">
                <a:solidFill>
                  <a:srgbClr val="000000"/>
                </a:solidFill>
                <a:latin typeface="Symbol" pitchFamily="18" charset="2"/>
              </a:rPr>
              <a:t>=</a:t>
            </a:r>
            <a:endParaRPr lang="en-US" altLang="en-US"/>
          </a:p>
        </p:txBody>
      </p:sp>
      <p:sp>
        <p:nvSpPr>
          <p:cNvPr id="19540" name="Rectangle 84"/>
          <p:cNvSpPr>
            <a:spLocks noChangeArrowheads="1"/>
          </p:cNvSpPr>
          <p:nvPr/>
        </p:nvSpPr>
        <p:spPr bwMode="auto">
          <a:xfrm>
            <a:off x="6302375" y="1074738"/>
            <a:ext cx="1301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300" i="1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en-US" altLang="en-US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6840164" y="6467945"/>
            <a:ext cx="230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Copyright © </a:t>
            </a:r>
            <a:r>
              <a:rPr lang="en-US" altLang="en-US" dirty="0"/>
              <a:t>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1033</Words>
  <Application>Microsoft Office PowerPoint</Application>
  <PresentationFormat>On-screen Show (4:3)</PresentationFormat>
  <Paragraphs>234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굴림</vt:lpstr>
      <vt:lpstr>Times New Roman</vt:lpstr>
      <vt:lpstr>Symbol</vt:lpstr>
      <vt:lpstr>Default Design</vt:lpstr>
      <vt:lpstr>Microsoft Equation 3.0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51</cp:revision>
  <dcterms:created xsi:type="dcterms:W3CDTF">2005-10-24T14:47:19Z</dcterms:created>
  <dcterms:modified xsi:type="dcterms:W3CDTF">2015-10-20T00:09:01Z</dcterms:modified>
</cp:coreProperties>
</file>