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74" r:id="rId2"/>
    <p:sldId id="260" r:id="rId3"/>
    <p:sldId id="263" r:id="rId4"/>
    <p:sldId id="266" r:id="rId5"/>
    <p:sldId id="267" r:id="rId6"/>
    <p:sldId id="268" r:id="rId7"/>
    <p:sldId id="264" r:id="rId8"/>
    <p:sldId id="269" r:id="rId9"/>
    <p:sldId id="271" r:id="rId10"/>
    <p:sldId id="270" r:id="rId11"/>
    <p:sldId id="272" r:id="rId12"/>
    <p:sldId id="273" r:id="rId13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00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8.wmf"/><Relationship Id="rId7" Type="http://schemas.openxmlformats.org/officeDocument/2006/relationships/image" Target="../media/image9.wmf"/><Relationship Id="rId2" Type="http://schemas.openxmlformats.org/officeDocument/2006/relationships/image" Target="../media/image10.wmf"/><Relationship Id="rId1" Type="http://schemas.openxmlformats.org/officeDocument/2006/relationships/image" Target="../media/image27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9.wmf"/><Relationship Id="rId7" Type="http://schemas.openxmlformats.org/officeDocument/2006/relationships/image" Target="../media/image37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10.wmf"/><Relationship Id="rId5" Type="http://schemas.openxmlformats.org/officeDocument/2006/relationships/image" Target="../media/image36.wmf"/><Relationship Id="rId10" Type="http://schemas.openxmlformats.org/officeDocument/2006/relationships/image" Target="../media/image40.wmf"/><Relationship Id="rId4" Type="http://schemas.openxmlformats.org/officeDocument/2006/relationships/image" Target="../media/image35.wmf"/><Relationship Id="rId9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1.wmf"/><Relationship Id="rId1" Type="http://schemas.openxmlformats.org/officeDocument/2006/relationships/image" Target="../media/image47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49.wmf"/><Relationship Id="rId7" Type="http://schemas.openxmlformats.org/officeDocument/2006/relationships/image" Target="../media/image59.wmf"/><Relationship Id="rId2" Type="http://schemas.openxmlformats.org/officeDocument/2006/relationships/image" Target="../media/image56.wmf"/><Relationship Id="rId1" Type="http://schemas.openxmlformats.org/officeDocument/2006/relationships/image" Target="../media/image41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6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FAD2C-C89F-407A-865E-1DFDFAD593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37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7720F-CB6F-4D9E-9C43-7795EAA4F0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4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ED95E-831E-44E9-9F2D-62BB099C3B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5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66B62-CB0A-40F2-8ECB-9876788324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6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7C2D8-3298-406E-AAB0-8384A87221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9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B9BB0-424E-4664-9395-009C4933A7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9E846-CA1C-4483-83CA-A9AB3FEB0E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8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89830-7807-4CDA-BEF7-8BF7274EC4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0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23A4A-186D-464E-B11D-1B32AA8A81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2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DC023-D63C-4127-B336-D7524D5C14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5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EE929-8377-42C6-A626-9CB2C2DBFA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5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B82D8-4257-4AEB-BA88-B0C4E1C2F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1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47E89A-954D-40C2-949D-CDDAD2421A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57.wmf"/><Relationship Id="rId18" Type="http://schemas.openxmlformats.org/officeDocument/2006/relationships/image" Target="../media/image59.wmf"/><Relationship Id="rId3" Type="http://schemas.openxmlformats.org/officeDocument/2006/relationships/image" Target="../media/image62.wmf"/><Relationship Id="rId21" Type="http://schemas.openxmlformats.org/officeDocument/2006/relationships/image" Target="../media/image60.wmf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58.bin"/><Relationship Id="rId17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8.wmf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51.wmf"/><Relationship Id="rId5" Type="http://schemas.openxmlformats.org/officeDocument/2006/relationships/image" Target="../media/image41.wmf"/><Relationship Id="rId15" Type="http://schemas.openxmlformats.org/officeDocument/2006/relationships/oleObject" Target="../embeddings/oleObject60.bin"/><Relationship Id="rId23" Type="http://schemas.openxmlformats.org/officeDocument/2006/relationships/image" Target="../media/image61.wmf"/><Relationship Id="rId10" Type="http://schemas.openxmlformats.org/officeDocument/2006/relationships/oleObject" Target="../embeddings/oleObject57.bin"/><Relationship Id="rId19" Type="http://schemas.openxmlformats.org/officeDocument/2006/relationships/oleObject" Target="../embeddings/oleObject62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3" Type="http://schemas.openxmlformats.org/officeDocument/2006/relationships/image" Target="../media/image6.wmf"/><Relationship Id="rId7" Type="http://schemas.openxmlformats.org/officeDocument/2006/relationships/image" Target="../media/image2.wmf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10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2.wmf"/><Relationship Id="rId3" Type="http://schemas.openxmlformats.org/officeDocument/2006/relationships/image" Target="../media/image15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3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24" Type="http://schemas.openxmlformats.org/officeDocument/2006/relationships/image" Target="../media/image26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23" Type="http://schemas.openxmlformats.org/officeDocument/2006/relationships/oleObject" Target="../embeddings/oleObject23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9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10.wmf"/><Relationship Id="rId22" Type="http://schemas.openxmlformats.org/officeDocument/2006/relationships/image" Target="../media/image4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46.jpeg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0.wmf"/><Relationship Id="rId3" Type="http://schemas.openxmlformats.org/officeDocument/2006/relationships/oleObject" Target="../embeddings/oleObject47.bin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49.wmf"/><Relationship Id="rId5" Type="http://schemas.openxmlformats.org/officeDocument/2006/relationships/image" Target="../media/image53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50.bin"/><Relationship Id="rId4" Type="http://schemas.openxmlformats.org/officeDocument/2006/relationships/image" Target="../media/image47.wmf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990600" y="2133600"/>
            <a:ext cx="7391400" cy="914400"/>
            <a:chOff x="624" y="1344"/>
            <a:chExt cx="4656" cy="864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 smtClean="0"/>
                <a:t>PID Control</a:t>
              </a:r>
              <a:endParaRPr lang="en-US" dirty="0"/>
            </a:p>
          </p:txBody>
        </p: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649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838200" y="0"/>
            <a:ext cx="7407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Case Studies: Matlab Simulations – PI control</a:t>
            </a:r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152400" y="533400"/>
            <a:ext cx="8763000" cy="1676400"/>
            <a:chOff x="96" y="336"/>
            <a:chExt cx="5520" cy="1056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auto">
            <a:xfrm>
              <a:off x="1368" y="336"/>
              <a:ext cx="4248" cy="10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6628" name="Picture 4" descr="N:\mem640-Spring2005\lecture04\figures\piBlockDiagram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432"/>
              <a:ext cx="2928" cy="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96" y="528"/>
              <a:ext cx="1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Problem</a:t>
              </a:r>
              <a:r>
                <a:rPr lang="en-US"/>
                <a:t>: Given</a:t>
              </a:r>
            </a:p>
          </p:txBody>
        </p:sp>
        <p:graphicFrame>
          <p:nvGraphicFramePr>
            <p:cNvPr id="26631" name="Object 7"/>
            <p:cNvGraphicFramePr>
              <a:graphicFrameLocks noChangeAspect="1"/>
            </p:cNvGraphicFramePr>
            <p:nvPr/>
          </p:nvGraphicFramePr>
          <p:xfrm>
            <a:off x="4080" y="720"/>
            <a:ext cx="1285" cy="3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4" name="Equation" r:id="rId4" imgW="1384200" imgH="419040" progId="Equation.3">
                    <p:embed/>
                  </p:oleObj>
                </mc:Choice>
                <mc:Fallback>
                  <p:oleObj name="Equation" r:id="rId4" imgW="1384200" imgH="4190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720"/>
                          <a:ext cx="1285" cy="3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28600" y="2590800"/>
            <a:ext cx="291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2-1:</a:t>
            </a:r>
            <a:r>
              <a:rPr lang="en-US"/>
              <a:t> Show that the CLTF is</a:t>
            </a:r>
          </a:p>
        </p:txBody>
      </p:sp>
      <p:grpSp>
        <p:nvGrpSpPr>
          <p:cNvPr id="26637" name="Group 13"/>
          <p:cNvGrpSpPr>
            <a:grpSpLocks/>
          </p:cNvGrpSpPr>
          <p:nvPr/>
        </p:nvGrpSpPr>
        <p:grpSpPr bwMode="auto">
          <a:xfrm>
            <a:off x="2209800" y="3048000"/>
            <a:ext cx="5535613" cy="722313"/>
            <a:chOff x="1440" y="1952"/>
            <a:chExt cx="3487" cy="455"/>
          </a:xfrm>
        </p:grpSpPr>
        <p:graphicFrame>
          <p:nvGraphicFramePr>
            <p:cNvPr id="26635" name="Object 11"/>
            <p:cNvGraphicFramePr>
              <a:graphicFrameLocks noChangeAspect="1"/>
            </p:cNvGraphicFramePr>
            <p:nvPr/>
          </p:nvGraphicFramePr>
          <p:xfrm>
            <a:off x="2496" y="1952"/>
            <a:ext cx="2431" cy="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5" name="Equation" r:id="rId6" imgW="2514600" imgH="469800" progId="Equation.3">
                    <p:embed/>
                  </p:oleObj>
                </mc:Choice>
                <mc:Fallback>
                  <p:oleObj name="Equation" r:id="rId6" imgW="2514600" imgH="4698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1952"/>
                          <a:ext cx="2431" cy="4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6" name="Object 12"/>
            <p:cNvGraphicFramePr>
              <a:graphicFrameLocks noChangeAspect="1"/>
            </p:cNvGraphicFramePr>
            <p:nvPr/>
          </p:nvGraphicFramePr>
          <p:xfrm>
            <a:off x="1440" y="1968"/>
            <a:ext cx="10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6" name="Equation" r:id="rId8" imgW="1002960" imgH="419040" progId="Equation.3">
                    <p:embed/>
                  </p:oleObj>
                </mc:Choice>
                <mc:Fallback>
                  <p:oleObj name="Equation" r:id="rId8" imgW="1002960" imgH="41904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968"/>
                          <a:ext cx="10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228600" y="40386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2-2: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762000" y="4038600"/>
            <a:ext cx="610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In Matlab, simulate and display the unit step response with</a:t>
            </a:r>
          </a:p>
        </p:txBody>
      </p:sp>
      <p:graphicFrame>
        <p:nvGraphicFramePr>
          <p:cNvPr id="26641" name="Object 17"/>
          <p:cNvGraphicFramePr>
            <a:graphicFrameLocks noChangeAspect="1"/>
          </p:cNvGraphicFramePr>
          <p:nvPr/>
        </p:nvGraphicFramePr>
        <p:xfrm>
          <a:off x="762000" y="4495800"/>
          <a:ext cx="762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7" name="Equation" r:id="rId10" imgW="406080" imgH="228600" progId="Equation.3">
                  <p:embed/>
                </p:oleObj>
              </mc:Choice>
              <mc:Fallback>
                <p:oleObj name="Equation" r:id="rId10" imgW="40608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495800"/>
                        <a:ext cx="762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81000" y="4495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A.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381000" y="4876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B.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81000" y="5257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C.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381000" y="5638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D.</a:t>
            </a:r>
          </a:p>
        </p:txBody>
      </p:sp>
      <p:graphicFrame>
        <p:nvGraphicFramePr>
          <p:cNvPr id="26648" name="Object 24"/>
          <p:cNvGraphicFramePr>
            <a:graphicFrameLocks noChangeAspect="1"/>
          </p:cNvGraphicFramePr>
          <p:nvPr/>
        </p:nvGraphicFramePr>
        <p:xfrm>
          <a:off x="1717675" y="4484688"/>
          <a:ext cx="83343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8" name="Equation" r:id="rId12" imgW="444240" imgH="241200" progId="Equation.3">
                  <p:embed/>
                </p:oleObj>
              </mc:Choice>
              <mc:Fallback>
                <p:oleObj name="Equation" r:id="rId12" imgW="444240" imgH="2412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4484688"/>
                        <a:ext cx="833438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9" name="Object 25"/>
          <p:cNvGraphicFramePr>
            <a:graphicFrameLocks noChangeAspect="1"/>
          </p:cNvGraphicFramePr>
          <p:nvPr/>
        </p:nvGraphicFramePr>
        <p:xfrm>
          <a:off x="762000" y="4876800"/>
          <a:ext cx="762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9" name="Equation" r:id="rId14" imgW="406080" imgH="228600" progId="Equation.3">
                  <p:embed/>
                </p:oleObj>
              </mc:Choice>
              <mc:Fallback>
                <p:oleObj name="Equation" r:id="rId14" imgW="40608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6800"/>
                        <a:ext cx="762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0" name="Object 26"/>
          <p:cNvGraphicFramePr>
            <a:graphicFrameLocks noChangeAspect="1"/>
          </p:cNvGraphicFramePr>
          <p:nvPr/>
        </p:nvGraphicFramePr>
        <p:xfrm>
          <a:off x="1676400" y="4876800"/>
          <a:ext cx="8572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0" name="Equation" r:id="rId15" imgW="457200" imgH="241200" progId="Equation.3">
                  <p:embed/>
                </p:oleObj>
              </mc:Choice>
              <mc:Fallback>
                <p:oleObj name="Equation" r:id="rId15" imgW="457200" imgH="241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876800"/>
                        <a:ext cx="8572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2" name="Object 28"/>
          <p:cNvGraphicFramePr>
            <a:graphicFrameLocks noChangeAspect="1"/>
          </p:cNvGraphicFramePr>
          <p:nvPr/>
        </p:nvGraphicFramePr>
        <p:xfrm>
          <a:off x="762000" y="5638800"/>
          <a:ext cx="809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1" name="Equation" r:id="rId17" imgW="431640" imgH="228600" progId="Equation.3">
                  <p:embed/>
                </p:oleObj>
              </mc:Choice>
              <mc:Fallback>
                <p:oleObj name="Equation" r:id="rId17" imgW="43164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638800"/>
                        <a:ext cx="8096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3" name="Object 29"/>
          <p:cNvGraphicFramePr>
            <a:graphicFrameLocks noChangeAspect="1"/>
          </p:cNvGraphicFramePr>
          <p:nvPr/>
        </p:nvGraphicFramePr>
        <p:xfrm>
          <a:off x="1700213" y="5638800"/>
          <a:ext cx="8572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2" name="Equation" r:id="rId19" imgW="457200" imgH="241200" progId="Equation.3">
                  <p:embed/>
                </p:oleObj>
              </mc:Choice>
              <mc:Fallback>
                <p:oleObj name="Equation" r:id="rId19" imgW="457200" imgH="241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5638800"/>
                        <a:ext cx="8572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5" name="Object 31"/>
          <p:cNvGraphicFramePr>
            <a:graphicFrameLocks noChangeAspect="1"/>
          </p:cNvGraphicFramePr>
          <p:nvPr/>
        </p:nvGraphicFramePr>
        <p:xfrm>
          <a:off x="762000" y="5257800"/>
          <a:ext cx="809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3" name="Equation" r:id="rId20" imgW="431640" imgH="228600" progId="Equation.3">
                  <p:embed/>
                </p:oleObj>
              </mc:Choice>
              <mc:Fallback>
                <p:oleObj name="Equation" r:id="rId20" imgW="431640" imgH="2286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57800"/>
                        <a:ext cx="8096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6" name="Object 32"/>
          <p:cNvGraphicFramePr>
            <a:graphicFrameLocks noChangeAspect="1"/>
          </p:cNvGraphicFramePr>
          <p:nvPr/>
        </p:nvGraphicFramePr>
        <p:xfrm>
          <a:off x="1676400" y="5257800"/>
          <a:ext cx="83343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4" name="Equation" r:id="rId22" imgW="444240" imgH="241200" progId="Equation.3">
                  <p:embed/>
                </p:oleObj>
              </mc:Choice>
              <mc:Fallback>
                <p:oleObj name="Equation" r:id="rId22" imgW="444240" imgH="2412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257800"/>
                        <a:ext cx="833438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matlab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4572000" cy="395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679" name="Group 7"/>
          <p:cNvGrpSpPr>
            <a:grpSpLocks/>
          </p:cNvGrpSpPr>
          <p:nvPr/>
        </p:nvGrpSpPr>
        <p:grpSpPr bwMode="auto">
          <a:xfrm>
            <a:off x="533400" y="4343400"/>
            <a:ext cx="5715000" cy="2057400"/>
            <a:chOff x="1104" y="2736"/>
            <a:chExt cx="3600" cy="1296"/>
          </a:xfrm>
        </p:grpSpPr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1104" y="2736"/>
              <a:ext cx="3600" cy="12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8677" name="Picture 5" descr="matlabPiCodeSn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784"/>
              <a:ext cx="3408" cy="1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781800" y="44958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Code snippet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5715000" y="4572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 Control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matlab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685800"/>
            <a:ext cx="4114800" cy="356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096000" y="42672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 Control</a:t>
            </a:r>
          </a:p>
        </p:txBody>
      </p:sp>
      <p:pic>
        <p:nvPicPr>
          <p:cNvPr id="29704" name="Picture 8" descr="matlabIntegratorOn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4114800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914400" y="42672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Pure Integrator Control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505200" y="0"/>
            <a:ext cx="2125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Conclusions</a:t>
            </a:r>
          </a:p>
        </p:txBody>
      </p:sp>
      <p:grpSp>
        <p:nvGrpSpPr>
          <p:cNvPr id="29719" name="Group 23"/>
          <p:cNvGrpSpPr>
            <a:grpSpLocks/>
          </p:cNvGrpSpPr>
          <p:nvPr/>
        </p:nvGrpSpPr>
        <p:grpSpPr bwMode="auto">
          <a:xfrm>
            <a:off x="1219200" y="1752600"/>
            <a:ext cx="4622800" cy="3643313"/>
            <a:chOff x="768" y="1152"/>
            <a:chExt cx="2912" cy="2295"/>
          </a:xfrm>
        </p:grpSpPr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1760" y="3216"/>
              <a:ext cx="1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at the expense of stability</a:t>
              </a:r>
            </a:p>
          </p:txBody>
        </p:sp>
        <p:sp>
          <p:nvSpPr>
            <p:cNvPr id="29715" name="Line 19"/>
            <p:cNvSpPr>
              <a:spLocks noChangeShapeType="1"/>
            </p:cNvSpPr>
            <p:nvPr/>
          </p:nvSpPr>
          <p:spPr bwMode="auto">
            <a:xfrm flipH="1" flipV="1">
              <a:off x="768" y="1152"/>
              <a:ext cx="288" cy="216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Line 20"/>
            <p:cNvSpPr>
              <a:spLocks noChangeShapeType="1"/>
            </p:cNvSpPr>
            <p:nvPr/>
          </p:nvSpPr>
          <p:spPr bwMode="auto">
            <a:xfrm>
              <a:off x="1056" y="3312"/>
              <a:ext cx="672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8" name="Group 22"/>
          <p:cNvGrpSpPr>
            <a:grpSpLocks/>
          </p:cNvGrpSpPr>
          <p:nvPr/>
        </p:nvGrpSpPr>
        <p:grpSpPr bwMode="auto">
          <a:xfrm>
            <a:off x="2667000" y="2286000"/>
            <a:ext cx="4038600" cy="2805113"/>
            <a:chOff x="1680" y="1488"/>
            <a:chExt cx="2544" cy="1767"/>
          </a:xfrm>
        </p:grpSpPr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1680" y="3024"/>
              <a:ext cx="25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/>
                <a:t> I improves steady-state accuracy</a:t>
              </a:r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 flipH="1" flipV="1">
              <a:off x="2160" y="1488"/>
              <a:ext cx="1200" cy="1584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22" name="Group 26"/>
          <p:cNvGrpSpPr>
            <a:grpSpLocks/>
          </p:cNvGrpSpPr>
          <p:nvPr/>
        </p:nvGrpSpPr>
        <p:grpSpPr bwMode="auto">
          <a:xfrm>
            <a:off x="2667000" y="2362200"/>
            <a:ext cx="5029200" cy="3871913"/>
            <a:chOff x="1680" y="1536"/>
            <a:chExt cx="3168" cy="2439"/>
          </a:xfrm>
        </p:grpSpPr>
        <p:grpSp>
          <p:nvGrpSpPr>
            <p:cNvPr id="29712" name="Group 16"/>
            <p:cNvGrpSpPr>
              <a:grpSpLocks/>
            </p:cNvGrpSpPr>
            <p:nvPr/>
          </p:nvGrpSpPr>
          <p:grpSpPr bwMode="auto">
            <a:xfrm>
              <a:off x="1680" y="3552"/>
              <a:ext cx="2544" cy="423"/>
              <a:chOff x="3120" y="576"/>
              <a:chExt cx="2544" cy="423"/>
            </a:xfrm>
          </p:grpSpPr>
          <p:sp>
            <p:nvSpPr>
              <p:cNvPr id="29713" name="Text Box 17"/>
              <p:cNvSpPr txBox="1">
                <a:spLocks noChangeArrowheads="1"/>
              </p:cNvSpPr>
              <p:nvPr/>
            </p:nvSpPr>
            <p:spPr bwMode="auto">
              <a:xfrm>
                <a:off x="3120" y="576"/>
                <a:ext cx="25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Tx/>
                  <a:buChar char="•"/>
                </a:pPr>
                <a:r>
                  <a:rPr lang="en-US"/>
                  <a:t> PI improves steady-state accuracy</a:t>
                </a:r>
              </a:p>
            </p:txBody>
          </p:sp>
          <p:sp>
            <p:nvSpPr>
              <p:cNvPr id="29714" name="Text Box 18"/>
              <p:cNvSpPr txBox="1">
                <a:spLocks noChangeArrowheads="1"/>
              </p:cNvSpPr>
              <p:nvPr/>
            </p:nvSpPr>
            <p:spPr bwMode="auto">
              <a:xfrm>
                <a:off x="3216" y="768"/>
                <a:ext cx="22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without degrading stability much</a:t>
                </a:r>
              </a:p>
            </p:txBody>
          </p:sp>
        </p:grpSp>
        <p:sp>
          <p:nvSpPr>
            <p:cNvPr id="29720" name="Line 24"/>
            <p:cNvSpPr>
              <a:spLocks noChangeShapeType="1"/>
            </p:cNvSpPr>
            <p:nvPr/>
          </p:nvSpPr>
          <p:spPr bwMode="auto">
            <a:xfrm flipH="1" flipV="1">
              <a:off x="3360" y="1536"/>
              <a:ext cx="1488" cy="2256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Line 25"/>
            <p:cNvSpPr>
              <a:spLocks noChangeShapeType="1"/>
            </p:cNvSpPr>
            <p:nvPr/>
          </p:nvSpPr>
          <p:spPr bwMode="auto">
            <a:xfrm>
              <a:off x="4128" y="3792"/>
              <a:ext cx="720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752600" y="6324600"/>
            <a:ext cx="555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Just like was stated in the beginning (see Slide3)</a:t>
            </a:r>
            <a:r>
              <a:rPr lang="en-US"/>
              <a:t> 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97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3" grpId="1"/>
      <p:bldP spid="29723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62000" y="152400"/>
            <a:ext cx="815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/>
              <a:t>Proportional Even Better Than Unity Feedback</a:t>
            </a:r>
          </a:p>
        </p:txBody>
      </p:sp>
      <p:grpSp>
        <p:nvGrpSpPr>
          <p:cNvPr id="4177" name="Group 81"/>
          <p:cNvGrpSpPr>
            <a:grpSpLocks/>
          </p:cNvGrpSpPr>
          <p:nvPr/>
        </p:nvGrpSpPr>
        <p:grpSpPr bwMode="auto">
          <a:xfrm>
            <a:off x="228600" y="838200"/>
            <a:ext cx="8556625" cy="2057400"/>
            <a:chOff x="144" y="528"/>
            <a:chExt cx="5390" cy="1296"/>
          </a:xfrm>
        </p:grpSpPr>
        <p:grpSp>
          <p:nvGrpSpPr>
            <p:cNvPr id="4176" name="Group 80"/>
            <p:cNvGrpSpPr>
              <a:grpSpLocks/>
            </p:cNvGrpSpPr>
            <p:nvPr/>
          </p:nvGrpSpPr>
          <p:grpSpPr bwMode="auto">
            <a:xfrm>
              <a:off x="144" y="576"/>
              <a:ext cx="2528" cy="1248"/>
              <a:chOff x="144" y="576"/>
              <a:chExt cx="2528" cy="1248"/>
            </a:xfrm>
          </p:grpSpPr>
          <p:sp>
            <p:nvSpPr>
              <p:cNvPr id="4156" name="Rectangle 60"/>
              <p:cNvSpPr>
                <a:spLocks noChangeArrowheads="1"/>
              </p:cNvSpPr>
              <p:nvPr/>
            </p:nvSpPr>
            <p:spPr bwMode="auto">
              <a:xfrm>
                <a:off x="144" y="576"/>
                <a:ext cx="2448" cy="12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4157" name="Picture 61" descr="N:\mem640-Spring2005\lecture03\figures\unityFeedbackBlockDiagram.wmf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768"/>
                <a:ext cx="2480" cy="9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58" name="Rectangle 62"/>
              <p:cNvSpPr>
                <a:spLocks noChangeArrowheads="1"/>
              </p:cNvSpPr>
              <p:nvPr/>
            </p:nvSpPr>
            <p:spPr bwMode="auto">
              <a:xfrm>
                <a:off x="192" y="576"/>
                <a:ext cx="151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1"/>
                  <a:t>Recall: Unity Feedback</a:t>
                </a:r>
              </a:p>
            </p:txBody>
          </p:sp>
        </p:grpSp>
        <p:sp>
          <p:nvSpPr>
            <p:cNvPr id="4160" name="Rectangle 64"/>
            <p:cNvSpPr>
              <a:spLocks noChangeArrowheads="1"/>
            </p:cNvSpPr>
            <p:nvPr/>
          </p:nvSpPr>
          <p:spPr bwMode="auto">
            <a:xfrm>
              <a:off x="2784" y="605"/>
              <a:ext cx="10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Given step input</a:t>
              </a:r>
            </a:p>
          </p:txBody>
        </p:sp>
        <p:graphicFrame>
          <p:nvGraphicFramePr>
            <p:cNvPr id="4161" name="Object 65"/>
            <p:cNvGraphicFramePr>
              <a:graphicFrameLocks noChangeAspect="1"/>
            </p:cNvGraphicFramePr>
            <p:nvPr/>
          </p:nvGraphicFramePr>
          <p:xfrm>
            <a:off x="3883" y="528"/>
            <a:ext cx="1200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0" name="Equation" r:id="rId4" imgW="1269720" imgH="393480" progId="Equation.3">
                    <p:embed/>
                  </p:oleObj>
                </mc:Choice>
                <mc:Fallback>
                  <p:oleObj name="Equation" r:id="rId4" imgW="1269720" imgH="39348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3" y="528"/>
                          <a:ext cx="1200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63" name="Rectangle 67"/>
            <p:cNvSpPr>
              <a:spLocks noChangeArrowheads="1"/>
            </p:cNvSpPr>
            <p:nvPr/>
          </p:nvSpPr>
          <p:spPr bwMode="auto">
            <a:xfrm>
              <a:off x="2784" y="960"/>
              <a:ext cx="10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Inverse Laplace:</a:t>
              </a:r>
            </a:p>
          </p:txBody>
        </p:sp>
        <p:graphicFrame>
          <p:nvGraphicFramePr>
            <p:cNvPr id="4164" name="Object 6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4511596"/>
                </p:ext>
              </p:extLst>
            </p:nvPr>
          </p:nvGraphicFramePr>
          <p:xfrm>
            <a:off x="3847" y="864"/>
            <a:ext cx="1687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1" name="Equation" r:id="rId6" imgW="1688760" imgH="393480" progId="Equation.3">
                    <p:embed/>
                  </p:oleObj>
                </mc:Choice>
                <mc:Fallback>
                  <p:oleObj name="Equation" r:id="rId6" imgW="1688760" imgH="393480" progId="Equation.3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7" y="864"/>
                          <a:ext cx="1687" cy="3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75" name="Group 79"/>
          <p:cNvGrpSpPr>
            <a:grpSpLocks/>
          </p:cNvGrpSpPr>
          <p:nvPr/>
        </p:nvGrpSpPr>
        <p:grpSpPr bwMode="auto">
          <a:xfrm>
            <a:off x="4419600" y="2133600"/>
            <a:ext cx="2865438" cy="549275"/>
            <a:chOff x="2784" y="1344"/>
            <a:chExt cx="1805" cy="346"/>
          </a:xfrm>
        </p:grpSpPr>
        <p:sp>
          <p:nvSpPr>
            <p:cNvPr id="4166" name="Rectangle 70"/>
            <p:cNvSpPr>
              <a:spLocks noChangeArrowheads="1"/>
            </p:cNvSpPr>
            <p:nvPr/>
          </p:nvSpPr>
          <p:spPr bwMode="auto">
            <a:xfrm>
              <a:off x="2784" y="1419"/>
              <a:ext cx="8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Steady-state:</a:t>
              </a:r>
            </a:p>
          </p:txBody>
        </p:sp>
        <p:graphicFrame>
          <p:nvGraphicFramePr>
            <p:cNvPr id="4167" name="Object 71"/>
            <p:cNvGraphicFramePr>
              <a:graphicFrameLocks noChangeAspect="1"/>
            </p:cNvGraphicFramePr>
            <p:nvPr/>
          </p:nvGraphicFramePr>
          <p:xfrm>
            <a:off x="3888" y="1344"/>
            <a:ext cx="701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2" name="Equation" r:id="rId8" imgW="799920" imgH="393480" progId="Equation.3">
                    <p:embed/>
                  </p:oleObj>
                </mc:Choice>
                <mc:Fallback>
                  <p:oleObj name="Equation" r:id="rId8" imgW="799920" imgH="393480" progId="Equation.3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1344"/>
                          <a:ext cx="701" cy="3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74" name="Group 78"/>
          <p:cNvGrpSpPr>
            <a:grpSpLocks/>
          </p:cNvGrpSpPr>
          <p:nvPr/>
        </p:nvGrpSpPr>
        <p:grpSpPr bwMode="auto">
          <a:xfrm>
            <a:off x="228600" y="3716338"/>
            <a:ext cx="8674100" cy="1808163"/>
            <a:chOff x="144" y="1973"/>
            <a:chExt cx="5464" cy="1139"/>
          </a:xfrm>
        </p:grpSpPr>
        <p:grpSp>
          <p:nvGrpSpPr>
            <p:cNvPr id="4140" name="Group 44"/>
            <p:cNvGrpSpPr>
              <a:grpSpLocks/>
            </p:cNvGrpSpPr>
            <p:nvPr/>
          </p:nvGrpSpPr>
          <p:grpSpPr bwMode="auto">
            <a:xfrm>
              <a:off x="144" y="2008"/>
              <a:ext cx="2688" cy="1104"/>
              <a:chOff x="288" y="1536"/>
              <a:chExt cx="2984" cy="1200"/>
            </a:xfrm>
          </p:grpSpPr>
          <p:sp>
            <p:nvSpPr>
              <p:cNvPr id="4139" name="Rectangle 43"/>
              <p:cNvSpPr>
                <a:spLocks noChangeArrowheads="1"/>
              </p:cNvSpPr>
              <p:nvPr/>
            </p:nvSpPr>
            <p:spPr bwMode="auto">
              <a:xfrm>
                <a:off x="288" y="1536"/>
                <a:ext cx="2976" cy="12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4129" name="Picture 33" descr="N:\mem640-Spring2005\lecture03\figures\proportionalControlBlockDiagram.wmf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1680"/>
                <a:ext cx="2984" cy="9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173" name="Group 77"/>
            <p:cNvGrpSpPr>
              <a:grpSpLocks/>
            </p:cNvGrpSpPr>
            <p:nvPr/>
          </p:nvGrpSpPr>
          <p:grpSpPr bwMode="auto">
            <a:xfrm>
              <a:off x="2944" y="1973"/>
              <a:ext cx="2664" cy="382"/>
              <a:chOff x="2944" y="1973"/>
              <a:chExt cx="2664" cy="382"/>
            </a:xfrm>
          </p:grpSpPr>
          <p:graphicFrame>
            <p:nvGraphicFramePr>
              <p:cNvPr id="4168" name="Object 7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68515638"/>
                  </p:ext>
                </p:extLst>
              </p:nvPr>
            </p:nvGraphicFramePr>
            <p:xfrm>
              <a:off x="4021" y="1973"/>
              <a:ext cx="1587" cy="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23" name="Equation" r:id="rId11" imgW="1638000" imgH="393480" progId="Equation.3">
                      <p:embed/>
                    </p:oleObj>
                  </mc:Choice>
                  <mc:Fallback>
                    <p:oleObj name="Equation" r:id="rId11" imgW="1638000" imgH="393480" progId="Equation.3">
                      <p:embed/>
                      <p:pic>
                        <p:nvPicPr>
                          <p:cNvPr id="0" name="Object 7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21" y="1973"/>
                            <a:ext cx="1587" cy="3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69" name="Text Box 73"/>
              <p:cNvSpPr txBox="1">
                <a:spLocks noChangeArrowheads="1"/>
              </p:cNvSpPr>
              <p:nvPr/>
            </p:nvSpPr>
            <p:spPr bwMode="auto">
              <a:xfrm>
                <a:off x="2944" y="2040"/>
                <a:ext cx="105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Inverse Laplace</a:t>
                </a:r>
              </a:p>
            </p:txBody>
          </p:sp>
        </p:grpSp>
      </p:grpSp>
      <p:grpSp>
        <p:nvGrpSpPr>
          <p:cNvPr id="4172" name="Group 76"/>
          <p:cNvGrpSpPr>
            <a:grpSpLocks/>
          </p:cNvGrpSpPr>
          <p:nvPr/>
        </p:nvGrpSpPr>
        <p:grpSpPr bwMode="auto">
          <a:xfrm>
            <a:off x="4800600" y="4419600"/>
            <a:ext cx="2667000" cy="655638"/>
            <a:chOff x="2976" y="2448"/>
            <a:chExt cx="1680" cy="413"/>
          </a:xfrm>
        </p:grpSpPr>
        <p:graphicFrame>
          <p:nvGraphicFramePr>
            <p:cNvPr id="4170" name="Object 74"/>
            <p:cNvGraphicFramePr>
              <a:graphicFrameLocks noChangeAspect="1"/>
            </p:cNvGraphicFramePr>
            <p:nvPr/>
          </p:nvGraphicFramePr>
          <p:xfrm>
            <a:off x="3888" y="2448"/>
            <a:ext cx="768" cy="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4" name="Equation" r:id="rId13" imgW="876240" imgH="469800" progId="Equation.3">
                    <p:embed/>
                  </p:oleObj>
                </mc:Choice>
                <mc:Fallback>
                  <p:oleObj name="Equation" r:id="rId13" imgW="876240" imgH="469800" progId="Equation.3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2448"/>
                          <a:ext cx="768" cy="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71" name="Rectangle 75"/>
            <p:cNvSpPr>
              <a:spLocks noChangeArrowheads="1"/>
            </p:cNvSpPr>
            <p:nvPr/>
          </p:nvSpPr>
          <p:spPr bwMode="auto">
            <a:xfrm>
              <a:off x="2976" y="2544"/>
              <a:ext cx="8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Steady-state:</a:t>
              </a:r>
            </a:p>
          </p:txBody>
        </p:sp>
      </p:grpSp>
      <p:grpSp>
        <p:nvGrpSpPr>
          <p:cNvPr id="4183" name="Group 87"/>
          <p:cNvGrpSpPr>
            <a:grpSpLocks/>
          </p:cNvGrpSpPr>
          <p:nvPr/>
        </p:nvGrpSpPr>
        <p:grpSpPr bwMode="auto">
          <a:xfrm>
            <a:off x="1066800" y="5105400"/>
            <a:ext cx="5486400" cy="1387475"/>
            <a:chOff x="672" y="3216"/>
            <a:chExt cx="3456" cy="874"/>
          </a:xfrm>
        </p:grpSpPr>
        <p:sp>
          <p:nvSpPr>
            <p:cNvPr id="4178" name="Text Box 82"/>
            <p:cNvSpPr txBox="1">
              <a:spLocks noChangeArrowheads="1"/>
            </p:cNvSpPr>
            <p:nvPr/>
          </p:nvSpPr>
          <p:spPr bwMode="auto">
            <a:xfrm>
              <a:off x="672" y="3648"/>
              <a:ext cx="244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As gain increases, proportional output reaches </a:t>
              </a:r>
              <a:r>
                <a:rPr lang="en-US" sz="2000">
                  <a:solidFill>
                    <a:srgbClr val="FF0000"/>
                  </a:solidFill>
                </a:rPr>
                <a:t>1</a:t>
              </a:r>
              <a:r>
                <a:rPr lang="en-US" sz="2000"/>
                <a:t> (as desired)</a:t>
              </a:r>
            </a:p>
          </p:txBody>
        </p:sp>
        <p:sp>
          <p:nvSpPr>
            <p:cNvPr id="4180" name="Line 84"/>
            <p:cNvSpPr>
              <a:spLocks noChangeShapeType="1"/>
            </p:cNvSpPr>
            <p:nvPr/>
          </p:nvSpPr>
          <p:spPr bwMode="auto">
            <a:xfrm flipV="1">
              <a:off x="2976" y="3216"/>
              <a:ext cx="1152" cy="48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84" name="Group 88"/>
          <p:cNvGrpSpPr>
            <a:grpSpLocks/>
          </p:cNvGrpSpPr>
          <p:nvPr/>
        </p:nvGrpSpPr>
        <p:grpSpPr bwMode="auto">
          <a:xfrm>
            <a:off x="3657600" y="2667000"/>
            <a:ext cx="3429000" cy="1006475"/>
            <a:chOff x="2304" y="1680"/>
            <a:chExt cx="2160" cy="634"/>
          </a:xfrm>
        </p:grpSpPr>
        <p:sp>
          <p:nvSpPr>
            <p:cNvPr id="4179" name="Line 83"/>
            <p:cNvSpPr>
              <a:spLocks noChangeShapeType="1"/>
            </p:cNvSpPr>
            <p:nvPr/>
          </p:nvSpPr>
          <p:spPr bwMode="auto">
            <a:xfrm flipV="1">
              <a:off x="3648" y="1680"/>
              <a:ext cx="528" cy="192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2" name="Rectangle 86"/>
            <p:cNvSpPr>
              <a:spLocks noChangeArrowheads="1"/>
            </p:cNvSpPr>
            <p:nvPr/>
          </p:nvSpPr>
          <p:spPr bwMode="auto">
            <a:xfrm>
              <a:off x="2304" y="1872"/>
              <a:ext cx="216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/>
                <a:t>As feedback gain </a:t>
              </a:r>
            </a:p>
            <a:p>
              <a:r>
                <a:rPr lang="en-US" sz="2000"/>
                <a:t>increases, output attenuates</a:t>
              </a:r>
            </a:p>
          </p:txBody>
        </p:sp>
      </p:grp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01" name="Group 1069"/>
          <p:cNvGrpSpPr>
            <a:grpSpLocks/>
          </p:cNvGrpSpPr>
          <p:nvPr/>
        </p:nvGrpSpPr>
        <p:grpSpPr bwMode="auto">
          <a:xfrm>
            <a:off x="4419600" y="3657600"/>
            <a:ext cx="4419600" cy="2971800"/>
            <a:chOff x="-528" y="2112"/>
            <a:chExt cx="2784" cy="1872"/>
          </a:xfrm>
        </p:grpSpPr>
        <p:sp>
          <p:nvSpPr>
            <p:cNvPr id="19498" name="Rectangle 1066"/>
            <p:cNvSpPr>
              <a:spLocks noChangeArrowheads="1"/>
            </p:cNvSpPr>
            <p:nvPr/>
          </p:nvSpPr>
          <p:spPr bwMode="auto">
            <a:xfrm>
              <a:off x="-528" y="2112"/>
              <a:ext cx="2784" cy="18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500" name="Text Box 1068"/>
            <p:cNvSpPr txBox="1">
              <a:spLocks noChangeArrowheads="1"/>
            </p:cNvSpPr>
            <p:nvPr/>
          </p:nvSpPr>
          <p:spPr bwMode="auto">
            <a:xfrm>
              <a:off x="-480" y="2160"/>
              <a:ext cx="24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Case Study: Proportional only control</a:t>
              </a:r>
            </a:p>
          </p:txBody>
        </p:sp>
      </p:grpSp>
      <p:sp>
        <p:nvSpPr>
          <p:cNvPr id="19458" name="Rectangle 1026"/>
          <p:cNvSpPr>
            <a:spLocks noChangeArrowheads="1"/>
          </p:cNvSpPr>
          <p:nvPr/>
        </p:nvSpPr>
        <p:spPr bwMode="auto">
          <a:xfrm>
            <a:off x="990600" y="76200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Review:</a:t>
            </a:r>
            <a:r>
              <a:rPr lang="en-US" sz="2800"/>
              <a:t> Proportional-Integral-Derivative Control</a:t>
            </a:r>
          </a:p>
        </p:txBody>
      </p:sp>
      <p:grpSp>
        <p:nvGrpSpPr>
          <p:cNvPr id="19465" name="Group 1033"/>
          <p:cNvGrpSpPr>
            <a:grpSpLocks/>
          </p:cNvGrpSpPr>
          <p:nvPr/>
        </p:nvGrpSpPr>
        <p:grpSpPr bwMode="auto">
          <a:xfrm>
            <a:off x="4876800" y="2819400"/>
            <a:ext cx="4038600" cy="674688"/>
            <a:chOff x="3120" y="576"/>
            <a:chExt cx="2544" cy="425"/>
          </a:xfrm>
        </p:grpSpPr>
        <p:sp>
          <p:nvSpPr>
            <p:cNvPr id="19463" name="Text Box 1031"/>
            <p:cNvSpPr txBox="1">
              <a:spLocks noChangeArrowheads="1"/>
            </p:cNvSpPr>
            <p:nvPr/>
          </p:nvSpPr>
          <p:spPr bwMode="auto">
            <a:xfrm>
              <a:off x="3120" y="576"/>
              <a:ext cx="25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/>
                <a:t> PI improves steady-state accuracy</a:t>
              </a:r>
            </a:p>
          </p:txBody>
        </p:sp>
        <p:sp>
          <p:nvSpPr>
            <p:cNvPr id="19464" name="Text Box 1032"/>
            <p:cNvSpPr txBox="1">
              <a:spLocks noChangeArrowheads="1"/>
            </p:cNvSpPr>
            <p:nvPr/>
          </p:nvSpPr>
          <p:spPr bwMode="auto">
            <a:xfrm>
              <a:off x="3216" y="768"/>
              <a:ext cx="22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without degrading </a:t>
              </a:r>
              <a:r>
                <a:rPr lang="en-US" dirty="0" smtClean="0"/>
                <a:t>______ </a:t>
              </a:r>
              <a:r>
                <a:rPr lang="en-US" dirty="0"/>
                <a:t>much</a:t>
              </a:r>
            </a:p>
          </p:txBody>
        </p:sp>
      </p:grpSp>
      <p:grpSp>
        <p:nvGrpSpPr>
          <p:cNvPr id="19469" name="Group 1037"/>
          <p:cNvGrpSpPr>
            <a:grpSpLocks/>
          </p:cNvGrpSpPr>
          <p:nvPr/>
        </p:nvGrpSpPr>
        <p:grpSpPr bwMode="auto">
          <a:xfrm>
            <a:off x="4876800" y="2133600"/>
            <a:ext cx="3810000" cy="671513"/>
            <a:chOff x="3120" y="1008"/>
            <a:chExt cx="2400" cy="423"/>
          </a:xfrm>
        </p:grpSpPr>
        <p:sp>
          <p:nvSpPr>
            <p:cNvPr id="19466" name="Text Box 1034"/>
            <p:cNvSpPr txBox="1">
              <a:spLocks noChangeArrowheads="1"/>
            </p:cNvSpPr>
            <p:nvPr/>
          </p:nvSpPr>
          <p:spPr bwMode="auto">
            <a:xfrm>
              <a:off x="3120" y="1008"/>
              <a:ext cx="16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/>
                <a:t> PD improves stability </a:t>
              </a:r>
            </a:p>
          </p:txBody>
        </p:sp>
        <p:sp>
          <p:nvSpPr>
            <p:cNvPr id="19467" name="Text Box 1035"/>
            <p:cNvSpPr txBox="1">
              <a:spLocks noChangeArrowheads="1"/>
            </p:cNvSpPr>
            <p:nvPr/>
          </p:nvSpPr>
          <p:spPr bwMode="auto">
            <a:xfrm>
              <a:off x="3216" y="1200"/>
              <a:ext cx="23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without degrading </a:t>
              </a:r>
              <a:r>
                <a:rPr lang="en-US" dirty="0" smtClean="0"/>
                <a:t>________much</a:t>
              </a:r>
              <a:endParaRPr lang="en-US" dirty="0"/>
            </a:p>
          </p:txBody>
        </p:sp>
      </p:grpSp>
      <p:grpSp>
        <p:nvGrpSpPr>
          <p:cNvPr id="19471" name="Group 1039"/>
          <p:cNvGrpSpPr>
            <a:grpSpLocks/>
          </p:cNvGrpSpPr>
          <p:nvPr/>
        </p:nvGrpSpPr>
        <p:grpSpPr bwMode="auto">
          <a:xfrm>
            <a:off x="4876800" y="838199"/>
            <a:ext cx="4038600" cy="674688"/>
            <a:chOff x="3120" y="1440"/>
            <a:chExt cx="2544" cy="425"/>
          </a:xfrm>
        </p:grpSpPr>
        <p:sp>
          <p:nvSpPr>
            <p:cNvPr id="19468" name="Text Box 1036"/>
            <p:cNvSpPr txBox="1">
              <a:spLocks noChangeArrowheads="1"/>
            </p:cNvSpPr>
            <p:nvPr/>
          </p:nvSpPr>
          <p:spPr bwMode="auto">
            <a:xfrm>
              <a:off x="3120" y="1440"/>
              <a:ext cx="254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dirty="0"/>
                <a:t> I </a:t>
              </a:r>
              <a:r>
                <a:rPr lang="en-US" dirty="0" smtClean="0"/>
                <a:t>improves ___________________</a:t>
              </a:r>
              <a:endParaRPr lang="en-US" dirty="0"/>
            </a:p>
          </p:txBody>
        </p:sp>
        <p:sp>
          <p:nvSpPr>
            <p:cNvPr id="19470" name="Text Box 1038"/>
            <p:cNvSpPr txBox="1">
              <a:spLocks noChangeArrowheads="1"/>
            </p:cNvSpPr>
            <p:nvPr/>
          </p:nvSpPr>
          <p:spPr bwMode="auto">
            <a:xfrm>
              <a:off x="3200" y="1632"/>
              <a:ext cx="192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at the expense </a:t>
              </a:r>
              <a:r>
                <a:rPr lang="en-US" dirty="0" smtClean="0"/>
                <a:t>of ________</a:t>
              </a:r>
              <a:endParaRPr lang="en-US" dirty="0"/>
            </a:p>
          </p:txBody>
        </p:sp>
      </p:grpSp>
      <p:grpSp>
        <p:nvGrpSpPr>
          <p:cNvPr id="19474" name="Group 1042"/>
          <p:cNvGrpSpPr>
            <a:grpSpLocks/>
          </p:cNvGrpSpPr>
          <p:nvPr/>
        </p:nvGrpSpPr>
        <p:grpSpPr bwMode="auto">
          <a:xfrm>
            <a:off x="4876800" y="1447800"/>
            <a:ext cx="3962400" cy="671513"/>
            <a:chOff x="3168" y="1920"/>
            <a:chExt cx="2496" cy="423"/>
          </a:xfrm>
        </p:grpSpPr>
        <p:sp>
          <p:nvSpPr>
            <p:cNvPr id="19472" name="Text Box 1040"/>
            <p:cNvSpPr txBox="1">
              <a:spLocks noChangeArrowheads="1"/>
            </p:cNvSpPr>
            <p:nvPr/>
          </p:nvSpPr>
          <p:spPr bwMode="auto">
            <a:xfrm>
              <a:off x="3168" y="1920"/>
              <a:ext cx="24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dirty="0"/>
                <a:t> D improves </a:t>
              </a:r>
              <a:r>
                <a:rPr lang="en-US" dirty="0" smtClean="0"/>
                <a:t>______ at </a:t>
              </a:r>
              <a:r>
                <a:rPr lang="en-US" dirty="0"/>
                <a:t>the expense</a:t>
              </a:r>
            </a:p>
          </p:txBody>
        </p:sp>
        <p:sp>
          <p:nvSpPr>
            <p:cNvPr id="19473" name="Text Box 1041"/>
            <p:cNvSpPr txBox="1">
              <a:spLocks noChangeArrowheads="1"/>
            </p:cNvSpPr>
            <p:nvPr/>
          </p:nvSpPr>
          <p:spPr bwMode="auto">
            <a:xfrm>
              <a:off x="3240" y="2112"/>
              <a:ext cx="17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of steady-state accuracy</a:t>
              </a:r>
            </a:p>
          </p:txBody>
        </p:sp>
      </p:grpSp>
      <p:grpSp>
        <p:nvGrpSpPr>
          <p:cNvPr id="19482" name="Group 1050"/>
          <p:cNvGrpSpPr>
            <a:grpSpLocks/>
          </p:cNvGrpSpPr>
          <p:nvPr/>
        </p:nvGrpSpPr>
        <p:grpSpPr bwMode="auto">
          <a:xfrm>
            <a:off x="228600" y="914400"/>
            <a:ext cx="4419600" cy="2514600"/>
            <a:chOff x="144" y="576"/>
            <a:chExt cx="2784" cy="1584"/>
          </a:xfrm>
        </p:grpSpPr>
        <p:sp>
          <p:nvSpPr>
            <p:cNvPr id="19460" name="Rectangle 1028"/>
            <p:cNvSpPr>
              <a:spLocks noChangeArrowheads="1"/>
            </p:cNvSpPr>
            <p:nvPr/>
          </p:nvSpPr>
          <p:spPr bwMode="auto">
            <a:xfrm>
              <a:off x="144" y="576"/>
              <a:ext cx="2784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1" name="Picture 1029" descr="N:\mem640-Spring2005\lecture04\figures\pidBlockDiagram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576"/>
              <a:ext cx="2736" cy="13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19476" name="Object 1044"/>
            <p:cNvGraphicFramePr>
              <a:graphicFrameLocks noChangeAspect="1"/>
            </p:cNvGraphicFramePr>
            <p:nvPr/>
          </p:nvGraphicFramePr>
          <p:xfrm>
            <a:off x="528" y="1728"/>
            <a:ext cx="1968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51" name="Equation" r:id="rId4" imgW="2184120" imgH="406080" progId="Equation.3">
                    <p:embed/>
                  </p:oleObj>
                </mc:Choice>
                <mc:Fallback>
                  <p:oleObj name="Equation" r:id="rId4" imgW="2184120" imgH="406080" progId="Equation.3">
                    <p:embed/>
                    <p:pic>
                      <p:nvPicPr>
                        <p:cNvPr id="0" name="Object 10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1728"/>
                          <a:ext cx="1968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481" name="Group 1049"/>
          <p:cNvGrpSpPr>
            <a:grpSpLocks/>
          </p:cNvGrpSpPr>
          <p:nvPr/>
        </p:nvGrpSpPr>
        <p:grpSpPr bwMode="auto">
          <a:xfrm>
            <a:off x="228600" y="4419600"/>
            <a:ext cx="3810000" cy="1265238"/>
            <a:chOff x="2880" y="2352"/>
            <a:chExt cx="2400" cy="797"/>
          </a:xfrm>
        </p:grpSpPr>
        <p:sp>
          <p:nvSpPr>
            <p:cNvPr id="19478" name="Rectangle 1046"/>
            <p:cNvSpPr>
              <a:spLocks noChangeArrowheads="1"/>
            </p:cNvSpPr>
            <p:nvPr/>
          </p:nvSpPr>
          <p:spPr bwMode="auto">
            <a:xfrm>
              <a:off x="2880" y="2352"/>
              <a:ext cx="2400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477" name="Object 1045"/>
            <p:cNvGraphicFramePr>
              <a:graphicFrameLocks noChangeAspect="1"/>
            </p:cNvGraphicFramePr>
            <p:nvPr/>
          </p:nvGraphicFramePr>
          <p:xfrm>
            <a:off x="2984" y="2440"/>
            <a:ext cx="22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52" name="Equation" r:id="rId6" imgW="2654280" imgH="507960" progId="Equation.3">
                    <p:embed/>
                  </p:oleObj>
                </mc:Choice>
                <mc:Fallback>
                  <p:oleObj name="Equation" r:id="rId6" imgW="2654280" imgH="507960" progId="Equation.3">
                    <p:embed/>
                    <p:pic>
                      <p:nvPicPr>
                        <p:cNvPr id="0" name="Object 10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4" y="2440"/>
                          <a:ext cx="22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0" name="Text Box 1048"/>
            <p:cNvSpPr txBox="1">
              <a:spLocks noChangeArrowheads="1"/>
            </p:cNvSpPr>
            <p:nvPr/>
          </p:nvSpPr>
          <p:spPr bwMode="auto">
            <a:xfrm>
              <a:off x="3648" y="2976"/>
              <a:ext cx="93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FF0000"/>
                  </a:solidFill>
                </a:rPr>
                <a:t>General PID CLTF</a:t>
              </a:r>
            </a:p>
          </p:txBody>
        </p:sp>
      </p:grpSp>
      <p:grpSp>
        <p:nvGrpSpPr>
          <p:cNvPr id="19486" name="Group 1054"/>
          <p:cNvGrpSpPr>
            <a:grpSpLocks/>
          </p:cNvGrpSpPr>
          <p:nvPr/>
        </p:nvGrpSpPr>
        <p:grpSpPr bwMode="auto">
          <a:xfrm>
            <a:off x="6553200" y="4191000"/>
            <a:ext cx="2000250" cy="590550"/>
            <a:chOff x="2544" y="2376"/>
            <a:chExt cx="1260" cy="372"/>
          </a:xfrm>
        </p:grpSpPr>
        <p:graphicFrame>
          <p:nvGraphicFramePr>
            <p:cNvPr id="19483" name="Object 1051"/>
            <p:cNvGraphicFramePr>
              <a:graphicFrameLocks noChangeAspect="1"/>
            </p:cNvGraphicFramePr>
            <p:nvPr/>
          </p:nvGraphicFramePr>
          <p:xfrm>
            <a:off x="3240" y="2376"/>
            <a:ext cx="564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53" name="Equation" r:id="rId8" imgW="596880" imgH="393480" progId="Equation.3">
                    <p:embed/>
                  </p:oleObj>
                </mc:Choice>
                <mc:Fallback>
                  <p:oleObj name="Equation" r:id="rId8" imgW="596880" imgH="393480" progId="Equation.3">
                    <p:embed/>
                    <p:pic>
                      <p:nvPicPr>
                        <p:cNvPr id="0" name="Object 10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0" y="2376"/>
                          <a:ext cx="564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4" name="Rectangle 1052"/>
            <p:cNvSpPr>
              <a:spLocks noChangeArrowheads="1"/>
            </p:cNvSpPr>
            <p:nvPr/>
          </p:nvSpPr>
          <p:spPr bwMode="auto">
            <a:xfrm>
              <a:off x="2544" y="2448"/>
              <a:ext cx="6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Step input</a:t>
              </a:r>
            </a:p>
          </p:txBody>
        </p:sp>
      </p:grpSp>
      <p:graphicFrame>
        <p:nvGraphicFramePr>
          <p:cNvPr id="19485" name="Object 1053"/>
          <p:cNvGraphicFramePr>
            <a:graphicFrameLocks noChangeAspect="1"/>
          </p:cNvGraphicFramePr>
          <p:nvPr/>
        </p:nvGraphicFramePr>
        <p:xfrm>
          <a:off x="4572000" y="4191000"/>
          <a:ext cx="18288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4" name="Equation" r:id="rId10" imgW="1371600" imgH="469800" progId="Equation.3">
                  <p:embed/>
                </p:oleObj>
              </mc:Choice>
              <mc:Fallback>
                <p:oleObj name="Equation" r:id="rId10" imgW="1371600" imgH="469800" progId="Equation.3">
                  <p:embed/>
                  <p:pic>
                    <p:nvPicPr>
                      <p:cNvPr id="0" name="Object 1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191000"/>
                        <a:ext cx="18288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7" name="Object 1055"/>
          <p:cNvGraphicFramePr>
            <a:graphicFrameLocks noChangeAspect="1"/>
          </p:cNvGraphicFramePr>
          <p:nvPr/>
        </p:nvGraphicFramePr>
        <p:xfrm>
          <a:off x="4572000" y="4876800"/>
          <a:ext cx="1643063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5" name="Equation" r:id="rId12" imgW="1231560" imgH="469800" progId="Equation.3">
                  <p:embed/>
                </p:oleObj>
              </mc:Choice>
              <mc:Fallback>
                <p:oleObj name="Equation" r:id="rId12" imgW="1231560" imgH="469800" progId="Equation.3">
                  <p:embed/>
                  <p:pic>
                    <p:nvPicPr>
                      <p:cNvPr id="0" name="Object 10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1643063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91" name="Group 1059"/>
          <p:cNvGrpSpPr>
            <a:grpSpLocks/>
          </p:cNvGrpSpPr>
          <p:nvPr/>
        </p:nvGrpSpPr>
        <p:grpSpPr bwMode="auto">
          <a:xfrm>
            <a:off x="6553200" y="4876800"/>
            <a:ext cx="2066925" cy="703263"/>
            <a:chOff x="2832" y="3456"/>
            <a:chExt cx="1302" cy="443"/>
          </a:xfrm>
        </p:grpSpPr>
        <p:graphicFrame>
          <p:nvGraphicFramePr>
            <p:cNvPr id="19488" name="Object 10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5990637"/>
                </p:ext>
              </p:extLst>
            </p:nvPr>
          </p:nvGraphicFramePr>
          <p:xfrm>
            <a:off x="2908" y="3648"/>
            <a:ext cx="1047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56" name="Equation" r:id="rId14" imgW="1168200" imgH="279360" progId="Equation.3">
                    <p:embed/>
                  </p:oleObj>
                </mc:Choice>
                <mc:Fallback>
                  <p:oleObj name="Equation" r:id="rId14" imgW="1168200" imgH="279360" progId="Equation.3">
                    <p:embed/>
                    <p:pic>
                      <p:nvPicPr>
                        <p:cNvPr id="0" name="Object 10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8" y="3648"/>
                          <a:ext cx="1047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9" name="Text Box 1057"/>
            <p:cNvSpPr txBox="1">
              <a:spLocks noChangeArrowheads="1"/>
            </p:cNvSpPr>
            <p:nvPr/>
          </p:nvSpPr>
          <p:spPr bwMode="auto">
            <a:xfrm>
              <a:off x="2832" y="3456"/>
              <a:ext cx="13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Final Value Theorem</a:t>
              </a:r>
            </a:p>
          </p:txBody>
        </p:sp>
      </p:grpSp>
      <p:graphicFrame>
        <p:nvGraphicFramePr>
          <p:cNvPr id="19490" name="Object 10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297291"/>
              </p:ext>
            </p:extLst>
          </p:nvPr>
        </p:nvGraphicFramePr>
        <p:xfrm>
          <a:off x="4648200" y="5770563"/>
          <a:ext cx="23622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7" name="Equation" r:id="rId16" imgW="1587240" imgH="393480" progId="Equation.3">
                  <p:embed/>
                </p:oleObj>
              </mc:Choice>
              <mc:Fallback>
                <p:oleObj name="Equation" r:id="rId16" imgW="1587240" imgH="393480" progId="Equation.3">
                  <p:embed/>
                  <p:pic>
                    <p:nvPicPr>
                      <p:cNvPr id="0" name="Object 10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770563"/>
                        <a:ext cx="23622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2" name="Text Box 1060"/>
          <p:cNvSpPr txBox="1">
            <a:spLocks noChangeArrowheads="1"/>
          </p:cNvSpPr>
          <p:nvPr/>
        </p:nvSpPr>
        <p:spPr bwMode="auto">
          <a:xfrm>
            <a:off x="7162800" y="5715000"/>
            <a:ext cx="1752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00FF"/>
                </a:solidFill>
              </a:rPr>
              <a:t>Response depends on OLTF poles and zeros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95400" y="0"/>
            <a:ext cx="708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/>
              <a:t>System Type: Keys to  PID Design</a:t>
            </a:r>
            <a:endParaRPr lang="en-US" sz="280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421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Case 1:</a:t>
            </a:r>
            <a:r>
              <a:rPr lang="en-US"/>
              <a:t> Type 0 System (step response)</a:t>
            </a:r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4419600" y="685800"/>
            <a:ext cx="4191000" cy="838200"/>
            <a:chOff x="2784" y="576"/>
            <a:chExt cx="2640" cy="528"/>
          </a:xfrm>
        </p:grpSpPr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4176" y="576"/>
              <a:ext cx="1248" cy="528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2784" y="816"/>
              <a:ext cx="192" cy="240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40" name="Group 12"/>
            <p:cNvGrpSpPr>
              <a:grpSpLocks/>
            </p:cNvGrpSpPr>
            <p:nvPr/>
          </p:nvGrpSpPr>
          <p:grpSpPr bwMode="auto">
            <a:xfrm>
              <a:off x="4272" y="624"/>
              <a:ext cx="1092" cy="461"/>
              <a:chOff x="2832" y="1152"/>
              <a:chExt cx="1092" cy="461"/>
            </a:xfrm>
          </p:grpSpPr>
          <p:graphicFrame>
            <p:nvGraphicFramePr>
              <p:cNvPr id="22534" name="Object 6"/>
              <p:cNvGraphicFramePr>
                <a:graphicFrameLocks noChangeAspect="1"/>
              </p:cNvGraphicFramePr>
              <p:nvPr/>
            </p:nvGraphicFramePr>
            <p:xfrm>
              <a:off x="2832" y="1152"/>
              <a:ext cx="288" cy="1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53" name="Equation" r:id="rId3" imgW="330120" imgH="177480" progId="Equation.3">
                      <p:embed/>
                    </p:oleObj>
                  </mc:Choice>
                  <mc:Fallback>
                    <p:oleObj name="Equation" r:id="rId3" imgW="330120" imgH="1774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1152"/>
                            <a:ext cx="288" cy="1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535" name="Object 7"/>
              <p:cNvGraphicFramePr>
                <a:graphicFrameLocks noChangeAspect="1"/>
              </p:cNvGraphicFramePr>
              <p:nvPr/>
            </p:nvGraphicFramePr>
            <p:xfrm>
              <a:off x="2832" y="1296"/>
              <a:ext cx="266" cy="1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54" name="Equation" r:id="rId5" imgW="304560" imgH="177480" progId="Equation.3">
                      <p:embed/>
                    </p:oleObj>
                  </mc:Choice>
                  <mc:Fallback>
                    <p:oleObj name="Equation" r:id="rId5" imgW="304560" imgH="177480" progId="Equation.3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1296"/>
                            <a:ext cx="266" cy="1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536" name="Object 8"/>
              <p:cNvGraphicFramePr>
                <a:graphicFrameLocks noChangeAspect="1"/>
              </p:cNvGraphicFramePr>
              <p:nvPr/>
            </p:nvGraphicFramePr>
            <p:xfrm>
              <a:off x="2832" y="1440"/>
              <a:ext cx="288" cy="1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55" name="Equation" r:id="rId7" imgW="330120" imgH="177480" progId="Equation.3">
                      <p:embed/>
                    </p:oleObj>
                  </mc:Choice>
                  <mc:Fallback>
                    <p:oleObj name="Equation" r:id="rId7" imgW="330120" imgH="177480" progId="Equation.3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1440"/>
                            <a:ext cx="288" cy="1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537" name="Text Box 9"/>
              <p:cNvSpPr txBox="1">
                <a:spLocks noChangeArrowheads="1"/>
              </p:cNvSpPr>
              <p:nvPr/>
            </p:nvSpPr>
            <p:spPr bwMode="auto">
              <a:xfrm>
                <a:off x="3168" y="1152"/>
                <a:ext cx="75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Type 0 System</a:t>
                </a:r>
              </a:p>
            </p:txBody>
          </p:sp>
          <p:sp>
            <p:nvSpPr>
              <p:cNvPr id="22538" name="Text Box 10"/>
              <p:cNvSpPr txBox="1">
                <a:spLocks noChangeArrowheads="1"/>
              </p:cNvSpPr>
              <p:nvPr/>
            </p:nvSpPr>
            <p:spPr bwMode="auto">
              <a:xfrm>
                <a:off x="3168" y="1296"/>
                <a:ext cx="75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Type 1 System</a:t>
                </a:r>
              </a:p>
            </p:txBody>
          </p:sp>
          <p:sp>
            <p:nvSpPr>
              <p:cNvPr id="22539" name="Text Box 11"/>
              <p:cNvSpPr txBox="1">
                <a:spLocks noChangeArrowheads="1"/>
              </p:cNvSpPr>
              <p:nvPr/>
            </p:nvSpPr>
            <p:spPr bwMode="auto">
              <a:xfrm>
                <a:off x="3168" y="1440"/>
                <a:ext cx="75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Type 2 System</a:t>
                </a:r>
              </a:p>
            </p:txBody>
          </p:sp>
        </p:grpSp>
      </p:grpSp>
      <p:grpSp>
        <p:nvGrpSpPr>
          <p:cNvPr id="22549" name="Group 21"/>
          <p:cNvGrpSpPr>
            <a:grpSpLocks/>
          </p:cNvGrpSpPr>
          <p:nvPr/>
        </p:nvGrpSpPr>
        <p:grpSpPr bwMode="auto">
          <a:xfrm>
            <a:off x="2286000" y="762000"/>
            <a:ext cx="1981200" cy="685800"/>
            <a:chOff x="1440" y="624"/>
            <a:chExt cx="1248" cy="432"/>
          </a:xfrm>
        </p:grpSpPr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1440" y="624"/>
              <a:ext cx="240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1536" y="864"/>
              <a:ext cx="240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2256" y="672"/>
              <a:ext cx="432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2550" name="Object 22"/>
          <p:cNvGraphicFramePr>
            <a:graphicFrameLocks noChangeAspect="1"/>
          </p:cNvGraphicFramePr>
          <p:nvPr/>
        </p:nvGraphicFramePr>
        <p:xfrm>
          <a:off x="465138" y="2268538"/>
          <a:ext cx="5856287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6" name="Equation" r:id="rId9" imgW="4076640" imgH="888840" progId="Equation.3">
                  <p:embed/>
                </p:oleObj>
              </mc:Choice>
              <mc:Fallback>
                <p:oleObj name="Equation" r:id="rId9" imgW="4076640" imgH="8888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2268538"/>
                        <a:ext cx="5856287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3" name="Line 25"/>
          <p:cNvSpPr>
            <a:spLocks noChangeShapeType="1"/>
          </p:cNvSpPr>
          <p:nvPr/>
        </p:nvSpPr>
        <p:spPr bwMode="auto">
          <a:xfrm flipV="1">
            <a:off x="3279775" y="26670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3355975" y="32766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5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830897"/>
              </p:ext>
            </p:extLst>
          </p:nvPr>
        </p:nvGraphicFramePr>
        <p:xfrm>
          <a:off x="6753225" y="2643188"/>
          <a:ext cx="1054100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7" name="Equation" r:id="rId11" imgW="749160" imgH="393480" progId="Equation.3">
                  <p:embed/>
                </p:oleObj>
              </mc:Choice>
              <mc:Fallback>
                <p:oleObj name="Equation" r:id="rId11" imgW="74916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225" y="2643188"/>
                        <a:ext cx="1054100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62" name="Group 34"/>
          <p:cNvGrpSpPr>
            <a:grpSpLocks/>
          </p:cNvGrpSpPr>
          <p:nvPr/>
        </p:nvGrpSpPr>
        <p:grpSpPr bwMode="auto">
          <a:xfrm>
            <a:off x="1371600" y="3276600"/>
            <a:ext cx="5870575" cy="890588"/>
            <a:chOff x="864" y="2640"/>
            <a:chExt cx="3698" cy="561"/>
          </a:xfrm>
        </p:grpSpPr>
        <p:grpSp>
          <p:nvGrpSpPr>
            <p:cNvPr id="22560" name="Group 32"/>
            <p:cNvGrpSpPr>
              <a:grpSpLocks/>
            </p:cNvGrpSpPr>
            <p:nvPr/>
          </p:nvGrpSpPr>
          <p:grpSpPr bwMode="auto">
            <a:xfrm>
              <a:off x="864" y="2928"/>
              <a:ext cx="3698" cy="273"/>
              <a:chOff x="854" y="2496"/>
              <a:chExt cx="3698" cy="273"/>
            </a:xfrm>
          </p:grpSpPr>
          <p:sp>
            <p:nvSpPr>
              <p:cNvPr id="22556" name="Text Box 28"/>
              <p:cNvSpPr txBox="1">
                <a:spLocks noChangeArrowheads="1"/>
              </p:cNvSpPr>
              <p:nvPr/>
            </p:nvSpPr>
            <p:spPr bwMode="auto">
              <a:xfrm>
                <a:off x="854" y="2519"/>
                <a:ext cx="23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NB: There is a discrete error, but if</a:t>
                </a:r>
              </a:p>
            </p:txBody>
          </p:sp>
          <p:graphicFrame>
            <p:nvGraphicFramePr>
              <p:cNvPr id="22557" name="Object 29"/>
              <p:cNvGraphicFramePr>
                <a:graphicFrameLocks noChangeAspect="1"/>
              </p:cNvGraphicFramePr>
              <p:nvPr/>
            </p:nvGraphicFramePr>
            <p:xfrm>
              <a:off x="3168" y="2536"/>
              <a:ext cx="528" cy="2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58" name="Equation" r:id="rId13" imgW="545760" imgH="241200" progId="Equation.3">
                      <p:embed/>
                    </p:oleObj>
                  </mc:Choice>
                  <mc:Fallback>
                    <p:oleObj name="Equation" r:id="rId13" imgW="545760" imgH="241200" progId="Equation.3">
                      <p:embed/>
                      <p:pic>
                        <p:nvPicPr>
                          <p:cNvPr id="0" name="Object 2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68" y="2536"/>
                            <a:ext cx="528" cy="23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558" name="Rectangle 30"/>
              <p:cNvSpPr>
                <a:spLocks noChangeArrowheads="1"/>
              </p:cNvSpPr>
              <p:nvPr/>
            </p:nvSpPr>
            <p:spPr bwMode="auto">
              <a:xfrm>
                <a:off x="3688" y="2520"/>
                <a:ext cx="4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then </a:t>
                </a:r>
              </a:p>
            </p:txBody>
          </p:sp>
          <p:graphicFrame>
            <p:nvGraphicFramePr>
              <p:cNvPr id="22559" name="Object 31"/>
              <p:cNvGraphicFramePr>
                <a:graphicFrameLocks noChangeAspect="1"/>
              </p:cNvGraphicFramePr>
              <p:nvPr/>
            </p:nvGraphicFramePr>
            <p:xfrm>
              <a:off x="4072" y="2496"/>
              <a:ext cx="480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59" name="Equation" r:id="rId15" imgW="444240" imgH="228600" progId="Equation.3">
                      <p:embed/>
                    </p:oleObj>
                  </mc:Choice>
                  <mc:Fallback>
                    <p:oleObj name="Equation" r:id="rId15" imgW="444240" imgH="228600" progId="Equation.3">
                      <p:embed/>
                      <p:pic>
                        <p:nvPicPr>
                          <p:cNvPr id="0" name="Object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72" y="2496"/>
                            <a:ext cx="480" cy="24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 flipV="1">
              <a:off x="4128" y="2640"/>
              <a:ext cx="432" cy="288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304800" y="4267200"/>
            <a:ext cx="421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Case 2:</a:t>
            </a:r>
            <a:r>
              <a:rPr lang="en-US"/>
              <a:t> Type 1 System (step response)</a:t>
            </a:r>
          </a:p>
        </p:txBody>
      </p:sp>
      <p:graphicFrame>
        <p:nvGraphicFramePr>
          <p:cNvPr id="22564" name="Object 36"/>
          <p:cNvGraphicFramePr>
            <a:graphicFrameLocks noChangeAspect="1"/>
          </p:cNvGraphicFramePr>
          <p:nvPr/>
        </p:nvGraphicFramePr>
        <p:xfrm>
          <a:off x="411163" y="4876800"/>
          <a:ext cx="5948362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0" name="Equation" r:id="rId17" imgW="4140000" imgH="888840" progId="Equation.3">
                  <p:embed/>
                </p:oleObj>
              </mc:Choice>
              <mc:Fallback>
                <p:oleObj name="Equation" r:id="rId17" imgW="4140000" imgH="8888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4876800"/>
                        <a:ext cx="5948362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5" name="Line 37"/>
          <p:cNvSpPr>
            <a:spLocks noChangeShapeType="1"/>
          </p:cNvSpPr>
          <p:nvPr/>
        </p:nvSpPr>
        <p:spPr bwMode="auto">
          <a:xfrm flipV="1">
            <a:off x="3429000" y="52578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 flipV="1">
            <a:off x="3429000" y="5867400"/>
            <a:ext cx="1828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6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352277"/>
              </p:ext>
            </p:extLst>
          </p:nvPr>
        </p:nvGraphicFramePr>
        <p:xfrm>
          <a:off x="6789738" y="5235575"/>
          <a:ext cx="116046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1" name="Equation" r:id="rId19" imgW="825480" imgH="393480" progId="Equation.3">
                  <p:embed/>
                </p:oleObj>
              </mc:Choice>
              <mc:Fallback>
                <p:oleObj name="Equation" r:id="rId19" imgW="825480" imgH="393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9738" y="5235575"/>
                        <a:ext cx="1160462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70" name="Group 42"/>
          <p:cNvGrpSpPr>
            <a:grpSpLocks/>
          </p:cNvGrpSpPr>
          <p:nvPr/>
        </p:nvGrpSpPr>
        <p:grpSpPr bwMode="auto">
          <a:xfrm>
            <a:off x="1371600" y="5791200"/>
            <a:ext cx="6915150" cy="900113"/>
            <a:chOff x="864" y="3648"/>
            <a:chExt cx="4356" cy="567"/>
          </a:xfrm>
        </p:grpSpPr>
        <p:sp>
          <p:nvSpPr>
            <p:cNvPr id="22568" name="Text Box 40"/>
            <p:cNvSpPr txBox="1">
              <a:spLocks noChangeArrowheads="1"/>
            </p:cNvSpPr>
            <p:nvPr/>
          </p:nvSpPr>
          <p:spPr bwMode="auto">
            <a:xfrm>
              <a:off x="864" y="3984"/>
              <a:ext cx="4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 error!  Type 1 and 2 systems have </a:t>
              </a:r>
              <a:r>
                <a:rPr lang="en-US" b="1">
                  <a:solidFill>
                    <a:srgbClr val="FF0000"/>
                  </a:solidFill>
                </a:rPr>
                <a:t>no error</a:t>
              </a:r>
              <a:r>
                <a:rPr lang="en-US"/>
                <a:t> with step response</a:t>
              </a:r>
            </a:p>
          </p:txBody>
        </p:sp>
        <p:sp>
          <p:nvSpPr>
            <p:cNvPr id="22569" name="Line 41"/>
            <p:cNvSpPr>
              <a:spLocks noChangeShapeType="1"/>
            </p:cNvSpPr>
            <p:nvPr/>
          </p:nvSpPr>
          <p:spPr bwMode="auto">
            <a:xfrm flipV="1">
              <a:off x="4176" y="3648"/>
              <a:ext cx="384" cy="336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72" name="Group 44"/>
          <p:cNvGrpSpPr>
            <a:grpSpLocks/>
          </p:cNvGrpSpPr>
          <p:nvPr/>
        </p:nvGrpSpPr>
        <p:grpSpPr bwMode="auto">
          <a:xfrm>
            <a:off x="609600" y="762000"/>
            <a:ext cx="2514600" cy="960438"/>
            <a:chOff x="384" y="480"/>
            <a:chExt cx="1584" cy="605"/>
          </a:xfrm>
        </p:grpSpPr>
        <p:graphicFrame>
          <p:nvGraphicFramePr>
            <p:cNvPr id="22532" name="Object 4"/>
            <p:cNvGraphicFramePr>
              <a:graphicFrameLocks noChangeAspect="1"/>
            </p:cNvGraphicFramePr>
            <p:nvPr/>
          </p:nvGraphicFramePr>
          <p:xfrm>
            <a:off x="384" y="480"/>
            <a:ext cx="1584" cy="4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62" name="Equation" r:id="rId21" imgW="1688760" imgH="469800" progId="Equation.3">
                    <p:embed/>
                  </p:oleObj>
                </mc:Choice>
                <mc:Fallback>
                  <p:oleObj name="Equation" r:id="rId21" imgW="1688760" imgH="4698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480"/>
                          <a:ext cx="1584" cy="4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71" name="Text Box 43"/>
            <p:cNvSpPr txBox="1">
              <a:spLocks noChangeArrowheads="1"/>
            </p:cNvSpPr>
            <p:nvPr/>
          </p:nvSpPr>
          <p:spPr bwMode="auto">
            <a:xfrm>
              <a:off x="384" y="912"/>
              <a:ext cx="126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FF0000"/>
                  </a:solidFill>
                </a:rPr>
                <a:t>Proportional only control</a:t>
              </a:r>
            </a:p>
          </p:txBody>
        </p:sp>
      </p:grpSp>
      <p:grpSp>
        <p:nvGrpSpPr>
          <p:cNvPr id="22574" name="Group 46"/>
          <p:cNvGrpSpPr>
            <a:grpSpLocks/>
          </p:cNvGrpSpPr>
          <p:nvPr/>
        </p:nvGrpSpPr>
        <p:grpSpPr bwMode="auto">
          <a:xfrm>
            <a:off x="3657600" y="762000"/>
            <a:ext cx="2895600" cy="960438"/>
            <a:chOff x="2304" y="480"/>
            <a:chExt cx="1824" cy="605"/>
          </a:xfrm>
        </p:grpSpPr>
        <p:graphicFrame>
          <p:nvGraphicFramePr>
            <p:cNvPr id="22533" name="Object 5"/>
            <p:cNvGraphicFramePr>
              <a:graphicFrameLocks noChangeAspect="1"/>
            </p:cNvGraphicFramePr>
            <p:nvPr/>
          </p:nvGraphicFramePr>
          <p:xfrm>
            <a:off x="2304" y="480"/>
            <a:ext cx="1824" cy="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63" name="Equation" r:id="rId23" imgW="1879560" imgH="444240" progId="Equation.3">
                    <p:embed/>
                  </p:oleObj>
                </mc:Choice>
                <mc:Fallback>
                  <p:oleObj name="Equation" r:id="rId23" imgW="1879560" imgH="4442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480"/>
                          <a:ext cx="1824" cy="4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73" name="Rectangle 45"/>
            <p:cNvSpPr>
              <a:spLocks noChangeArrowheads="1"/>
            </p:cNvSpPr>
            <p:nvPr/>
          </p:nvSpPr>
          <p:spPr bwMode="auto">
            <a:xfrm>
              <a:off x="2304" y="912"/>
              <a:ext cx="10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FF0000"/>
                  </a:solidFill>
                </a:rPr>
                <a:t>General form any TF</a:t>
              </a:r>
            </a:p>
          </p:txBody>
        </p:sp>
      </p:grp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8686800" y="9144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(1)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  <p:bldP spid="22553" grpId="0" animBg="1"/>
      <p:bldP spid="22554" grpId="0" animBg="1"/>
      <p:bldP spid="22563" grpId="0" autoUpdateAnimBg="0"/>
      <p:bldP spid="22565" grpId="0" animBg="1"/>
      <p:bldP spid="225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838200" y="0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/>
              <a:t>Goal: Increase System Type with Integrator</a:t>
            </a:r>
            <a:endParaRPr lang="en-US" sz="2800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381000" y="1905000"/>
            <a:ext cx="2559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Case 1:</a:t>
            </a:r>
            <a:r>
              <a:rPr lang="en-US"/>
              <a:t> Pure Integrator</a:t>
            </a:r>
          </a:p>
        </p:txBody>
      </p:sp>
      <p:graphicFrame>
        <p:nvGraphicFramePr>
          <p:cNvPr id="23576" name="Object 24"/>
          <p:cNvGraphicFramePr>
            <a:graphicFrameLocks noChangeAspect="1"/>
          </p:cNvGraphicFramePr>
          <p:nvPr/>
        </p:nvGraphicFramePr>
        <p:xfrm>
          <a:off x="3886200" y="1752600"/>
          <a:ext cx="15240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" name="Equation" r:id="rId3" imgW="990360" imgH="444240" progId="Equation.3">
                  <p:embed/>
                </p:oleObj>
              </mc:Choice>
              <mc:Fallback>
                <p:oleObj name="Equation" r:id="rId3" imgW="990360" imgH="4442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752600"/>
                        <a:ext cx="15240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77" name="Group 25"/>
          <p:cNvGrpSpPr>
            <a:grpSpLocks/>
          </p:cNvGrpSpPr>
          <p:nvPr/>
        </p:nvGrpSpPr>
        <p:grpSpPr bwMode="auto">
          <a:xfrm>
            <a:off x="5562600" y="1752600"/>
            <a:ext cx="2000250" cy="590550"/>
            <a:chOff x="2544" y="2376"/>
            <a:chExt cx="1260" cy="372"/>
          </a:xfrm>
        </p:grpSpPr>
        <p:graphicFrame>
          <p:nvGraphicFramePr>
            <p:cNvPr id="23578" name="Object 26"/>
            <p:cNvGraphicFramePr>
              <a:graphicFrameLocks noChangeAspect="1"/>
            </p:cNvGraphicFramePr>
            <p:nvPr/>
          </p:nvGraphicFramePr>
          <p:xfrm>
            <a:off x="3240" y="2376"/>
            <a:ext cx="564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56" name="Equation" r:id="rId5" imgW="596880" imgH="393480" progId="Equation.3">
                    <p:embed/>
                  </p:oleObj>
                </mc:Choice>
                <mc:Fallback>
                  <p:oleObj name="Equation" r:id="rId5" imgW="596880" imgH="39348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0" y="2376"/>
                          <a:ext cx="564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9" name="Rectangle 27"/>
            <p:cNvSpPr>
              <a:spLocks noChangeArrowheads="1"/>
            </p:cNvSpPr>
            <p:nvPr/>
          </p:nvSpPr>
          <p:spPr bwMode="auto">
            <a:xfrm>
              <a:off x="2544" y="2448"/>
              <a:ext cx="6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Step input</a:t>
              </a:r>
            </a:p>
          </p:txBody>
        </p:sp>
      </p:grpSp>
      <p:graphicFrame>
        <p:nvGraphicFramePr>
          <p:cNvPr id="23581" name="Object 29"/>
          <p:cNvGraphicFramePr>
            <a:graphicFrameLocks noChangeAspect="1"/>
          </p:cNvGraphicFramePr>
          <p:nvPr/>
        </p:nvGraphicFramePr>
        <p:xfrm>
          <a:off x="2209800" y="3810000"/>
          <a:ext cx="4776788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" name="Equation" r:id="rId7" imgW="3327120" imgH="622080" progId="Equation.3">
                  <p:embed/>
                </p:oleObj>
              </mc:Choice>
              <mc:Fallback>
                <p:oleObj name="Equation" r:id="rId7" imgW="3327120" imgH="6220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810000"/>
                        <a:ext cx="4776788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3" name="Object 31"/>
          <p:cNvGraphicFramePr>
            <a:graphicFrameLocks noChangeAspect="1"/>
          </p:cNvGraphicFramePr>
          <p:nvPr/>
        </p:nvGraphicFramePr>
        <p:xfrm>
          <a:off x="1524000" y="5029200"/>
          <a:ext cx="57070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8" name="Equation" r:id="rId9" imgW="3974760" imgH="444240" progId="Equation.3">
                  <p:embed/>
                </p:oleObj>
              </mc:Choice>
              <mc:Fallback>
                <p:oleObj name="Equation" r:id="rId9" imgW="3974760" imgH="4442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029200"/>
                        <a:ext cx="570706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6" name="Line 34"/>
          <p:cNvSpPr>
            <a:spLocks noChangeShapeType="1"/>
          </p:cNvSpPr>
          <p:nvPr/>
        </p:nvSpPr>
        <p:spPr bwMode="auto">
          <a:xfrm flipV="1">
            <a:off x="3124200" y="5410200"/>
            <a:ext cx="21336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92" name="Group 40"/>
          <p:cNvGrpSpPr>
            <a:grpSpLocks/>
          </p:cNvGrpSpPr>
          <p:nvPr/>
        </p:nvGrpSpPr>
        <p:grpSpPr bwMode="auto">
          <a:xfrm>
            <a:off x="838200" y="2438400"/>
            <a:ext cx="5700713" cy="1239838"/>
            <a:chOff x="144" y="1248"/>
            <a:chExt cx="3591" cy="781"/>
          </a:xfrm>
        </p:grpSpPr>
        <p:graphicFrame>
          <p:nvGraphicFramePr>
            <p:cNvPr id="23580" name="Object 28"/>
            <p:cNvGraphicFramePr>
              <a:graphicFrameLocks noChangeAspect="1"/>
            </p:cNvGraphicFramePr>
            <p:nvPr/>
          </p:nvGraphicFramePr>
          <p:xfrm>
            <a:off x="1920" y="1248"/>
            <a:ext cx="1815" cy="7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59" name="Equation" r:id="rId11" imgW="2006280" imgH="863280" progId="Equation.3">
                    <p:embed/>
                  </p:oleObj>
                </mc:Choice>
                <mc:Fallback>
                  <p:oleObj name="Equation" r:id="rId11" imgW="2006280" imgH="86328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1248"/>
                          <a:ext cx="1815" cy="7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87" name="Text Box 35"/>
            <p:cNvSpPr txBox="1">
              <a:spLocks noChangeArrowheads="1"/>
            </p:cNvSpPr>
            <p:nvPr/>
          </p:nvSpPr>
          <p:spPr bwMode="auto">
            <a:xfrm>
              <a:off x="144" y="1392"/>
              <a:ext cx="14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Substituting OLTF general form from (1)</a:t>
              </a:r>
            </a:p>
          </p:txBody>
        </p:sp>
      </p:grpSp>
      <p:grpSp>
        <p:nvGrpSpPr>
          <p:cNvPr id="23591" name="Group 39"/>
          <p:cNvGrpSpPr>
            <a:grpSpLocks/>
          </p:cNvGrpSpPr>
          <p:nvPr/>
        </p:nvGrpSpPr>
        <p:grpSpPr bwMode="auto">
          <a:xfrm>
            <a:off x="762000" y="6248400"/>
            <a:ext cx="7296150" cy="393700"/>
            <a:chOff x="480" y="3648"/>
            <a:chExt cx="4596" cy="248"/>
          </a:xfrm>
        </p:grpSpPr>
        <p:graphicFrame>
          <p:nvGraphicFramePr>
            <p:cNvPr id="23588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72263307"/>
                </p:ext>
              </p:extLst>
            </p:nvPr>
          </p:nvGraphicFramePr>
          <p:xfrm>
            <a:off x="2618" y="3648"/>
            <a:ext cx="58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0" name="Equation" r:id="rId13" imgW="545760" imgH="228600" progId="Equation.3">
                    <p:embed/>
                  </p:oleObj>
                </mc:Choice>
                <mc:Fallback>
                  <p:oleObj name="Equation" r:id="rId13" imgW="545760" imgH="22860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8" y="3648"/>
                          <a:ext cx="589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89" name="Text Box 37"/>
            <p:cNvSpPr txBox="1">
              <a:spLocks noChangeArrowheads="1"/>
            </p:cNvSpPr>
            <p:nvPr/>
          </p:nvSpPr>
          <p:spPr bwMode="auto">
            <a:xfrm>
              <a:off x="480" y="3648"/>
              <a:ext cx="2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Thus, adding an integrator yields</a:t>
              </a:r>
            </a:p>
          </p:txBody>
        </p:sp>
        <p:sp>
          <p:nvSpPr>
            <p:cNvPr id="23590" name="Rectangle 38"/>
            <p:cNvSpPr>
              <a:spLocks noChangeArrowheads="1"/>
            </p:cNvSpPr>
            <p:nvPr/>
          </p:nvSpPr>
          <p:spPr bwMode="auto">
            <a:xfrm>
              <a:off x="3168" y="3648"/>
              <a:ext cx="19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irregardless </a:t>
              </a:r>
              <a:r>
                <a:rPr lang="en-US"/>
                <a:t>of system type</a:t>
              </a:r>
            </a:p>
          </p:txBody>
        </p:sp>
      </p:grpSp>
      <p:grpSp>
        <p:nvGrpSpPr>
          <p:cNvPr id="23597" name="Group 45"/>
          <p:cNvGrpSpPr>
            <a:grpSpLocks/>
          </p:cNvGrpSpPr>
          <p:nvPr/>
        </p:nvGrpSpPr>
        <p:grpSpPr bwMode="auto">
          <a:xfrm>
            <a:off x="2514600" y="685800"/>
            <a:ext cx="3810000" cy="914400"/>
            <a:chOff x="1584" y="336"/>
            <a:chExt cx="2400" cy="576"/>
          </a:xfrm>
        </p:grpSpPr>
        <p:sp>
          <p:nvSpPr>
            <p:cNvPr id="23594" name="Rectangle 42"/>
            <p:cNvSpPr>
              <a:spLocks noChangeArrowheads="1"/>
            </p:cNvSpPr>
            <p:nvPr/>
          </p:nvSpPr>
          <p:spPr bwMode="auto">
            <a:xfrm>
              <a:off x="1584" y="336"/>
              <a:ext cx="2400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3595" name="Object 43"/>
            <p:cNvGraphicFramePr>
              <a:graphicFrameLocks noChangeAspect="1"/>
            </p:cNvGraphicFramePr>
            <p:nvPr/>
          </p:nvGraphicFramePr>
          <p:xfrm>
            <a:off x="1688" y="424"/>
            <a:ext cx="22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61" name="Equation" r:id="rId15" imgW="2654280" imgH="507960" progId="Equation.3">
                    <p:embed/>
                  </p:oleObj>
                </mc:Choice>
                <mc:Fallback>
                  <p:oleObj name="Equation" r:id="rId15" imgW="2654280" imgH="507960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8" y="424"/>
                          <a:ext cx="22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6477000" y="990600"/>
            <a:ext cx="1481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General PID CLTF</a:t>
            </a:r>
          </a:p>
        </p:txBody>
      </p:sp>
      <p:graphicFrame>
        <p:nvGraphicFramePr>
          <p:cNvPr id="23598" name="Object 46"/>
          <p:cNvGraphicFramePr>
            <a:graphicFrameLocks noChangeAspect="1"/>
          </p:cNvGraphicFramePr>
          <p:nvPr/>
        </p:nvGraphicFramePr>
        <p:xfrm>
          <a:off x="2895600" y="1917700"/>
          <a:ext cx="6286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2" name="Equation" r:id="rId17" imgW="419040" imgH="228600" progId="Equation.3">
                  <p:embed/>
                </p:oleObj>
              </mc:Choice>
              <mc:Fallback>
                <p:oleObj name="Equation" r:id="rId17" imgW="419040" imgH="2286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17700"/>
                        <a:ext cx="6286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/>
              <a:t>Goal: Decrease System Type with Derivative</a:t>
            </a:r>
            <a:endParaRPr lang="en-US" sz="280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Case 2:</a:t>
            </a:r>
            <a:r>
              <a:rPr lang="en-US"/>
              <a:t> Pure Derivative</a:t>
            </a:r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2209800" y="4495800"/>
          <a:ext cx="54530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" name="Equation" r:id="rId3" imgW="3797280" imgH="444240" progId="Equation.3">
                  <p:embed/>
                </p:oleObj>
              </mc:Choice>
              <mc:Fallback>
                <p:oleObj name="Equation" r:id="rId3" imgW="3797280" imgH="4442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495800"/>
                        <a:ext cx="545306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2971800" y="3124200"/>
          <a:ext cx="4576763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" name="Equation" r:id="rId5" imgW="3187440" imgH="888840" progId="Equation.3">
                  <p:embed/>
                </p:oleObj>
              </mc:Choice>
              <mc:Fallback>
                <p:oleObj name="Equation" r:id="rId5" imgW="3187440" imgH="8888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24200"/>
                        <a:ext cx="4576763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81000" y="3429000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Substituting OLTF general form from (1)</a:t>
            </a:r>
          </a:p>
        </p:txBody>
      </p: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2514600" y="685800"/>
            <a:ext cx="3810000" cy="914400"/>
            <a:chOff x="1584" y="336"/>
            <a:chExt cx="2400" cy="576"/>
          </a:xfrm>
        </p:grpSpPr>
        <p:sp>
          <p:nvSpPr>
            <p:cNvPr id="24595" name="Rectangle 19"/>
            <p:cNvSpPr>
              <a:spLocks noChangeArrowheads="1"/>
            </p:cNvSpPr>
            <p:nvPr/>
          </p:nvSpPr>
          <p:spPr bwMode="auto">
            <a:xfrm>
              <a:off x="1584" y="336"/>
              <a:ext cx="2400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4596" name="Object 20"/>
            <p:cNvGraphicFramePr>
              <a:graphicFrameLocks noChangeAspect="1"/>
            </p:cNvGraphicFramePr>
            <p:nvPr/>
          </p:nvGraphicFramePr>
          <p:xfrm>
            <a:off x="1688" y="424"/>
            <a:ext cx="22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82" name="Equation" r:id="rId7" imgW="2654280" imgH="507960" progId="Equation.3">
                    <p:embed/>
                  </p:oleObj>
                </mc:Choice>
                <mc:Fallback>
                  <p:oleObj name="Equation" r:id="rId7" imgW="2654280" imgH="50796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8" y="424"/>
                          <a:ext cx="22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6477000" y="990600"/>
            <a:ext cx="1481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General PID CLTF</a:t>
            </a:r>
          </a:p>
        </p:txBody>
      </p:sp>
      <p:graphicFrame>
        <p:nvGraphicFramePr>
          <p:cNvPr id="24598" name="Object 22"/>
          <p:cNvGraphicFramePr>
            <a:graphicFrameLocks noChangeAspect="1"/>
          </p:cNvGraphicFramePr>
          <p:nvPr/>
        </p:nvGraphicFramePr>
        <p:xfrm>
          <a:off x="2908300" y="1943100"/>
          <a:ext cx="685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3" name="Equation" r:id="rId9" imgW="457200" imgH="228600" progId="Equation.3">
                  <p:embed/>
                </p:oleObj>
              </mc:Choice>
              <mc:Fallback>
                <p:oleObj name="Equation" r:id="rId9" imgW="45720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1943100"/>
                        <a:ext cx="685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601" name="Group 25"/>
          <p:cNvGrpSpPr>
            <a:grpSpLocks/>
          </p:cNvGrpSpPr>
          <p:nvPr/>
        </p:nvGrpSpPr>
        <p:grpSpPr bwMode="auto">
          <a:xfrm>
            <a:off x="1295400" y="2362200"/>
            <a:ext cx="6494463" cy="703263"/>
            <a:chOff x="816" y="1488"/>
            <a:chExt cx="4091" cy="443"/>
          </a:xfrm>
        </p:grpSpPr>
        <p:graphicFrame>
          <p:nvGraphicFramePr>
            <p:cNvPr id="24580" name="Object 4"/>
            <p:cNvGraphicFramePr>
              <a:graphicFrameLocks noChangeAspect="1"/>
            </p:cNvGraphicFramePr>
            <p:nvPr/>
          </p:nvGraphicFramePr>
          <p:xfrm>
            <a:off x="816" y="1488"/>
            <a:ext cx="1083" cy="4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84" name="Equation" r:id="rId11" imgW="1117440" imgH="457200" progId="Equation.3">
                    <p:embed/>
                  </p:oleObj>
                </mc:Choice>
                <mc:Fallback>
                  <p:oleObj name="Equation" r:id="rId11" imgW="1117440" imgH="4572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1488"/>
                          <a:ext cx="1083" cy="4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4581" name="Group 5"/>
            <p:cNvGrpSpPr>
              <a:grpSpLocks/>
            </p:cNvGrpSpPr>
            <p:nvPr/>
          </p:nvGrpSpPr>
          <p:grpSpPr bwMode="auto">
            <a:xfrm>
              <a:off x="2016" y="1536"/>
              <a:ext cx="1260" cy="372"/>
              <a:chOff x="2544" y="2376"/>
              <a:chExt cx="1260" cy="372"/>
            </a:xfrm>
          </p:grpSpPr>
          <p:graphicFrame>
            <p:nvGraphicFramePr>
              <p:cNvPr id="24582" name="Object 6"/>
              <p:cNvGraphicFramePr>
                <a:graphicFrameLocks noChangeAspect="1"/>
              </p:cNvGraphicFramePr>
              <p:nvPr/>
            </p:nvGraphicFramePr>
            <p:xfrm>
              <a:off x="3240" y="2376"/>
              <a:ext cx="564" cy="3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685" name="Equation" r:id="rId13" imgW="596880" imgH="393480" progId="Equation.3">
                      <p:embed/>
                    </p:oleObj>
                  </mc:Choice>
                  <mc:Fallback>
                    <p:oleObj name="Equation" r:id="rId13" imgW="596880" imgH="3934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40" y="2376"/>
                            <a:ext cx="564" cy="3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4583" name="Rectangle 7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69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Step input</a:t>
                </a:r>
              </a:p>
            </p:txBody>
          </p:sp>
        </p:grpSp>
        <p:graphicFrame>
          <p:nvGraphicFramePr>
            <p:cNvPr id="24599" name="Object 23"/>
            <p:cNvGraphicFramePr>
              <a:graphicFrameLocks noChangeAspect="1"/>
            </p:cNvGraphicFramePr>
            <p:nvPr/>
          </p:nvGraphicFramePr>
          <p:xfrm>
            <a:off x="3984" y="1488"/>
            <a:ext cx="923" cy="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86" name="Equation" r:id="rId15" imgW="952200" imgH="444240" progId="Equation.3">
                    <p:embed/>
                  </p:oleObj>
                </mc:Choice>
                <mc:Fallback>
                  <p:oleObj name="Equation" r:id="rId15" imgW="952200" imgH="44424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4" y="1488"/>
                          <a:ext cx="923" cy="4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3456" y="1584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then</a:t>
              </a:r>
            </a:p>
          </p:txBody>
        </p:sp>
      </p:grpSp>
      <p:graphicFrame>
        <p:nvGraphicFramePr>
          <p:cNvPr id="24602" name="Object 26"/>
          <p:cNvGraphicFramePr>
            <a:graphicFrameLocks noChangeAspect="1"/>
          </p:cNvGraphicFramePr>
          <p:nvPr/>
        </p:nvGraphicFramePr>
        <p:xfrm>
          <a:off x="2209800" y="5334000"/>
          <a:ext cx="548957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7" name="Equation" r:id="rId17" imgW="3822480" imgH="444240" progId="Equation.3">
                  <p:embed/>
                </p:oleObj>
              </mc:Choice>
              <mc:Fallback>
                <p:oleObj name="Equation" r:id="rId17" imgW="3822480" imgH="4442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334000"/>
                        <a:ext cx="548957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609" name="Group 33"/>
          <p:cNvGrpSpPr>
            <a:grpSpLocks/>
          </p:cNvGrpSpPr>
          <p:nvPr/>
        </p:nvGrpSpPr>
        <p:grpSpPr bwMode="auto">
          <a:xfrm>
            <a:off x="2362200" y="5943600"/>
            <a:ext cx="4432300" cy="698500"/>
            <a:chOff x="1488" y="3744"/>
            <a:chExt cx="2792" cy="440"/>
          </a:xfrm>
        </p:grpSpPr>
        <p:grpSp>
          <p:nvGrpSpPr>
            <p:cNvPr id="24605" name="Group 29"/>
            <p:cNvGrpSpPr>
              <a:grpSpLocks/>
            </p:cNvGrpSpPr>
            <p:nvPr/>
          </p:nvGrpSpPr>
          <p:grpSpPr bwMode="auto">
            <a:xfrm>
              <a:off x="1920" y="3936"/>
              <a:ext cx="2360" cy="248"/>
              <a:chOff x="480" y="3936"/>
              <a:chExt cx="2360" cy="248"/>
            </a:xfrm>
          </p:grpSpPr>
          <p:graphicFrame>
            <p:nvGraphicFramePr>
              <p:cNvPr id="24591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9291343"/>
                  </p:ext>
                </p:extLst>
              </p:nvPr>
            </p:nvGraphicFramePr>
            <p:xfrm>
              <a:off x="1728" y="3936"/>
              <a:ext cx="672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688" name="Equation" r:id="rId19" imgW="622080" imgH="228600" progId="Equation.3">
                      <p:embed/>
                    </p:oleObj>
                  </mc:Choice>
                  <mc:Fallback>
                    <p:oleObj name="Equation" r:id="rId19" imgW="622080" imgH="228600" progId="Equation.3">
                      <p:embed/>
                      <p:pic>
                        <p:nvPicPr>
                          <p:cNvPr id="0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8" y="3936"/>
                            <a:ext cx="672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4592" name="Text Box 16"/>
              <p:cNvSpPr txBox="1">
                <a:spLocks noChangeArrowheads="1"/>
              </p:cNvSpPr>
              <p:nvPr/>
            </p:nvSpPr>
            <p:spPr bwMode="auto">
              <a:xfrm>
                <a:off x="480" y="3936"/>
                <a:ext cx="1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Derivative will yield</a:t>
                </a:r>
              </a:p>
            </p:txBody>
          </p:sp>
          <p:grpSp>
            <p:nvGrpSpPr>
              <p:cNvPr id="24604" name="Group 28"/>
              <p:cNvGrpSpPr>
                <a:grpSpLocks/>
              </p:cNvGrpSpPr>
              <p:nvPr/>
            </p:nvGrpSpPr>
            <p:grpSpPr bwMode="auto">
              <a:xfrm>
                <a:off x="2352" y="3936"/>
                <a:ext cx="488" cy="231"/>
                <a:chOff x="2496" y="3936"/>
                <a:chExt cx="488" cy="231"/>
              </a:xfrm>
            </p:grpSpPr>
            <p:sp>
              <p:nvSpPr>
                <p:cNvPr id="24593" name="Rectangle 17"/>
                <p:cNvSpPr>
                  <a:spLocks noChangeArrowheads="1"/>
                </p:cNvSpPr>
                <p:nvPr/>
              </p:nvSpPr>
              <p:spPr bwMode="auto">
                <a:xfrm>
                  <a:off x="2496" y="3936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if </a:t>
                  </a:r>
                </a:p>
              </p:txBody>
            </p:sp>
            <p:graphicFrame>
              <p:nvGraphicFramePr>
                <p:cNvPr id="24603" name="Object 27"/>
                <p:cNvGraphicFramePr>
                  <a:graphicFrameLocks noChangeAspect="1"/>
                </p:cNvGraphicFramePr>
                <p:nvPr/>
              </p:nvGraphicFramePr>
              <p:xfrm>
                <a:off x="2696" y="3960"/>
                <a:ext cx="288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4689" name="Equation" r:id="rId21" imgW="304560" imgH="177480" progId="Equation.3">
                        <p:embed/>
                      </p:oleObj>
                    </mc:Choice>
                    <mc:Fallback>
                      <p:oleObj name="Equation" r:id="rId21" imgW="304560" imgH="177480" progId="Equation.3">
                        <p:embed/>
                        <p:pic>
                          <p:nvPicPr>
                            <p:cNvPr id="0" name="Object 2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96" y="3960"/>
                              <a:ext cx="288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 flipH="1">
              <a:off x="1488" y="4032"/>
              <a:ext cx="384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 flipV="1">
              <a:off x="1488" y="3744"/>
              <a:ext cx="0" cy="288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209800" y="3175"/>
            <a:ext cx="5508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Case Studies: Matlab Simulations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2903538" y="838200"/>
          <a:ext cx="2039937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Equation" r:id="rId3" imgW="1384200" imgH="419040" progId="Equation.3">
                  <p:embed/>
                </p:oleObj>
              </mc:Choice>
              <mc:Fallback>
                <p:oleObj name="Equation" r:id="rId3" imgW="13842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538" y="838200"/>
                        <a:ext cx="2039937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Recall motor given by:</a:t>
            </a:r>
            <a:r>
              <a:rPr lang="en-US"/>
              <a:t> 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0" y="990600"/>
            <a:ext cx="1506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Type 0 system</a:t>
            </a:r>
          </a:p>
        </p:txBody>
      </p: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381000" y="1752600"/>
            <a:ext cx="3892550" cy="587375"/>
            <a:chOff x="432" y="1517"/>
            <a:chExt cx="2452" cy="370"/>
          </a:xfrm>
        </p:grpSpPr>
        <p:grpSp>
          <p:nvGrpSpPr>
            <p:cNvPr id="20488" name="Group 8"/>
            <p:cNvGrpSpPr>
              <a:grpSpLocks/>
            </p:cNvGrpSpPr>
            <p:nvPr/>
          </p:nvGrpSpPr>
          <p:grpSpPr bwMode="auto">
            <a:xfrm>
              <a:off x="432" y="1584"/>
              <a:ext cx="730" cy="230"/>
              <a:chOff x="2254" y="2054"/>
              <a:chExt cx="730" cy="230"/>
            </a:xfrm>
          </p:grpSpPr>
          <p:sp>
            <p:nvSpPr>
              <p:cNvPr id="20489" name="Rectangle 9"/>
              <p:cNvSpPr>
                <a:spLocks noChangeArrowheads="1"/>
              </p:cNvSpPr>
              <p:nvPr/>
            </p:nvSpPr>
            <p:spPr bwMode="auto">
              <a:xfrm>
                <a:off x="2254" y="2054"/>
                <a:ext cx="3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For</a:t>
                </a:r>
              </a:p>
            </p:txBody>
          </p:sp>
          <p:graphicFrame>
            <p:nvGraphicFramePr>
              <p:cNvPr id="20490" name="Object 10"/>
              <p:cNvGraphicFramePr>
                <a:graphicFrameLocks noChangeAspect="1"/>
              </p:cNvGraphicFramePr>
              <p:nvPr/>
            </p:nvGraphicFramePr>
            <p:xfrm>
              <a:off x="2544" y="2064"/>
              <a:ext cx="440" cy="2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35" name="Equation" r:id="rId5" imgW="482400" imgH="241200" progId="Equation.3">
                      <p:embed/>
                    </p:oleObj>
                  </mc:Choice>
                  <mc:Fallback>
                    <p:oleObj name="Equation" r:id="rId5" imgW="482400" imgH="241200" progId="Equation.3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44" y="2064"/>
                            <a:ext cx="440" cy="2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0491" name="Object 11"/>
            <p:cNvGraphicFramePr>
              <a:graphicFrameLocks noChangeAspect="1"/>
            </p:cNvGraphicFramePr>
            <p:nvPr/>
          </p:nvGraphicFramePr>
          <p:xfrm>
            <a:off x="1296" y="1517"/>
            <a:ext cx="1588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6" name="Equation" r:id="rId7" imgW="1688760" imgH="393480" progId="Equation.3">
                    <p:embed/>
                  </p:oleObj>
                </mc:Choice>
                <mc:Fallback>
                  <p:oleObj name="Equation" r:id="rId7" imgW="1688760" imgH="3934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517"/>
                          <a:ext cx="1588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492" name="Group 12"/>
          <p:cNvGrpSpPr>
            <a:grpSpLocks/>
          </p:cNvGrpSpPr>
          <p:nvPr/>
        </p:nvGrpSpPr>
        <p:grpSpPr bwMode="auto">
          <a:xfrm>
            <a:off x="4495800" y="1752600"/>
            <a:ext cx="3902075" cy="587375"/>
            <a:chOff x="432" y="1968"/>
            <a:chExt cx="2458" cy="370"/>
          </a:xfrm>
        </p:grpSpPr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432" y="2064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For</a:t>
              </a:r>
            </a:p>
          </p:txBody>
        </p:sp>
        <p:graphicFrame>
          <p:nvGraphicFramePr>
            <p:cNvPr id="20494" name="Object 14"/>
            <p:cNvGraphicFramePr>
              <a:graphicFrameLocks noChangeAspect="1"/>
            </p:cNvGraphicFramePr>
            <p:nvPr/>
          </p:nvGraphicFramePr>
          <p:xfrm>
            <a:off x="722" y="2074"/>
            <a:ext cx="440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7" name="Equation" r:id="rId9" imgW="482400" imgH="241200" progId="Equation.3">
                    <p:embed/>
                  </p:oleObj>
                </mc:Choice>
                <mc:Fallback>
                  <p:oleObj name="Equation" r:id="rId9" imgW="482400" imgH="2412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2" y="2074"/>
                          <a:ext cx="440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5" name="Object 15"/>
            <p:cNvGraphicFramePr>
              <a:graphicFrameLocks noChangeAspect="1"/>
            </p:cNvGraphicFramePr>
            <p:nvPr/>
          </p:nvGraphicFramePr>
          <p:xfrm>
            <a:off x="1290" y="1968"/>
            <a:ext cx="1600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8" name="Equation" r:id="rId11" imgW="1701720" imgH="393480" progId="Equation.3">
                    <p:embed/>
                  </p:oleObj>
                </mc:Choice>
                <mc:Fallback>
                  <p:oleObj name="Equation" r:id="rId11" imgW="1701720" imgH="3934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0" y="1968"/>
                          <a:ext cx="1600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0497" name="Picture 17" descr="N:\mem640-Spring2005\lecture03\figures\timeResponseOfMtr_p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73338"/>
            <a:ext cx="4800600" cy="359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5105400" y="2590800"/>
            <a:ext cx="3810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Matlab confirmed that NON-ZERO steady-state error (see mtr_p.m)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69900" y="88900"/>
            <a:ext cx="828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Case Studies: Matlab Simulations – Pure Integrator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886200" y="2362200"/>
          <a:ext cx="26670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Equation" r:id="rId3" imgW="1511280" imgH="393480" progId="Equation.3">
                  <p:embed/>
                </p:oleObj>
              </mc:Choice>
              <mc:Fallback>
                <p:oleObj name="Equation" r:id="rId3" imgW="15112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362200"/>
                        <a:ext cx="26670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31" name="Group 31"/>
          <p:cNvGrpSpPr>
            <a:grpSpLocks/>
          </p:cNvGrpSpPr>
          <p:nvPr/>
        </p:nvGrpSpPr>
        <p:grpSpPr bwMode="auto">
          <a:xfrm>
            <a:off x="152400" y="838200"/>
            <a:ext cx="8458200" cy="1371600"/>
            <a:chOff x="96" y="528"/>
            <a:chExt cx="5328" cy="864"/>
          </a:xfrm>
        </p:grpSpPr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1296" y="528"/>
              <a:ext cx="4128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5603" name="Picture 3" descr="H:\mem640-Spring2005\lecture04\figures\integratorOnlyBlockDiagram.wm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576"/>
              <a:ext cx="2592" cy="7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25604" name="Object 4"/>
            <p:cNvGraphicFramePr>
              <a:graphicFrameLocks noChangeAspect="1"/>
            </p:cNvGraphicFramePr>
            <p:nvPr/>
          </p:nvGraphicFramePr>
          <p:xfrm>
            <a:off x="3936" y="672"/>
            <a:ext cx="1285" cy="3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82" name="Equation" r:id="rId6" imgW="1384200" imgH="419040" progId="Equation.3">
                    <p:embed/>
                  </p:oleObj>
                </mc:Choice>
                <mc:Fallback>
                  <p:oleObj name="Equation" r:id="rId6" imgW="1384200" imgH="4190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672"/>
                          <a:ext cx="1285" cy="3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96" y="528"/>
              <a:ext cx="1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Problem</a:t>
              </a:r>
              <a:r>
                <a:rPr lang="en-US"/>
                <a:t>: Given</a:t>
              </a:r>
            </a:p>
          </p:txBody>
        </p:sp>
      </p:grp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28600" y="2895600"/>
            <a:ext cx="291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1-1:</a:t>
            </a:r>
            <a:r>
              <a:rPr lang="en-US"/>
              <a:t> Show that the CLTF is</a:t>
            </a:r>
          </a:p>
        </p:txBody>
      </p:sp>
      <p:grpSp>
        <p:nvGrpSpPr>
          <p:cNvPr id="25613" name="Group 13"/>
          <p:cNvGrpSpPr>
            <a:grpSpLocks/>
          </p:cNvGrpSpPr>
          <p:nvPr/>
        </p:nvGrpSpPr>
        <p:grpSpPr bwMode="auto">
          <a:xfrm>
            <a:off x="2895600" y="3429000"/>
            <a:ext cx="4364038" cy="669925"/>
            <a:chOff x="1248" y="2160"/>
            <a:chExt cx="2749" cy="422"/>
          </a:xfrm>
        </p:grpSpPr>
        <p:graphicFrame>
          <p:nvGraphicFramePr>
            <p:cNvPr id="25608" name="Object 8"/>
            <p:cNvGraphicFramePr>
              <a:graphicFrameLocks noChangeAspect="1"/>
            </p:cNvGraphicFramePr>
            <p:nvPr/>
          </p:nvGraphicFramePr>
          <p:xfrm>
            <a:off x="2352" y="2160"/>
            <a:ext cx="1645" cy="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83" name="Equation" r:id="rId8" imgW="1701720" imgH="431640" progId="Equation.3">
                    <p:embed/>
                  </p:oleObj>
                </mc:Choice>
                <mc:Fallback>
                  <p:oleObj name="Equation" r:id="rId8" imgW="1701720" imgH="43164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2160"/>
                          <a:ext cx="1645" cy="4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2" name="Object 12"/>
            <p:cNvGraphicFramePr>
              <a:graphicFrameLocks noChangeAspect="1"/>
            </p:cNvGraphicFramePr>
            <p:nvPr/>
          </p:nvGraphicFramePr>
          <p:xfrm>
            <a:off x="1248" y="2160"/>
            <a:ext cx="10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84" name="Equation" r:id="rId10" imgW="1002960" imgH="419040" progId="Equation.3">
                    <p:embed/>
                  </p:oleObj>
                </mc:Choice>
                <mc:Fallback>
                  <p:oleObj name="Equation" r:id="rId10" imgW="1002960" imgH="41904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160"/>
                          <a:ext cx="10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624" name="Group 24"/>
          <p:cNvGrpSpPr>
            <a:grpSpLocks/>
          </p:cNvGrpSpPr>
          <p:nvPr/>
        </p:nvGrpSpPr>
        <p:grpSpPr bwMode="auto">
          <a:xfrm>
            <a:off x="228600" y="4343400"/>
            <a:ext cx="5334000" cy="393700"/>
            <a:chOff x="144" y="2640"/>
            <a:chExt cx="3360" cy="248"/>
          </a:xfrm>
        </p:grpSpPr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144" y="2640"/>
              <a:ext cx="3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1-2:</a:t>
              </a: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432" y="2640"/>
              <a:ext cx="25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Show that for a unit step response that</a:t>
              </a:r>
            </a:p>
          </p:txBody>
        </p:sp>
        <p:graphicFrame>
          <p:nvGraphicFramePr>
            <p:cNvPr id="25617" name="Object 17"/>
            <p:cNvGraphicFramePr>
              <a:graphicFrameLocks noChangeAspect="1"/>
            </p:cNvGraphicFramePr>
            <p:nvPr/>
          </p:nvGraphicFramePr>
          <p:xfrm>
            <a:off x="3024" y="2640"/>
            <a:ext cx="48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85" name="Equation" r:id="rId12" imgW="444240" imgH="228600" progId="Equation.3">
                    <p:embed/>
                  </p:oleObj>
                </mc:Choice>
                <mc:Fallback>
                  <p:oleObj name="Equation" r:id="rId12" imgW="444240" imgH="2286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2640"/>
                          <a:ext cx="480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630" name="Group 30"/>
          <p:cNvGrpSpPr>
            <a:grpSpLocks/>
          </p:cNvGrpSpPr>
          <p:nvPr/>
        </p:nvGrpSpPr>
        <p:grpSpPr bwMode="auto">
          <a:xfrm>
            <a:off x="228600" y="4953000"/>
            <a:ext cx="8658225" cy="428625"/>
            <a:chOff x="144" y="3120"/>
            <a:chExt cx="5454" cy="270"/>
          </a:xfrm>
        </p:grpSpPr>
        <p:sp>
          <p:nvSpPr>
            <p:cNvPr id="25625" name="Rectangle 25"/>
            <p:cNvSpPr>
              <a:spLocks noChangeArrowheads="1"/>
            </p:cNvSpPr>
            <p:nvPr/>
          </p:nvSpPr>
          <p:spPr bwMode="auto">
            <a:xfrm>
              <a:off x="144" y="3120"/>
              <a:ext cx="3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1-3:</a:t>
              </a:r>
            </a:p>
          </p:txBody>
        </p:sp>
        <p:sp>
          <p:nvSpPr>
            <p:cNvPr id="25626" name="Rectangle 26"/>
            <p:cNvSpPr>
              <a:spLocks noChangeArrowheads="1"/>
            </p:cNvSpPr>
            <p:nvPr/>
          </p:nvSpPr>
          <p:spPr bwMode="auto">
            <a:xfrm>
              <a:off x="432" y="3120"/>
              <a:ext cx="38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In Matlab, simulate and display the unit step response with</a:t>
              </a:r>
            </a:p>
          </p:txBody>
        </p:sp>
        <p:graphicFrame>
          <p:nvGraphicFramePr>
            <p:cNvPr id="25627" name="Object 27"/>
            <p:cNvGraphicFramePr>
              <a:graphicFrameLocks noChangeAspect="1"/>
            </p:cNvGraphicFramePr>
            <p:nvPr/>
          </p:nvGraphicFramePr>
          <p:xfrm>
            <a:off x="4272" y="3120"/>
            <a:ext cx="480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86" name="Equation" r:id="rId14" imgW="406080" imgH="228600" progId="Equation.3">
                    <p:embed/>
                  </p:oleObj>
                </mc:Choice>
                <mc:Fallback>
                  <p:oleObj name="Equation" r:id="rId14" imgW="406080" imgH="22860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3120"/>
                          <a:ext cx="480" cy="2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8" name="Object 28"/>
            <p:cNvGraphicFramePr>
              <a:graphicFrameLocks noChangeAspect="1"/>
            </p:cNvGraphicFramePr>
            <p:nvPr/>
          </p:nvGraphicFramePr>
          <p:xfrm>
            <a:off x="5088" y="3120"/>
            <a:ext cx="510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87" name="Equation" r:id="rId16" imgW="431640" imgH="228600" progId="Equation.3">
                    <p:embed/>
                  </p:oleObj>
                </mc:Choice>
                <mc:Fallback>
                  <p:oleObj name="Equation" r:id="rId16" imgW="431640" imgH="22860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3120"/>
                          <a:ext cx="510" cy="2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9" name="Rectangle 29"/>
            <p:cNvSpPr>
              <a:spLocks noChangeArrowheads="1"/>
            </p:cNvSpPr>
            <p:nvPr/>
          </p:nvSpPr>
          <p:spPr bwMode="auto">
            <a:xfrm>
              <a:off x="4752" y="312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and</a:t>
              </a:r>
            </a:p>
          </p:txBody>
        </p:sp>
      </p:grp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matlabIntegratorOn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4419600" cy="382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838200" y="4267200"/>
            <a:ext cx="5486400" cy="1981200"/>
            <a:chOff x="720" y="2688"/>
            <a:chExt cx="3456" cy="1248"/>
          </a:xfrm>
        </p:grpSpPr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720" y="2688"/>
              <a:ext cx="3456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7651" name="Picture 3" descr="matlabIntegratorOnlyCodeSn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2736"/>
              <a:ext cx="3360" cy="1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629400" y="44958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Code snippet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096000" y="3810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Pure Integrator Control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14125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439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42</cp:revision>
  <dcterms:created xsi:type="dcterms:W3CDTF">2005-04-04T23:46:08Z</dcterms:created>
  <dcterms:modified xsi:type="dcterms:W3CDTF">2015-10-24T01:10:22Z</dcterms:modified>
</cp:coreProperties>
</file>