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3" r:id="rId3"/>
    <p:sldId id="256" r:id="rId4"/>
    <p:sldId id="259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2D98CF0-3800-46C2-AC1F-50915FAD9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305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7CF80-7862-41C3-9D2C-E34755CCAB3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64C2-BEFB-44D1-8959-A64602D957A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49993-3A28-40AB-878F-A5756435C03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73A88-235B-4082-BECA-C6E21A61E0C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BBE2E-134E-4FD8-BF81-7EE2E5FEB87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3E3DC-2E01-4A05-A38C-69FE97E5E77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F39A5-3320-4D71-AFA0-F5461BD607B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7FF97-EDF1-4094-877D-B3DA923F31C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DC3EF-E82A-43A4-B07C-409E96D4BC6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80A98-7912-43A8-8C45-3E7934647E0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9CBBD-03E9-4BE6-8FE5-5C82919A87F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F62FE-21FE-4397-BC40-BE89A26BAF8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7C3B2-9165-465C-9A48-D860B320E5D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A00AD-1A52-4DCA-A06A-985BA662B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6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0612-A059-4607-9A4E-64CE84018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1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8F80-F862-4150-9B79-935A55C74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95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4F5DD-CBAB-4754-9A14-7F9F9D964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B901-5924-4910-BA0C-D22A9E0F8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75F4-D620-4823-AE02-174012AAB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4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9186-3621-4CCD-99B6-4187FA293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2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4ED2-F883-4AF3-ADFE-E3E30366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47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EFD89-D6C7-4F4D-9614-8D02455ED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24E0-3BDF-4423-9CE3-8AC39E9A0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8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685C-C15A-49DC-BDE6-2B02AA4C0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5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2DDBFD-EFFB-4778-9458-A4A38F7D52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N:\courses\mechatronics2\week05\lecture\videos\legoGymnastAutomataWithMusic.wmv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://www.youtube.com/watch?v=zy5B_bzNlD4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0" y="2829574"/>
            <a:ext cx="343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Automata: Putting it all together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5</a:t>
            </a:r>
          </a:p>
        </p:txBody>
      </p:sp>
      <p:pic>
        <p:nvPicPr>
          <p:cNvPr id="39941" name="Picture 5" descr="legoAutomataGymnast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legoAutomataGymnast0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legoAutomataGymnast0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362200" y="7620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Beam 2x4 Liftarm Bent 90 (32140)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743200" y="2590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Axle Towball 2736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590800" y="12954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Cross Block 1x3 </a:t>
            </a:r>
          </a:p>
          <a:p>
            <a:pPr algn="ctr"/>
            <a:r>
              <a:rPr lang="en-US" altLang="en-US" sz="1600"/>
              <a:t>(32184)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743200" y="2895600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Bush 1/2 Type 1</a:t>
            </a:r>
          </a:p>
          <a:p>
            <a:pPr algn="ctr"/>
            <a:r>
              <a:rPr lang="en-US" altLang="en-US" sz="1600"/>
              <a:t>(4265A)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117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Bush 3713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743200" y="3505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Axle 4 (3705)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81000" y="6858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Plate 2x8 </a:t>
            </a:r>
          </a:p>
          <a:p>
            <a:pPr algn="ctr"/>
            <a:r>
              <a:rPr lang="en-US" altLang="en-US" sz="1600"/>
              <a:t>(3034)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88925" y="4022725"/>
            <a:ext cx="47164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Construct detent by threading Axle 4 through </a:t>
            </a:r>
          </a:p>
          <a:p>
            <a:r>
              <a:rPr lang="en-US" altLang="en-US" sz="1600"/>
              <a:t>2x4 liftarm.  Secure with 1/2 bush and cross block.</a:t>
            </a:r>
          </a:p>
          <a:p>
            <a:r>
              <a:rPr lang="en-US" altLang="en-US" sz="1600"/>
              <a:t>Attach towball to cross block.  Secure rails with</a:t>
            </a:r>
          </a:p>
          <a:p>
            <a:r>
              <a:rPr lang="en-US" altLang="en-US" sz="1600"/>
              <a:t>plate.  Secure crank axle with bush.</a:t>
            </a:r>
          </a:p>
          <a:p>
            <a:endParaRPr lang="en-US" altLang="en-US" sz="1600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705600" y="23622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Beam 3x5 Bent 90</a:t>
            </a:r>
          </a:p>
          <a:p>
            <a:pPr algn="ctr"/>
            <a:r>
              <a:rPr lang="en-US" altLang="en-US" sz="1600"/>
              <a:t>(32526)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781800" y="28956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Pin Long (32556)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934200" y="3200400"/>
            <a:ext cx="1933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Pin With Friction</a:t>
            </a:r>
          </a:p>
          <a:p>
            <a:pPr algn="ctr"/>
            <a:r>
              <a:rPr lang="en-US" altLang="en-US" sz="1600"/>
              <a:t>(4459)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04800" y="5257800"/>
            <a:ext cx="40528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 rubber band will be used for the detent.</a:t>
            </a:r>
          </a:p>
          <a:p>
            <a:r>
              <a:rPr lang="en-US" altLang="en-US" sz="1600"/>
              <a:t>Attach the 3x5 liftarm to top of rail.  Rubber</a:t>
            </a:r>
          </a:p>
          <a:p>
            <a:r>
              <a:rPr lang="en-US" altLang="en-US" sz="1600"/>
              <a:t>band will be looped to towball and long pin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6</a:t>
            </a:r>
          </a:p>
        </p:txBody>
      </p:sp>
      <p:pic>
        <p:nvPicPr>
          <p:cNvPr id="41989" name="Picture 5" descr="legoAutomataGymnast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legoAutomataGymnast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4x Plate 2x8 </a:t>
            </a:r>
          </a:p>
          <a:p>
            <a:pPr algn="ctr"/>
            <a:r>
              <a:rPr lang="en-US" altLang="en-US" sz="1600"/>
              <a:t>(3034)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1290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Brick 1x6</a:t>
            </a:r>
          </a:p>
          <a:p>
            <a:pPr algn="ctr"/>
            <a:r>
              <a:rPr lang="en-US" altLang="en-US" sz="1600"/>
              <a:t>(3894)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04800" y="2971800"/>
            <a:ext cx="1290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6x Brick 1x2</a:t>
            </a:r>
          </a:p>
          <a:p>
            <a:pPr algn="ctr"/>
            <a:r>
              <a:rPr lang="en-US" altLang="en-US" sz="1600"/>
              <a:t>(3004)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162300" y="1143000"/>
            <a:ext cx="1379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Rubber Band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12725" y="4098925"/>
            <a:ext cx="8232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Use 2x8 plates to secure rails at top and bottom.  Brace 1x6 bricks at bottom of rail </a:t>
            </a:r>
          </a:p>
          <a:p>
            <a:r>
              <a:rPr lang="en-US" altLang="en-US" sz="1600"/>
              <a:t>structure.  Use 1x2 bricks to complete brace.  Loop rubber band at towball and 3x5 liftarm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7</a:t>
            </a:r>
          </a:p>
        </p:txBody>
      </p:sp>
      <p:pic>
        <p:nvPicPr>
          <p:cNvPr id="44037" name="Picture 5" descr="legoAutomataGymnast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legoAutomataGymnast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1347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Brick 1x8 </a:t>
            </a:r>
          </a:p>
          <a:p>
            <a:pPr algn="ctr"/>
            <a:r>
              <a:rPr lang="en-US" altLang="en-US" sz="1600"/>
              <a:t>with holes</a:t>
            </a:r>
          </a:p>
          <a:p>
            <a:pPr algn="ctr"/>
            <a:r>
              <a:rPr lang="en-US" altLang="en-US" sz="1600"/>
              <a:t>(3702)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88925" y="3946525"/>
            <a:ext cx="5122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Secure 1x8 bricks at underneath rails (towards bottom)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469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/>
              <a:t>19:15</a:t>
            </a:r>
            <a:r>
              <a:rPr lang="en-US" altLang="en-US" dirty="0" smtClean="0"/>
              <a:t> </a:t>
            </a:r>
            <a:r>
              <a:rPr lang="en-US" altLang="en-US" dirty="0"/>
              <a:t>Project Time: </a:t>
            </a:r>
            <a:r>
              <a:rPr lang="en-US" altLang="en-US" dirty="0" smtClean="0"/>
              <a:t>Form 2-3 person team. Automata sites </a:t>
            </a:r>
            <a:r>
              <a:rPr lang="en-US" altLang="en-US" dirty="0"/>
              <a:t>and concept sketches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0" y="0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Automata Project</a:t>
            </a:r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457200" y="1447800"/>
            <a:ext cx="7696200" cy="369888"/>
            <a:chOff x="288" y="912"/>
            <a:chExt cx="4848" cy="233"/>
          </a:xfrm>
        </p:grpSpPr>
        <p:sp>
          <p:nvSpPr>
            <p:cNvPr id="48131" name="Text Box 3"/>
            <p:cNvSpPr txBox="1">
              <a:spLocks noChangeArrowheads="1"/>
            </p:cNvSpPr>
            <p:nvPr/>
          </p:nvSpPr>
          <p:spPr bwMode="auto">
            <a:xfrm>
              <a:off x="1536" y="912"/>
              <a:ext cx="36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NB: Project counts towards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25% to 35</a:t>
              </a:r>
              <a:r>
                <a:rPr lang="en-US" altLang="en-US" dirty="0">
                  <a:solidFill>
                    <a:srgbClr val="FF0000"/>
                  </a:solidFill>
                </a:rPr>
                <a:t>% </a:t>
              </a:r>
              <a:r>
                <a:rPr lang="en-US" altLang="en-US" dirty="0"/>
                <a:t>of final grade</a:t>
              </a:r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288" y="912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Grading Criteria:</a:t>
              </a:r>
            </a:p>
          </p:txBody>
        </p:sp>
      </p:grp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17525" y="1889125"/>
            <a:ext cx="7413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 dirty="0"/>
              <a:t> Automata must consist of at least 2 simpler mechanisms e.g. crank and ratchet</a:t>
            </a:r>
          </a:p>
          <a:p>
            <a:pPr>
              <a:buFontTx/>
              <a:buChar char="•"/>
            </a:pPr>
            <a:r>
              <a:rPr lang="en-US" altLang="en-US" sz="1600" dirty="0"/>
              <a:t> Must be only Lego pieces (can self-purchase extra parts if needed) </a:t>
            </a:r>
          </a:p>
          <a:p>
            <a:pPr>
              <a:buFontTx/>
              <a:buChar char="•"/>
            </a:pPr>
            <a:r>
              <a:rPr lang="en-US" altLang="en-US" sz="1600" dirty="0"/>
              <a:t> Option to work on a </a:t>
            </a:r>
            <a:r>
              <a:rPr lang="en-US" altLang="en-US" sz="1600" dirty="0" smtClean="0"/>
              <a:t>2-3 person </a:t>
            </a:r>
            <a:r>
              <a:rPr lang="en-US" altLang="en-US" sz="1600" dirty="0"/>
              <a:t>team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81311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 dirty="0"/>
              <a:t> 15%: Brief explanation of how automata works</a:t>
            </a:r>
          </a:p>
          <a:p>
            <a:pPr>
              <a:buFontTx/>
              <a:buChar char="•"/>
            </a:pPr>
            <a:r>
              <a:rPr lang="en-US" altLang="en-US" sz="1600" dirty="0"/>
              <a:t> 15%: Video (</a:t>
            </a:r>
            <a:r>
              <a:rPr lang="en-US" altLang="en-US" sz="1600" dirty="0" smtClean="0"/>
              <a:t>20-seconds) </a:t>
            </a:r>
            <a:r>
              <a:rPr lang="en-US" altLang="en-US" sz="1600" dirty="0"/>
              <a:t>compares role model and your creation</a:t>
            </a:r>
          </a:p>
          <a:p>
            <a:pPr>
              <a:buFontTx/>
              <a:buChar char="•"/>
            </a:pPr>
            <a:r>
              <a:rPr lang="en-US" altLang="en-US" sz="1600" dirty="0"/>
              <a:t> 25%: MLCAD Build instructions including Bill of Materials</a:t>
            </a:r>
          </a:p>
          <a:p>
            <a:pPr>
              <a:buFontTx/>
              <a:buChar char="•"/>
            </a:pPr>
            <a:r>
              <a:rPr lang="en-US" altLang="en-US" sz="1600" dirty="0"/>
              <a:t> 25%: Step-by-step build instructions (photo-based).  Bring hardcopy to class next week</a:t>
            </a:r>
          </a:p>
          <a:p>
            <a:pPr>
              <a:buFontTx/>
              <a:buChar char="•"/>
            </a:pPr>
            <a:r>
              <a:rPr lang="en-US" altLang="en-US" sz="1600" dirty="0"/>
              <a:t> 20%: Oral Presentation (5-min) showcasing the 4 points above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57200" y="4419600"/>
            <a:ext cx="7366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20:15</a:t>
            </a:r>
            <a:r>
              <a:rPr lang="en-US" altLang="en-US" dirty="0"/>
              <a:t> </a:t>
            </a:r>
            <a:r>
              <a:rPr lang="en-US" altLang="en-US" dirty="0" smtClean="0"/>
              <a:t>Email Team Proposal </a:t>
            </a:r>
            <a:r>
              <a:rPr lang="en-US" altLang="en-US" dirty="0"/>
              <a:t>(3-slides: inspirational video and sketches)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822325" y="4937125"/>
            <a:ext cx="6654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Web search for Automata that you’d like (and have parts) to reproduce</a:t>
            </a:r>
          </a:p>
          <a:p>
            <a:pPr lvl="1">
              <a:buFontTx/>
              <a:buChar char="•"/>
            </a:pPr>
            <a:r>
              <a:rPr lang="en-US" altLang="en-US" sz="1600"/>
              <a:t> Slide: results of web search</a:t>
            </a:r>
          </a:p>
          <a:p>
            <a:pPr>
              <a:buFontTx/>
              <a:buChar char="•"/>
            </a:pPr>
            <a:r>
              <a:rPr lang="en-US" altLang="en-US" sz="1600"/>
              <a:t> Concept sketches </a:t>
            </a:r>
          </a:p>
          <a:p>
            <a:pPr lvl="1">
              <a:buFontTx/>
              <a:buChar char="•"/>
            </a:pPr>
            <a:r>
              <a:rPr lang="en-US" altLang="en-US" sz="1600"/>
              <a:t> Slide: scan of concept sketches</a:t>
            </a:r>
          </a:p>
          <a:p>
            <a:pPr>
              <a:buFontTx/>
              <a:buChar char="•"/>
            </a:pPr>
            <a:r>
              <a:rPr lang="en-US" altLang="en-US" sz="1600"/>
              <a:t> Prototypes: some possible reproductions in Lego</a:t>
            </a:r>
          </a:p>
          <a:p>
            <a:pPr lvl="1">
              <a:buFontTx/>
              <a:buChar char="•"/>
            </a:pPr>
            <a:r>
              <a:rPr lang="en-US" altLang="en-US" sz="1600"/>
              <a:t> Slide: Photos of reproductions, MLCAD constructions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7" grpId="0"/>
      <p:bldP spid="48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72559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18:00 Guest Lecture</a:t>
            </a:r>
            <a:endParaRPr lang="en-US" altLang="en-US" dirty="0"/>
          </a:p>
          <a:p>
            <a:r>
              <a:rPr lang="en-US" altLang="en-US" dirty="0"/>
              <a:t>18:30 </a:t>
            </a:r>
            <a:r>
              <a:rPr lang="en-US" altLang="en-US" dirty="0" smtClean="0"/>
              <a:t>Lab </a:t>
            </a:r>
            <a:r>
              <a:rPr lang="en-US" altLang="en-US" dirty="0"/>
              <a:t>“Putting it All Together”: Automata example (The Gymnast)</a:t>
            </a:r>
          </a:p>
          <a:p>
            <a:r>
              <a:rPr lang="en-US" altLang="en-US" dirty="0" smtClean="0"/>
              <a:t>19:15 </a:t>
            </a:r>
            <a:r>
              <a:rPr lang="en-US" altLang="en-US" dirty="0"/>
              <a:t>Project Time: </a:t>
            </a:r>
            <a:r>
              <a:rPr lang="en-US" altLang="en-US" dirty="0" smtClean="0"/>
              <a:t>Form (2-3 person) team; Automata sites </a:t>
            </a:r>
            <a:r>
              <a:rPr lang="en-US" altLang="en-US" dirty="0"/>
              <a:t>and concept sketches</a:t>
            </a:r>
          </a:p>
          <a:p>
            <a:r>
              <a:rPr lang="en-US" altLang="en-US" dirty="0" smtClean="0"/>
              <a:t>20:00 Email Team Proposal (</a:t>
            </a:r>
            <a:r>
              <a:rPr lang="en-US" altLang="en-US" dirty="0"/>
              <a:t>3-slides: inspirational video and sketches)</a:t>
            </a:r>
          </a:p>
          <a:p>
            <a:r>
              <a:rPr lang="en-US" altLang="en-US" dirty="0" smtClean="0"/>
              <a:t>20:15 </a:t>
            </a:r>
            <a:r>
              <a:rPr lang="en-US" altLang="en-US" dirty="0"/>
              <a:t>Clean up and Adjourn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0" y="0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Tentative Schedule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33800" y="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Review</a:t>
            </a:r>
          </a:p>
        </p:txBody>
      </p: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381000" y="533400"/>
            <a:ext cx="7496175" cy="1755775"/>
            <a:chOff x="240" y="336"/>
            <a:chExt cx="4722" cy="1106"/>
          </a:xfrm>
        </p:grpSpPr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40" y="336"/>
              <a:ext cx="35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66FF"/>
                  </a:solidFill>
                </a:rPr>
                <a:t>Lab 1: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Simple Machine I: Levers, Shafts, And Cranks</a:t>
              </a: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672" y="768"/>
              <a:ext cx="107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Simple Crank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Crank 3-bar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Crankshaft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Complex Crank</a:t>
              </a: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240" y="576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Hands-on Lab</a:t>
              </a: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400" y="576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Homework</a:t>
              </a: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2688" y="768"/>
              <a:ext cx="22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Constructed slider-crank mechanism</a:t>
              </a:r>
            </a:p>
          </p:txBody>
        </p:sp>
      </p:grpSp>
      <p:grpSp>
        <p:nvGrpSpPr>
          <p:cNvPr id="2084" name="Group 36"/>
          <p:cNvGrpSpPr>
            <a:grpSpLocks/>
          </p:cNvGrpSpPr>
          <p:nvPr/>
        </p:nvGrpSpPr>
        <p:grpSpPr bwMode="auto">
          <a:xfrm>
            <a:off x="381000" y="2438400"/>
            <a:ext cx="5916614" cy="2000250"/>
            <a:chOff x="240" y="1536"/>
            <a:chExt cx="3727" cy="1260"/>
          </a:xfrm>
        </p:grpSpPr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40" y="1536"/>
              <a:ext cx="37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66FF"/>
                  </a:solidFill>
                </a:rPr>
                <a:t>Lab 2: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Simple Machine II: Cams, Springs, And Linkages</a:t>
              </a: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72" y="1968"/>
              <a:ext cx="1930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Cam Follower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Cam Follower Vehicle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Torsional Linkage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Multi-jointed Torsional Linkage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4-bar linkage walker</a:t>
              </a: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240" y="1776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Hands-on Lab</a:t>
              </a:r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2400" y="1776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Homework</a:t>
              </a:r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2688" y="1968"/>
              <a:ext cx="11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Flat folding chair</a:t>
              </a:r>
            </a:p>
          </p:txBody>
        </p:sp>
      </p:grpSp>
      <p:grpSp>
        <p:nvGrpSpPr>
          <p:cNvPr id="2085" name="Group 37"/>
          <p:cNvGrpSpPr>
            <a:grpSpLocks/>
          </p:cNvGrpSpPr>
          <p:nvPr/>
        </p:nvGrpSpPr>
        <p:grpSpPr bwMode="auto">
          <a:xfrm>
            <a:off x="381000" y="4572000"/>
            <a:ext cx="6057901" cy="1755775"/>
            <a:chOff x="240" y="2880"/>
            <a:chExt cx="3816" cy="1106"/>
          </a:xfrm>
        </p:grpSpPr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240" y="2880"/>
              <a:ext cx="3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66FF"/>
                  </a:solidFill>
                </a:rPr>
                <a:t>Lab 3: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Simple Machine III: Ratchets, Drives, And Gearing</a:t>
              </a:r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672" y="3312"/>
              <a:ext cx="185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Planetary Gears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Bevel Gears (and Pin Wheel)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Worm Gears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Rack-and-Pinion</a:t>
              </a:r>
            </a:p>
          </p:txBody>
        </p:sp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240" y="3120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Hands-on Lab</a:t>
              </a: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2400" y="3120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Homework</a:t>
              </a:r>
            </a:p>
          </p:txBody>
        </p: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2688" y="3312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Windshield Wiper</a:t>
              </a:r>
            </a:p>
          </p:txBody>
        </p:sp>
      </p:grpSp>
      <p:grpSp>
        <p:nvGrpSpPr>
          <p:cNvPr id="2088" name="Group 40"/>
          <p:cNvGrpSpPr>
            <a:grpSpLocks/>
          </p:cNvGrpSpPr>
          <p:nvPr/>
        </p:nvGrpSpPr>
        <p:grpSpPr bwMode="auto">
          <a:xfrm>
            <a:off x="7924800" y="609600"/>
            <a:ext cx="838200" cy="4724400"/>
            <a:chOff x="4992" y="384"/>
            <a:chExt cx="528" cy="2976"/>
          </a:xfrm>
        </p:grpSpPr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 rot="5400000">
              <a:off x="3768" y="1608"/>
              <a:ext cx="2976" cy="5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 rot="5400000">
              <a:off x="4646" y="1738"/>
              <a:ext cx="1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Complexity Level</a:t>
              </a:r>
            </a:p>
          </p:txBody>
        </p:sp>
      </p:grpSp>
      <p:grpSp>
        <p:nvGrpSpPr>
          <p:cNvPr id="2091" name="Group 43"/>
          <p:cNvGrpSpPr>
            <a:grpSpLocks/>
          </p:cNvGrpSpPr>
          <p:nvPr/>
        </p:nvGrpSpPr>
        <p:grpSpPr bwMode="auto">
          <a:xfrm>
            <a:off x="4724400" y="5715000"/>
            <a:ext cx="4267200" cy="685800"/>
            <a:chOff x="2976" y="3600"/>
            <a:chExt cx="2688" cy="432"/>
          </a:xfrm>
        </p:grpSpPr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976" y="3600"/>
              <a:ext cx="2688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Text Box 41"/>
            <p:cNvSpPr txBox="1">
              <a:spLocks noChangeArrowheads="1"/>
            </p:cNvSpPr>
            <p:nvPr/>
          </p:nvSpPr>
          <p:spPr bwMode="auto">
            <a:xfrm>
              <a:off x="3024" y="3600"/>
              <a:ext cx="2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Result is a cookbook with fundamental</a:t>
              </a:r>
            </a:p>
            <a:p>
              <a:r>
                <a:rPr lang="en-US" altLang="en-US"/>
                <a:t>recipes.  Now, you can create a meal</a:t>
              </a: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152400" y="304800"/>
            <a:ext cx="4005263" cy="2679700"/>
            <a:chOff x="3120" y="1624"/>
            <a:chExt cx="2523" cy="1688"/>
          </a:xfrm>
        </p:grpSpPr>
        <p:pic>
          <p:nvPicPr>
            <p:cNvPr id="16397" name="Picture 13" descr="gymnastAutomataRatch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624"/>
              <a:ext cx="1878" cy="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120" y="3120"/>
              <a:ext cx="25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hlinkClick r:id="rId5"/>
                </a:rPr>
                <a:t>http://www.youtube.com/watch?v=zy5B_bzNlD4</a:t>
              </a:r>
              <a:r>
                <a:rPr lang="en-US" altLang="en-US" sz="1400"/>
                <a:t> </a:t>
              </a:r>
            </a:p>
          </p:txBody>
        </p:sp>
      </p:grp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191000" y="304800"/>
            <a:ext cx="27687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 dirty="0"/>
              <a:t> Input: handle crank </a:t>
            </a:r>
            <a:r>
              <a:rPr lang="en-US" altLang="en-US" sz="1600" dirty="0" smtClean="0"/>
              <a:t>(Lab 1)</a:t>
            </a:r>
            <a:endParaRPr lang="en-US" altLang="en-US" sz="1600" dirty="0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191000" y="914400"/>
            <a:ext cx="31999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 dirty="0"/>
              <a:t> Follower pushes ratchet </a:t>
            </a:r>
            <a:r>
              <a:rPr lang="en-US" altLang="en-US" sz="1600" dirty="0" smtClean="0"/>
              <a:t>(Lab 3)</a:t>
            </a:r>
            <a:endParaRPr lang="en-US" altLang="en-US" sz="1600" dirty="0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191000" y="609600"/>
            <a:ext cx="2618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 dirty="0"/>
              <a:t> Cam and follower </a:t>
            </a:r>
            <a:r>
              <a:rPr lang="en-US" altLang="en-US" sz="1600" dirty="0" smtClean="0"/>
              <a:t>(Lab 2)</a:t>
            </a:r>
            <a:endParaRPr lang="en-US" altLang="en-US" sz="1600" dirty="0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191000" y="1219200"/>
            <a:ext cx="430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Conversion of translation to stepped rotation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191000" y="1524000"/>
            <a:ext cx="3954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Detent prevents ratchet 2 from reversing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191000" y="1828800"/>
            <a:ext cx="308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Output: multi-link figure rotates</a:t>
            </a:r>
          </a:p>
        </p:txBody>
      </p:sp>
      <p:pic>
        <p:nvPicPr>
          <p:cNvPr id="16406" name="Picture 22" descr="legoAutomataGymnast00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81000" y="5638800"/>
            <a:ext cx="405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Lego-based Automata – The Gymnast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324600" y="56388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Video</a:t>
            </a:r>
          </a:p>
        </p:txBody>
      </p:sp>
      <p:pic>
        <p:nvPicPr>
          <p:cNvPr id="16410" name="legoGymnastAutomataWithMusic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0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video>
          </p:childTnLst>
        </p:cTn>
      </p:par>
    </p:tnLst>
    <p:bldLst>
      <p:bldP spid="16400" grpId="0"/>
      <p:bldP spid="16401" grpId="0"/>
      <p:bldP spid="16402" grpId="0"/>
      <p:bldP spid="16403" grpId="0"/>
      <p:bldP spid="16404" grpId="0"/>
      <p:bldP spid="164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4572000" y="228600"/>
            <a:ext cx="4038600" cy="3028950"/>
            <a:chOff x="2880" y="144"/>
            <a:chExt cx="2544" cy="1908"/>
          </a:xfrm>
        </p:grpSpPr>
        <p:pic>
          <p:nvPicPr>
            <p:cNvPr id="14350" name="Picture 14" descr="legoAutomataGymnast0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4"/>
              <a:ext cx="2544" cy="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2924" y="1680"/>
              <a:ext cx="8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Cam Follower </a:t>
              </a:r>
            </a:p>
            <a:p>
              <a:pPr algn="ctr"/>
              <a:r>
                <a:rPr lang="en-US" altLang="en-US" sz="1400" dirty="0" smtClean="0"/>
                <a:t>(Lab 2)</a:t>
              </a:r>
              <a:endParaRPr lang="en-US" altLang="en-US" sz="1400" dirty="0"/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3017" y="115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Drive Train</a:t>
              </a:r>
            </a:p>
            <a:p>
              <a:pPr algn="ctr"/>
              <a:r>
                <a:rPr lang="en-US" altLang="en-US" sz="1400" dirty="0" smtClean="0"/>
                <a:t>(Lab 3)</a:t>
              </a:r>
              <a:endParaRPr lang="en-US" altLang="en-US" sz="1400" dirty="0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3032" y="192"/>
              <a:ext cx="6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Pin Wheel</a:t>
              </a:r>
            </a:p>
            <a:p>
              <a:pPr algn="ctr"/>
              <a:r>
                <a:rPr lang="en-US" altLang="en-US" sz="1400" dirty="0" smtClean="0"/>
                <a:t>(Lab 3)</a:t>
              </a:r>
              <a:endParaRPr lang="en-US" altLang="en-US" sz="1400" dirty="0"/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304800" y="228600"/>
            <a:ext cx="4114800" cy="3086100"/>
            <a:chOff x="192" y="144"/>
            <a:chExt cx="2592" cy="1944"/>
          </a:xfrm>
        </p:grpSpPr>
        <p:pic>
          <p:nvPicPr>
            <p:cNvPr id="14353" name="Picture 17" descr="legoAutomataGymnast00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2592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237" y="1680"/>
              <a:ext cx="80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Crank Handle</a:t>
              </a:r>
            </a:p>
            <a:p>
              <a:pPr algn="ctr"/>
              <a:r>
                <a:rPr lang="en-US" altLang="en-US" sz="1400" dirty="0" smtClean="0"/>
                <a:t>(Lab 1)</a:t>
              </a:r>
              <a:endParaRPr lang="en-US" altLang="en-US" sz="1400" dirty="0"/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1766" y="583"/>
              <a:ext cx="96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Figure is Linkage</a:t>
              </a:r>
            </a:p>
            <a:p>
              <a:pPr algn="ctr"/>
              <a:r>
                <a:rPr lang="en-US" altLang="en-US" sz="1400"/>
                <a:t>(Figure 03)</a:t>
              </a:r>
            </a:p>
          </p:txBody>
        </p:sp>
      </p:grpSp>
      <p:grpSp>
        <p:nvGrpSpPr>
          <p:cNvPr id="14366" name="Group 30"/>
          <p:cNvGrpSpPr>
            <a:grpSpLocks/>
          </p:cNvGrpSpPr>
          <p:nvPr/>
        </p:nvGrpSpPr>
        <p:grpSpPr bwMode="auto">
          <a:xfrm>
            <a:off x="304800" y="3429000"/>
            <a:ext cx="4114800" cy="3086100"/>
            <a:chOff x="192" y="2256"/>
            <a:chExt cx="2592" cy="1944"/>
          </a:xfrm>
        </p:grpSpPr>
        <p:pic>
          <p:nvPicPr>
            <p:cNvPr id="14355" name="Picture 19" descr="legoAutomataGymnast00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56"/>
              <a:ext cx="2592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32" y="3408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Drive Train</a:t>
              </a:r>
            </a:p>
            <a:p>
              <a:pPr algn="ctr"/>
              <a:r>
                <a:rPr lang="en-US" altLang="en-US" sz="1400" dirty="0" smtClean="0"/>
                <a:t>(Lab 3)</a:t>
              </a:r>
              <a:endParaRPr lang="en-US" altLang="en-US" sz="1400" dirty="0"/>
            </a:p>
          </p:txBody>
        </p:sp>
      </p:grp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4572000" y="3429000"/>
            <a:ext cx="4114800" cy="3086100"/>
            <a:chOff x="2880" y="2256"/>
            <a:chExt cx="2592" cy="1944"/>
          </a:xfrm>
        </p:grpSpPr>
        <p:pic>
          <p:nvPicPr>
            <p:cNvPr id="14354" name="Picture 18" descr="legoAutomataGymnast00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56"/>
              <a:ext cx="2592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2954" y="2976"/>
              <a:ext cx="70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Ratchet</a:t>
              </a:r>
            </a:p>
            <a:p>
              <a:pPr algn="ctr"/>
              <a:r>
                <a:rPr lang="en-US" altLang="en-US" sz="1400" dirty="0"/>
                <a:t>With Detent</a:t>
              </a:r>
            </a:p>
            <a:p>
              <a:pPr algn="ctr"/>
              <a:r>
                <a:rPr lang="en-US" altLang="en-US" sz="1400" dirty="0" smtClean="0"/>
                <a:t>(Lab 3)</a:t>
              </a:r>
              <a:endParaRPr lang="en-US" altLang="en-US" sz="1400" dirty="0"/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4773" y="2311"/>
              <a:ext cx="4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Spring</a:t>
              </a:r>
            </a:p>
            <a:p>
              <a:pPr algn="ctr"/>
              <a:r>
                <a:rPr lang="en-US" altLang="en-US" sz="1400" dirty="0" smtClean="0"/>
                <a:t>(Lab 2)</a:t>
              </a:r>
              <a:endParaRPr lang="en-US" altLang="en-US" sz="1400" dirty="0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05000" y="0"/>
            <a:ext cx="553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Lego-Based Automata: The Gymnast</a:t>
            </a:r>
          </a:p>
        </p:txBody>
      </p:sp>
      <p:pic>
        <p:nvPicPr>
          <p:cNvPr id="13334" name="Picture 22" descr="legoAutomataGymnast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legoAutomataGymnast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12725" y="493713"/>
            <a:ext cx="249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1: </a:t>
            </a:r>
            <a:r>
              <a:rPr lang="en-US" altLang="en-US"/>
              <a:t>Assemble rails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971800" y="1600200"/>
            <a:ext cx="1403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Brick 1x16</a:t>
            </a:r>
          </a:p>
          <a:p>
            <a:pPr algn="ctr"/>
            <a:r>
              <a:rPr lang="en-US" altLang="en-US" sz="1600"/>
              <a:t>3703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28600" y="1600200"/>
            <a:ext cx="1290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Brick 1x6</a:t>
            </a:r>
          </a:p>
          <a:p>
            <a:pPr algn="ctr"/>
            <a:r>
              <a:rPr lang="en-US" altLang="en-US" sz="1600"/>
              <a:t>3894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571625" y="1066800"/>
            <a:ext cx="1155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Beam 5</a:t>
            </a:r>
          </a:p>
          <a:p>
            <a:pPr algn="ctr"/>
            <a:r>
              <a:rPr lang="en-US" altLang="en-US" sz="1600"/>
              <a:t>3216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2482850" y="3429000"/>
            <a:ext cx="1933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4x Pin With Friction</a:t>
            </a:r>
          </a:p>
          <a:p>
            <a:pPr algn="ctr"/>
            <a:r>
              <a:rPr lang="en-US" altLang="en-US" sz="1600"/>
              <a:t>4459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895600" y="2362200"/>
            <a:ext cx="1301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Plate 1x4</a:t>
            </a:r>
          </a:p>
          <a:p>
            <a:pPr algn="ctr"/>
            <a:r>
              <a:rPr lang="en-US" altLang="en-US" sz="1600"/>
              <a:t>3710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57200" y="4495800"/>
            <a:ext cx="811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Connect the 2 bricks with a plate.  Secure connection with a beam.  Construct 2 of these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2725" y="493713"/>
            <a:ext cx="315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2: </a:t>
            </a:r>
            <a:r>
              <a:rPr lang="en-US" altLang="en-US"/>
              <a:t>Assembly Gear Train</a:t>
            </a:r>
          </a:p>
        </p:txBody>
      </p:sp>
      <p:pic>
        <p:nvPicPr>
          <p:cNvPr id="33798" name="Picture 6" descr="legoAutomataGymnast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legoAutomataGymnast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8600" y="2514600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Gear 24T</a:t>
            </a:r>
          </a:p>
          <a:p>
            <a:pPr algn="ctr"/>
            <a:r>
              <a:rPr lang="en-US" altLang="en-US" sz="1600"/>
              <a:t>3648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4800" y="3048000"/>
            <a:ext cx="1198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2x Axle Pin</a:t>
            </a:r>
          </a:p>
          <a:p>
            <a:pPr algn="ctr"/>
            <a:r>
              <a:rPr lang="en-US" altLang="en-US" sz="1600"/>
              <a:t>3749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667000" y="3048000"/>
            <a:ext cx="104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Gear 40T</a:t>
            </a:r>
          </a:p>
          <a:p>
            <a:pPr algn="ctr"/>
            <a:r>
              <a:rPr lang="en-US" altLang="en-US" sz="1600"/>
              <a:t>3649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9600" y="12192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Axle Towball 2736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219200" y="1676400"/>
            <a:ext cx="117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Bush 3713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901950" y="1219200"/>
            <a:ext cx="165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Cross Block 1x3</a:t>
            </a:r>
          </a:p>
          <a:p>
            <a:pPr algn="ctr"/>
            <a:r>
              <a:rPr lang="en-US" altLang="en-US" sz="1600"/>
              <a:t>32184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048000" y="17526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Axle 5 3705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28600" y="4419600"/>
            <a:ext cx="864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Align and insert first 24T Gear.  Mesh and insert 40T Gear.  Align second 24T gear and thread</a:t>
            </a:r>
          </a:p>
          <a:p>
            <a:r>
              <a:rPr lang="en-US" altLang="en-US" sz="1600"/>
              <a:t>Axle-5.  Secure with bush and attached cross block.  Insert Axle Towball in cross block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" y="96838"/>
            <a:ext cx="393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3: </a:t>
            </a:r>
            <a:r>
              <a:rPr lang="en-US" altLang="en-US"/>
              <a:t>Construct the gymnast figure</a:t>
            </a:r>
          </a:p>
        </p:txBody>
      </p:sp>
      <p:pic>
        <p:nvPicPr>
          <p:cNvPr id="35846" name="Picture 6" descr="legoAutomataGymnast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legoAutomataGymnast0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legoAutomataGymnast0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2286000"/>
            <a:ext cx="1371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2x Beam 3x5</a:t>
            </a:r>
          </a:p>
          <a:p>
            <a:pPr algn="ctr"/>
            <a:r>
              <a:rPr lang="en-US" altLang="en-US" sz="1600"/>
              <a:t>Bent 90</a:t>
            </a:r>
          </a:p>
          <a:p>
            <a:pPr algn="ctr"/>
            <a:r>
              <a:rPr lang="en-US" altLang="en-US" sz="1600"/>
              <a:t>(32526)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86000" y="1676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Beam 7 (32524)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411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2x Beam 2x4 Liftarm Bent 90 (32140)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33400" y="335280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Cross Block 1x3 with 4 pins (48989)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838200" y="15240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2x Pin Long (32556)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524000" y="2438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Axle 4 (3705)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514600" y="19812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2x Bush 1/2 Type 1</a:t>
            </a:r>
          </a:p>
          <a:p>
            <a:pPr algn="ctr"/>
            <a:r>
              <a:rPr lang="en-US" altLang="en-US" sz="1600"/>
              <a:t>(4265A)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12725" y="3946525"/>
            <a:ext cx="4481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Create upper body by inserting long pins in </a:t>
            </a:r>
          </a:p>
          <a:p>
            <a:r>
              <a:rPr lang="en-US" altLang="en-US" sz="1600"/>
              <a:t>Beam 7.  Create arms by attaching 2x4 liftarms.</a:t>
            </a:r>
          </a:p>
          <a:p>
            <a:r>
              <a:rPr lang="en-US" altLang="en-US" sz="1600"/>
              <a:t>Create lower body by connecting 3x5 beams to</a:t>
            </a:r>
          </a:p>
          <a:p>
            <a:r>
              <a:rPr lang="en-US" altLang="en-US" sz="1600"/>
              <a:t>cross block.  Attach lower and upper bodies </a:t>
            </a:r>
          </a:p>
          <a:p>
            <a:r>
              <a:rPr lang="en-US" altLang="en-US" sz="1600"/>
              <a:t>with axle.  Secure with1/2 bushes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332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Step 4:</a:t>
            </a:r>
            <a:r>
              <a:rPr lang="en-US" altLang="en-US"/>
              <a:t> Attach gymnast to rails</a:t>
            </a:r>
          </a:p>
        </p:txBody>
      </p:sp>
      <p:pic>
        <p:nvPicPr>
          <p:cNvPr id="37894" name="Picture 6" descr="legoAutomataGymnast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legoAutomataGymnast0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819400" y="685800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2x Gear 4 Knob (32072)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Gear 8T (3647)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133600" y="33528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Beam 3x0.5 Liftarm (33299)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143000" y="685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2x Axle 10 (3737)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8925" y="4098925"/>
            <a:ext cx="8875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Align and thread Axle 10 through gymnast.  Secure with 4 knob.  </a:t>
            </a:r>
          </a:p>
          <a:p>
            <a:r>
              <a:rPr lang="en-US" altLang="en-US" sz="1600"/>
              <a:t>Align and thread Axle 10 at rail bottom.  Mesh 8T gear.  Secure at end with 3x0.5 liftarm (handle)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55262" y="6488668"/>
            <a:ext cx="2367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 © Copyright </a:t>
            </a:r>
            <a:r>
              <a:rPr lang="en-US" altLang="en-US" dirty="0"/>
              <a:t>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1026</Words>
  <Application>Microsoft Office PowerPoint</Application>
  <PresentationFormat>On-screen Show (4:3)</PresentationFormat>
  <Paragraphs>195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Oh</dc:creator>
  <cp:lastModifiedBy>Paul Oh</cp:lastModifiedBy>
  <cp:revision>44</cp:revision>
  <cp:lastPrinted>2015-09-26T21:17:21Z</cp:lastPrinted>
  <dcterms:created xsi:type="dcterms:W3CDTF">2011-04-05T17:53:37Z</dcterms:created>
  <dcterms:modified xsi:type="dcterms:W3CDTF">2015-09-26T21:18:38Z</dcterms:modified>
</cp:coreProperties>
</file>