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257" r:id="rId4"/>
    <p:sldId id="262" r:id="rId5"/>
    <p:sldId id="268" r:id="rId6"/>
    <p:sldId id="263" r:id="rId7"/>
    <p:sldId id="264" r:id="rId8"/>
    <p:sldId id="276" r:id="rId9"/>
    <p:sldId id="277" r:id="rId10"/>
    <p:sldId id="27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9" r:id="rId19"/>
    <p:sldId id="282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505" autoAdjust="0"/>
    <p:restoredTop sz="94607" autoAdjust="0"/>
  </p:normalViewPr>
  <p:slideViewPr>
    <p:cSldViewPr>
      <p:cViewPr varScale="1">
        <p:scale>
          <a:sx n="73" d="100"/>
          <a:sy n="73" d="100"/>
        </p:scale>
        <p:origin x="-19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402ACE12-4582-488A-A127-7904DE0712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106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275431-BF5A-47ED-95AF-1C72CFB2A33D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F28606-3841-4C25-A7AC-82A3D85CCB74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DAB9A2-A601-4576-B8EB-71A6A9478928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444D19-16F2-4002-A544-4A66660460D9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B88659-271B-496A-8B7E-C1104EA921C5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5C8C0E-C29B-4A51-A957-3C0B3D751F61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EED797-BEFF-4DD7-8605-D00E10F94091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BA2A13-7F98-4318-9BF0-9041BA5EF459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51F4F8-6FE2-46C0-A74C-4B21138C7CA7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DB7BE8-0F67-4BE2-BC68-059C9C8F2EBC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AAE814-F100-4851-BF0E-D6424779C510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CE9E00-5587-4518-9826-26FAA5E6DB00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FD9EC7-5919-44F5-BE27-035944E8BC96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6AF242-4088-43C1-8709-1F0F9E3CE4CA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5A98CB-92B6-425B-A621-70ECB5DB2F8B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242DA5-8101-41EF-9C78-FE9ECC701BAB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FAEF5C-293E-4B18-B8D1-E1D55AEF84E8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C90044-BC2E-4DD8-B325-55F15DACF58B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74D2AA-D73A-449D-8D3B-F9579EB37D7F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4282B-A9EB-4227-80D0-9762D5AF87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08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D9833-9804-401C-80E9-4F44164888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13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83BCC-C60B-4BE4-B786-741310739C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1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338EA-7713-4ABD-A1F5-14E0D4CF12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5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A3E8D-01F1-4568-9AC7-916FCFF94B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42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9D931-C272-4C6C-8763-7CD2CBADEF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63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B731D-20AC-44EA-8B2E-33E9DEB81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27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8494C-B019-4F5B-BCDE-8BB7A5DD0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81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E10BF-DA73-435D-B1EA-C32A73254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02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CB7C0-75B3-45AA-8D8A-91BCAC631B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39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074DA-9FAC-436E-A0ED-9C5D8D0F7E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21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BD52B-9EE9-45C0-A2C8-756176FED0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12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CD32AAA-D838-4C30-B616-30FFDC7CF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hyperlink" Target="http://www.youtube.com/watch?v=zic2c080f_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hyperlink" Target="http://www.youtube.com/watch?v=3EJQcexRMi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YFqkKn9PgNg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youtube.com/watch?v=ClQyF_4bTy0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942800" y="2514600"/>
            <a:ext cx="36649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rgbClr val="0066FF"/>
                </a:solidFill>
              </a:rPr>
              <a:t>Mechanisms </a:t>
            </a:r>
            <a:r>
              <a:rPr lang="en-US" altLang="en-US" sz="2000" b="1" dirty="0">
                <a:solidFill>
                  <a:srgbClr val="0066FF"/>
                </a:solidFill>
              </a:rPr>
              <a:t>and Algorithms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057400" y="3124200"/>
            <a:ext cx="493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Simple Machines I: Levers, Shafts and Cranks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895600" y="0"/>
            <a:ext cx="333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66FF"/>
                </a:solidFill>
              </a:rPr>
              <a:t>Shafts (and Bearings)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2400" y="457200"/>
            <a:ext cx="8807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Often, all mechanisms attach to the shaft (or axle).  If not shaft not smooth, machine not smooth</a:t>
            </a:r>
          </a:p>
        </p:txBody>
      </p:sp>
      <p:grpSp>
        <p:nvGrpSpPr>
          <p:cNvPr id="98331" name="Group 27"/>
          <p:cNvGrpSpPr>
            <a:grpSpLocks/>
          </p:cNvGrpSpPr>
          <p:nvPr/>
        </p:nvGrpSpPr>
        <p:grpSpPr bwMode="auto">
          <a:xfrm>
            <a:off x="228600" y="914400"/>
            <a:ext cx="3971925" cy="3505200"/>
            <a:chOff x="144" y="576"/>
            <a:chExt cx="2502" cy="2208"/>
          </a:xfrm>
        </p:grpSpPr>
        <p:pic>
          <p:nvPicPr>
            <p:cNvPr id="11272" name="Picture 20" descr="lionTamerAutomat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76"/>
              <a:ext cx="2448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Rectangle 21"/>
            <p:cNvSpPr>
              <a:spLocks noChangeArrowheads="1"/>
            </p:cNvSpPr>
            <p:nvPr/>
          </p:nvSpPr>
          <p:spPr bwMode="auto">
            <a:xfrm>
              <a:off x="192" y="2592"/>
              <a:ext cx="24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hlinkClick r:id="rId4"/>
                </a:rPr>
                <a:t>http://www.youtube.com/watch?v=zic2c080f_Y</a:t>
              </a:r>
              <a:r>
                <a:rPr lang="en-US" altLang="en-US" sz="1400"/>
                <a:t> </a:t>
              </a:r>
            </a:p>
          </p:txBody>
        </p:sp>
        <p:sp>
          <p:nvSpPr>
            <p:cNvPr id="11274" name="Text Box 23"/>
            <p:cNvSpPr txBox="1">
              <a:spLocks noChangeArrowheads="1"/>
            </p:cNvSpPr>
            <p:nvPr/>
          </p:nvSpPr>
          <p:spPr bwMode="auto">
            <a:xfrm>
              <a:off x="480" y="2400"/>
              <a:ext cx="1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66FF"/>
                  </a:solidFill>
                </a:rPr>
                <a:t>The Lion Tamer by Ron Fuller</a:t>
              </a:r>
            </a:p>
          </p:txBody>
        </p:sp>
      </p:grpSp>
      <p:pic>
        <p:nvPicPr>
          <p:cNvPr id="98328" name="Picture 24" descr="lionTam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0257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365125" y="4632325"/>
            <a:ext cx="48958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1600"/>
              <a:t>The handle (or crank)</a:t>
            </a:r>
          </a:p>
          <a:p>
            <a:pPr eaLnBrk="1" hangingPunct="1">
              <a:buFontTx/>
              <a:buAutoNum type="arabicPeriod"/>
            </a:pPr>
            <a:r>
              <a:rPr lang="en-US" altLang="en-US" sz="1600"/>
              <a:t>Eccentric cam (tamer stoops up and down)</a:t>
            </a:r>
          </a:p>
          <a:p>
            <a:pPr eaLnBrk="1" hangingPunct="1">
              <a:buFontTx/>
              <a:buAutoNum type="arabicPeriod"/>
            </a:pPr>
            <a:r>
              <a:rPr lang="en-US" altLang="en-US" sz="1600"/>
              <a:t>Pin wheel (rotates tamer)</a:t>
            </a:r>
          </a:p>
          <a:p>
            <a:pPr eaLnBrk="1" hangingPunct="1">
              <a:buFontTx/>
              <a:buAutoNum type="arabicPeriod"/>
            </a:pPr>
            <a:r>
              <a:rPr lang="en-US" altLang="en-US" sz="1600"/>
              <a:t>Snail cam (opens lion’s mouth then snaps down)</a:t>
            </a:r>
          </a:p>
        </p:txBody>
      </p:sp>
      <p:sp>
        <p:nvSpPr>
          <p:cNvPr id="98330" name="Text Box 26"/>
          <p:cNvSpPr txBox="1">
            <a:spLocks noChangeArrowheads="1"/>
          </p:cNvSpPr>
          <p:nvPr/>
        </p:nvSpPr>
        <p:spPr bwMode="auto">
          <a:xfrm>
            <a:off x="533400" y="58674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For sequence to remain constant, mechanisms are fixed to shaft so that lion’s mouth is always open when the tamer’s head is in lion’s mouth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9" grpId="0"/>
      <p:bldP spid="983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1" name="Group 21"/>
          <p:cNvGrpSpPr>
            <a:grpSpLocks/>
          </p:cNvGrpSpPr>
          <p:nvPr/>
        </p:nvGrpSpPr>
        <p:grpSpPr bwMode="auto">
          <a:xfrm>
            <a:off x="228600" y="152400"/>
            <a:ext cx="8753475" cy="1527175"/>
            <a:chOff x="144" y="96"/>
            <a:chExt cx="5514" cy="962"/>
          </a:xfrm>
        </p:grpSpPr>
        <p:sp>
          <p:nvSpPr>
            <p:cNvPr id="12309" name="Text Box 2"/>
            <p:cNvSpPr txBox="1">
              <a:spLocks noChangeArrowheads="1"/>
            </p:cNvSpPr>
            <p:nvPr/>
          </p:nvSpPr>
          <p:spPr bwMode="auto">
            <a:xfrm>
              <a:off x="144" y="384"/>
              <a:ext cx="5514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 sz="1600"/>
                <a:t> Shafts can be anything: from stiff piece of wire or wooden dowel, to accurately engineered rod</a:t>
              </a:r>
            </a:p>
            <a:p>
              <a:pPr eaLnBrk="1" hangingPunct="1">
                <a:buFontTx/>
                <a:buChar char="•"/>
              </a:pPr>
              <a:r>
                <a:rPr lang="en-US" altLang="en-US" sz="1600"/>
                <a:t> Part with hole that supports shaft is called the </a:t>
              </a:r>
              <a:r>
                <a:rPr lang="en-US" altLang="en-US" sz="1600" u="sng"/>
                <a:t>bearing</a:t>
              </a:r>
              <a:endParaRPr lang="en-US" altLang="en-US" sz="1600"/>
            </a:p>
            <a:p>
              <a:pPr eaLnBrk="1" hangingPunct="1">
                <a:buFontTx/>
                <a:buChar char="•"/>
              </a:pPr>
              <a:r>
                <a:rPr lang="en-US" altLang="en-US" sz="1600"/>
                <a:t> Shaft must be strong enough to support mechanisms they carry</a:t>
              </a:r>
            </a:p>
            <a:p>
              <a:pPr eaLnBrk="1" hangingPunct="1">
                <a:buFontTx/>
                <a:buChar char="•"/>
              </a:pPr>
              <a:r>
                <a:rPr lang="en-US" altLang="en-US" sz="1600"/>
                <a:t> Shaft must fit the bearings; not too tight (friction) or not too loose (wobble)</a:t>
              </a:r>
              <a:endParaRPr lang="en-US" altLang="en-US" sz="1600" u="sng"/>
            </a:p>
          </p:txBody>
        </p:sp>
        <p:sp>
          <p:nvSpPr>
            <p:cNvPr id="12310" name="Text Box 3"/>
            <p:cNvSpPr txBox="1">
              <a:spLocks noChangeArrowheads="1"/>
            </p:cNvSpPr>
            <p:nvPr/>
          </p:nvSpPr>
          <p:spPr bwMode="auto">
            <a:xfrm>
              <a:off x="144" y="96"/>
              <a:ext cx="5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Shafts:</a:t>
              </a:r>
            </a:p>
          </p:txBody>
        </p:sp>
      </p:grpSp>
      <p:grpSp>
        <p:nvGrpSpPr>
          <p:cNvPr id="92182" name="Group 22"/>
          <p:cNvGrpSpPr>
            <a:grpSpLocks/>
          </p:cNvGrpSpPr>
          <p:nvPr/>
        </p:nvGrpSpPr>
        <p:grpSpPr bwMode="auto">
          <a:xfrm>
            <a:off x="228600" y="1752600"/>
            <a:ext cx="5780088" cy="962025"/>
            <a:chOff x="144" y="1104"/>
            <a:chExt cx="3641" cy="606"/>
          </a:xfrm>
        </p:grpSpPr>
        <p:sp>
          <p:nvSpPr>
            <p:cNvPr id="12307" name="Text Box 4"/>
            <p:cNvSpPr txBox="1">
              <a:spLocks noChangeArrowheads="1"/>
            </p:cNvSpPr>
            <p:nvPr/>
          </p:nvSpPr>
          <p:spPr bwMode="auto">
            <a:xfrm>
              <a:off x="144" y="1104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Bearings:</a:t>
              </a:r>
            </a:p>
          </p:txBody>
        </p:sp>
        <p:sp>
          <p:nvSpPr>
            <p:cNvPr id="12308" name="Text Box 5"/>
            <p:cNvSpPr txBox="1">
              <a:spLocks noChangeArrowheads="1"/>
            </p:cNvSpPr>
            <p:nvPr/>
          </p:nvSpPr>
          <p:spPr bwMode="auto">
            <a:xfrm>
              <a:off x="144" y="1344"/>
              <a:ext cx="364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 sz="1600"/>
                <a:t> Bearing keeps the rotating shaft stable and running smoothly</a:t>
              </a:r>
            </a:p>
            <a:p>
              <a:pPr eaLnBrk="1" hangingPunct="1">
                <a:buFontTx/>
                <a:buChar char="•"/>
              </a:pPr>
              <a:r>
                <a:rPr lang="en-US" altLang="en-US" sz="1600"/>
                <a:t> Must be chosen together with shaft</a:t>
              </a:r>
            </a:p>
          </p:txBody>
        </p:sp>
      </p:grpSp>
      <p:grpSp>
        <p:nvGrpSpPr>
          <p:cNvPr id="92183" name="Group 23"/>
          <p:cNvGrpSpPr>
            <a:grpSpLocks/>
          </p:cNvGrpSpPr>
          <p:nvPr/>
        </p:nvGrpSpPr>
        <p:grpSpPr bwMode="auto">
          <a:xfrm>
            <a:off x="228600" y="2819400"/>
            <a:ext cx="5087938" cy="1206500"/>
            <a:chOff x="144" y="1776"/>
            <a:chExt cx="3205" cy="760"/>
          </a:xfrm>
        </p:grpSpPr>
        <p:sp>
          <p:nvSpPr>
            <p:cNvPr id="12305" name="Text Box 6"/>
            <p:cNvSpPr txBox="1">
              <a:spLocks noChangeArrowheads="1"/>
            </p:cNvSpPr>
            <p:nvPr/>
          </p:nvSpPr>
          <p:spPr bwMode="auto">
            <a:xfrm>
              <a:off x="144" y="1776"/>
              <a:ext cx="10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Ball Bearings:</a:t>
              </a:r>
            </a:p>
          </p:txBody>
        </p:sp>
        <p:sp>
          <p:nvSpPr>
            <p:cNvPr id="12306" name="Text Box 7"/>
            <p:cNvSpPr txBox="1">
              <a:spLocks noChangeArrowheads="1"/>
            </p:cNvSpPr>
            <p:nvPr/>
          </p:nvSpPr>
          <p:spPr bwMode="auto">
            <a:xfrm>
              <a:off x="144" y="2016"/>
              <a:ext cx="320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 sz="1600"/>
                <a:t> Outer race is fixed while inner race rotates with shaft</a:t>
              </a:r>
            </a:p>
            <a:p>
              <a:pPr eaLnBrk="1" hangingPunct="1">
                <a:buFontTx/>
                <a:buChar char="•"/>
              </a:pPr>
              <a:r>
                <a:rPr lang="en-US" altLang="en-US" sz="1600"/>
                <a:t> Balls roll with small contact area, hence friction is low</a:t>
              </a:r>
            </a:p>
            <a:p>
              <a:pPr eaLnBrk="1" hangingPunct="1">
                <a:buFontTx/>
                <a:buChar char="•"/>
              </a:pPr>
              <a:r>
                <a:rPr lang="en-US" altLang="en-US" sz="1600"/>
                <a:t> Polished steel bearings help reduce friction too</a:t>
              </a:r>
            </a:p>
          </p:txBody>
        </p:sp>
      </p:grpSp>
      <p:pic>
        <p:nvPicPr>
          <p:cNvPr id="92169" name="Picture 9" descr="bearin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981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84" name="Group 24"/>
          <p:cNvGrpSpPr>
            <a:grpSpLocks/>
          </p:cNvGrpSpPr>
          <p:nvPr/>
        </p:nvGrpSpPr>
        <p:grpSpPr bwMode="auto">
          <a:xfrm>
            <a:off x="0" y="4151313"/>
            <a:ext cx="2047875" cy="1795462"/>
            <a:chOff x="0" y="2615"/>
            <a:chExt cx="1290" cy="1131"/>
          </a:xfrm>
        </p:grpSpPr>
        <p:pic>
          <p:nvPicPr>
            <p:cNvPr id="12303" name="Picture 8" descr="bearing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0"/>
              <a:ext cx="1104" cy="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4" name="Text Box 10"/>
            <p:cNvSpPr txBox="1">
              <a:spLocks noChangeArrowheads="1"/>
            </p:cNvSpPr>
            <p:nvPr/>
          </p:nvSpPr>
          <p:spPr bwMode="auto">
            <a:xfrm>
              <a:off x="134" y="2615"/>
              <a:ext cx="1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Simple Example</a:t>
              </a:r>
            </a:p>
          </p:txBody>
        </p:sp>
      </p:grp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2879725" y="4708525"/>
            <a:ext cx="3552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Shaft passes through single bearing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2895600" y="5029200"/>
            <a:ext cx="3702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Shaft is attached to handle and a disc</a:t>
            </a: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2895600" y="5334000"/>
            <a:ext cx="3856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 Off-center hole in disc will yield wobble</a:t>
            </a:r>
          </a:p>
        </p:txBody>
      </p:sp>
      <p:grpSp>
        <p:nvGrpSpPr>
          <p:cNvPr id="92177" name="Group 17"/>
          <p:cNvGrpSpPr>
            <a:grpSpLocks/>
          </p:cNvGrpSpPr>
          <p:nvPr/>
        </p:nvGrpSpPr>
        <p:grpSpPr bwMode="auto">
          <a:xfrm>
            <a:off x="6705600" y="4114800"/>
            <a:ext cx="2266950" cy="2159000"/>
            <a:chOff x="4224" y="2592"/>
            <a:chExt cx="1428" cy="1360"/>
          </a:xfrm>
        </p:grpSpPr>
        <p:pic>
          <p:nvPicPr>
            <p:cNvPr id="12301" name="Picture 15" descr="bearing0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592"/>
              <a:ext cx="1428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16" descr="bearing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456"/>
              <a:ext cx="762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2879725" y="5851525"/>
            <a:ext cx="3725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Add second bearing for better support</a:t>
            </a: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2895600" y="6172200"/>
            <a:ext cx="4391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Add collars to prevent side-to-side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2" grpId="0"/>
      <p:bldP spid="92173" grpId="0"/>
      <p:bldP spid="92174" grpId="0"/>
      <p:bldP spid="92178" grpId="0"/>
      <p:bldP spid="921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nailCam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14890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44" name="Group 8"/>
          <p:cNvGrpSpPr>
            <a:grpSpLocks/>
          </p:cNvGrpSpPr>
          <p:nvPr/>
        </p:nvGrpSpPr>
        <p:grpSpPr bwMode="auto">
          <a:xfrm>
            <a:off x="228600" y="457200"/>
            <a:ext cx="8672513" cy="1771650"/>
            <a:chOff x="144" y="288"/>
            <a:chExt cx="5463" cy="1116"/>
          </a:xfrm>
        </p:grpSpPr>
        <p:sp>
          <p:nvSpPr>
            <p:cNvPr id="13322" name="Text Box 2"/>
            <p:cNvSpPr txBox="1">
              <a:spLocks noChangeArrowheads="1"/>
            </p:cNvSpPr>
            <p:nvPr/>
          </p:nvSpPr>
          <p:spPr bwMode="auto">
            <a:xfrm>
              <a:off x="192" y="288"/>
              <a:ext cx="8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Snail Cam:</a:t>
              </a:r>
            </a:p>
          </p:txBody>
        </p:sp>
        <p:sp>
          <p:nvSpPr>
            <p:cNvPr id="13323" name="Text Box 3"/>
            <p:cNvSpPr txBox="1">
              <a:spLocks noChangeArrowheads="1"/>
            </p:cNvSpPr>
            <p:nvPr/>
          </p:nvSpPr>
          <p:spPr bwMode="auto">
            <a:xfrm>
              <a:off x="144" y="576"/>
              <a:ext cx="3588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 sz="1600"/>
                <a:t> Shafts don’t only rotate in bearings</a:t>
              </a:r>
            </a:p>
            <a:p>
              <a:pPr eaLnBrk="1" hangingPunct="1">
                <a:buFontTx/>
                <a:buChar char="•"/>
              </a:pPr>
              <a:r>
                <a:rPr lang="en-US" altLang="en-US" sz="1600"/>
                <a:t> Snail cam pushes shaft upwards</a:t>
              </a:r>
            </a:p>
            <a:p>
              <a:pPr eaLnBrk="1" hangingPunct="1">
                <a:buFontTx/>
                <a:buChar char="•"/>
              </a:pPr>
              <a:r>
                <a:rPr lang="en-US" altLang="en-US" sz="1600"/>
                <a:t> Shaft also needs support of a bearing</a:t>
              </a:r>
            </a:p>
            <a:p>
              <a:pPr eaLnBrk="1" hangingPunct="1">
                <a:buFontTx/>
                <a:buChar char="•"/>
              </a:pPr>
              <a:r>
                <a:rPr lang="en-US" altLang="en-US" sz="1600"/>
                <a:t> If bearing (hole) is too big, shaft moves off-center (jamming)</a:t>
              </a:r>
            </a:p>
            <a:p>
              <a:pPr eaLnBrk="1" hangingPunct="1">
                <a:buFontTx/>
                <a:buChar char="•"/>
              </a:pPr>
              <a:r>
                <a:rPr lang="en-US" altLang="en-US" sz="1600"/>
                <a:t> If bearing too far from cam, then also jamming</a:t>
              </a:r>
            </a:p>
          </p:txBody>
        </p:sp>
        <p:pic>
          <p:nvPicPr>
            <p:cNvPr id="13324" name="Picture 5" descr="snailCam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432"/>
              <a:ext cx="807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1145" name="Group 9"/>
          <p:cNvGrpSpPr>
            <a:grpSpLocks/>
          </p:cNvGrpSpPr>
          <p:nvPr/>
        </p:nvGrpSpPr>
        <p:grpSpPr bwMode="auto">
          <a:xfrm>
            <a:off x="609600" y="2438400"/>
            <a:ext cx="8067675" cy="1905000"/>
            <a:chOff x="384" y="1536"/>
            <a:chExt cx="5082" cy="1200"/>
          </a:xfrm>
        </p:grpSpPr>
        <p:pic>
          <p:nvPicPr>
            <p:cNvPr id="13320" name="Picture 6" descr="snailCam0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536"/>
              <a:ext cx="913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Text Box 7"/>
            <p:cNvSpPr txBox="1">
              <a:spLocks noChangeArrowheads="1"/>
            </p:cNvSpPr>
            <p:nvPr/>
          </p:nvSpPr>
          <p:spPr bwMode="auto">
            <a:xfrm>
              <a:off x="1392" y="1872"/>
              <a:ext cx="407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 sz="1600"/>
                <a:t> Add thickness to bearing</a:t>
              </a:r>
            </a:p>
            <a:p>
              <a:pPr eaLnBrk="1" hangingPunct="1">
                <a:buFontTx/>
                <a:buChar char="•"/>
              </a:pPr>
              <a:r>
                <a:rPr lang="en-US" altLang="en-US" sz="1600"/>
                <a:t> Results in more predictable up-and-down movement of cam-follower</a:t>
              </a:r>
            </a:p>
            <a:p>
              <a:pPr eaLnBrk="1" hangingPunct="1">
                <a:buFontTx/>
                <a:buChar char="•"/>
              </a:pPr>
              <a:r>
                <a:rPr lang="en-US" altLang="en-US" sz="1600"/>
                <a:t> Hole diameter: just big enough to allow free up-and-down movement</a:t>
              </a:r>
            </a:p>
          </p:txBody>
        </p:sp>
      </p:grpSp>
      <p:grpSp>
        <p:nvGrpSpPr>
          <p:cNvPr id="91148" name="Group 12"/>
          <p:cNvGrpSpPr>
            <a:grpSpLocks/>
          </p:cNvGrpSpPr>
          <p:nvPr/>
        </p:nvGrpSpPr>
        <p:grpSpPr bwMode="auto">
          <a:xfrm>
            <a:off x="304800" y="4419600"/>
            <a:ext cx="8723313" cy="1627188"/>
            <a:chOff x="192" y="2784"/>
            <a:chExt cx="5495" cy="1025"/>
          </a:xfrm>
        </p:grpSpPr>
        <p:pic>
          <p:nvPicPr>
            <p:cNvPr id="13318" name="Picture 10" descr="snailCam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784"/>
              <a:ext cx="1200" cy="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Text Box 11"/>
            <p:cNvSpPr txBox="1">
              <a:spLocks noChangeArrowheads="1"/>
            </p:cNvSpPr>
            <p:nvPr/>
          </p:nvSpPr>
          <p:spPr bwMode="auto">
            <a:xfrm>
              <a:off x="1371" y="3031"/>
              <a:ext cx="431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 sz="1600"/>
                <a:t> Add U-shaped bracket</a:t>
              </a:r>
            </a:p>
            <a:p>
              <a:pPr eaLnBrk="1" hangingPunct="1">
                <a:buFontTx/>
                <a:buChar char="•"/>
              </a:pPr>
              <a:r>
                <a:rPr lang="en-US" altLang="en-US" sz="1600"/>
                <a:t> Positions bearing as close as possible to end of shaft where cam pushes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9" name="Group 7"/>
          <p:cNvGrpSpPr>
            <a:grpSpLocks/>
          </p:cNvGrpSpPr>
          <p:nvPr/>
        </p:nvGrpSpPr>
        <p:grpSpPr bwMode="auto">
          <a:xfrm>
            <a:off x="288925" y="265113"/>
            <a:ext cx="5749925" cy="1430337"/>
            <a:chOff x="182" y="167"/>
            <a:chExt cx="3622" cy="901"/>
          </a:xfrm>
        </p:grpSpPr>
        <p:sp>
          <p:nvSpPr>
            <p:cNvPr id="14342" name="Text Box 2"/>
            <p:cNvSpPr txBox="1">
              <a:spLocks noChangeArrowheads="1"/>
            </p:cNvSpPr>
            <p:nvPr/>
          </p:nvSpPr>
          <p:spPr bwMode="auto">
            <a:xfrm>
              <a:off x="182" y="167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Fixing:</a:t>
              </a:r>
            </a:p>
          </p:txBody>
        </p:sp>
        <p:pic>
          <p:nvPicPr>
            <p:cNvPr id="14343" name="Picture 3" descr="fix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0"/>
              <a:ext cx="2316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65125" y="1889125"/>
            <a:ext cx="7134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1. Pin the cam: pin pushed through pre-drilled hole into the cam and the shaft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81000" y="2286000"/>
            <a:ext cx="79168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2. Cam with hub: Hub is part of the cam or glued to it.  Screw passed through hub and</a:t>
            </a:r>
          </a:p>
          <a:p>
            <a:pPr eaLnBrk="1" hangingPunct="1"/>
            <a:r>
              <a:rPr lang="en-US" altLang="en-US" sz="1600"/>
              <a:t>    into the shaft. This keeps the fixing away from the radial surface of the cam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81000" y="2971800"/>
            <a:ext cx="8105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3. Screwed cross pin: Similar to 2 but easier to make.  A wire or split-pin passes through</a:t>
            </a:r>
          </a:p>
          <a:p>
            <a:pPr eaLnBrk="1" hangingPunct="1"/>
            <a:r>
              <a:rPr lang="en-US" altLang="en-US" sz="1600"/>
              <a:t>    the shaft only.  A screw in the cam holds it in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7" grpId="0"/>
      <p:bldP spid="901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733800" y="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66FF"/>
                </a:solidFill>
              </a:rPr>
              <a:t>Cranks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14400" y="457200"/>
            <a:ext cx="7013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A lever attached to a rotating shaft – cranks convert rotation to reciprocation</a:t>
            </a:r>
          </a:p>
        </p:txBody>
      </p:sp>
      <p:pic>
        <p:nvPicPr>
          <p:cNvPr id="89092" name="Picture 4" descr="crank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21526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362200" y="914400"/>
            <a:ext cx="2954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Crank: circular disk with a pin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2362200" y="1219200"/>
            <a:ext cx="6618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Pin: connected to a vertical rod (loose enough to allow crank to rotate)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2362200" y="1524000"/>
            <a:ext cx="2773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Rod: constrained by guides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2362200" y="1828800"/>
            <a:ext cx="560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When shaft rotates, rod reciprocates (moves up and down)</a:t>
            </a:r>
          </a:p>
        </p:txBody>
      </p:sp>
      <p:grpSp>
        <p:nvGrpSpPr>
          <p:cNvPr id="89101" name="Group 13"/>
          <p:cNvGrpSpPr>
            <a:grpSpLocks/>
          </p:cNvGrpSpPr>
          <p:nvPr/>
        </p:nvGrpSpPr>
        <p:grpSpPr bwMode="auto">
          <a:xfrm>
            <a:off x="228600" y="2514600"/>
            <a:ext cx="2971800" cy="3733800"/>
            <a:chOff x="144" y="1584"/>
            <a:chExt cx="1872" cy="2352"/>
          </a:xfrm>
        </p:grpSpPr>
        <p:sp>
          <p:nvSpPr>
            <p:cNvPr id="15373" name="Rectangle 12"/>
            <p:cNvSpPr>
              <a:spLocks noChangeArrowheads="1"/>
            </p:cNvSpPr>
            <p:nvPr/>
          </p:nvSpPr>
          <p:spPr bwMode="auto">
            <a:xfrm>
              <a:off x="144" y="1584"/>
              <a:ext cx="1872" cy="2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5374" name="Picture 10" descr="crank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32"/>
              <a:ext cx="1686" cy="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5" name="Text Box 11"/>
            <p:cNvSpPr txBox="1">
              <a:spLocks noChangeArrowheads="1"/>
            </p:cNvSpPr>
            <p:nvPr/>
          </p:nvSpPr>
          <p:spPr bwMode="auto">
            <a:xfrm>
              <a:off x="240" y="3648"/>
              <a:ext cx="15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66FF"/>
                  </a:solidFill>
                </a:rPr>
                <a:t>CW rotation thru 360-degrees</a:t>
              </a:r>
            </a:p>
          </p:txBody>
        </p:sp>
      </p:grp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3581400" y="3429000"/>
            <a:ext cx="5202238" cy="1343025"/>
            <a:chOff x="2256" y="2160"/>
            <a:chExt cx="3277" cy="846"/>
          </a:xfrm>
        </p:grpSpPr>
        <p:pic>
          <p:nvPicPr>
            <p:cNvPr id="15371" name="Picture 14" descr="crank0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160"/>
              <a:ext cx="1080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2" name="Text Box 15"/>
            <p:cNvSpPr txBox="1">
              <a:spLocks noChangeArrowheads="1"/>
            </p:cNvSpPr>
            <p:nvPr/>
          </p:nvSpPr>
          <p:spPr bwMode="auto">
            <a:xfrm>
              <a:off x="3456" y="2352"/>
              <a:ext cx="207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 sz="1600"/>
                <a:t> At “1” vertical rod at highest point</a:t>
              </a:r>
            </a:p>
            <a:p>
              <a:pPr eaLnBrk="1" hangingPunct="1">
                <a:buFontTx/>
                <a:buChar char="•"/>
              </a:pPr>
              <a:r>
                <a:rPr lang="en-US" altLang="en-US" sz="1600"/>
                <a:t> At “3” vertical rod at lowest point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  <p:bldP spid="89095" grpId="0"/>
      <p:bldP spid="89096" grpId="0"/>
      <p:bldP spid="890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rank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1432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505200" y="762000"/>
            <a:ext cx="5057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Rotating shaft needs bearings on both sides of crank</a:t>
            </a:r>
          </a:p>
        </p:txBody>
      </p:sp>
      <p:pic>
        <p:nvPicPr>
          <p:cNvPr id="88068" name="Picture 4" descr="crank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876800" y="1295400"/>
            <a:ext cx="4010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Arrows show throw of the crank</a:t>
            </a:r>
          </a:p>
          <a:p>
            <a:pPr eaLnBrk="1" hangingPunct="1">
              <a:buFontTx/>
              <a:buChar char="•"/>
            </a:pPr>
            <a:r>
              <a:rPr lang="en-US" altLang="en-US" sz="1600"/>
              <a:t> Throw: diameter of the path crank travels</a:t>
            </a:r>
          </a:p>
        </p:txBody>
      </p:sp>
      <p:grpSp>
        <p:nvGrpSpPr>
          <p:cNvPr id="88076" name="Group 12"/>
          <p:cNvGrpSpPr>
            <a:grpSpLocks/>
          </p:cNvGrpSpPr>
          <p:nvPr/>
        </p:nvGrpSpPr>
        <p:grpSpPr bwMode="auto">
          <a:xfrm>
            <a:off x="228600" y="2133600"/>
            <a:ext cx="3352800" cy="4191000"/>
            <a:chOff x="144" y="1344"/>
            <a:chExt cx="2112" cy="2640"/>
          </a:xfrm>
        </p:grpSpPr>
        <p:sp>
          <p:nvSpPr>
            <p:cNvPr id="16396" name="Rectangle 8"/>
            <p:cNvSpPr>
              <a:spLocks noChangeArrowheads="1"/>
            </p:cNvSpPr>
            <p:nvPr/>
          </p:nvSpPr>
          <p:spPr bwMode="auto">
            <a:xfrm>
              <a:off x="144" y="1344"/>
              <a:ext cx="2112" cy="26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6397" name="Picture 6" descr="crank0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40"/>
              <a:ext cx="2058" cy="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Rectangle 7"/>
            <p:cNvSpPr>
              <a:spLocks noChangeArrowheads="1"/>
            </p:cNvSpPr>
            <p:nvPr/>
          </p:nvSpPr>
          <p:spPr bwMode="auto">
            <a:xfrm>
              <a:off x="336" y="3360"/>
              <a:ext cx="16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66FF"/>
                  </a:solidFill>
                </a:rPr>
                <a:t>Crank rotation thru 360-degrees</a:t>
              </a:r>
            </a:p>
          </p:txBody>
        </p:sp>
      </p:grp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304800" y="5638800"/>
            <a:ext cx="3124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/>
              <a:t>Crank pin (black) simply repeats motion of the handle</a:t>
            </a:r>
          </a:p>
        </p:txBody>
      </p:sp>
      <p:pic>
        <p:nvPicPr>
          <p:cNvPr id="88077" name="Picture 13" descr="crank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048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3733800" y="4953000"/>
            <a:ext cx="4629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Can add many cranks (but need more bearings)</a:t>
            </a:r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3733800" y="5257800"/>
            <a:ext cx="5222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Offset cranks so at different positions at different times</a:t>
            </a: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3733800" y="5562600"/>
            <a:ext cx="474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Above: one crank is down when other crank is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  <p:bldP spid="88069" grpId="0"/>
      <p:bldP spid="88074" grpId="0"/>
      <p:bldP spid="88078" grpId="0"/>
      <p:bldP spid="88079" grpId="0"/>
      <p:bldP spid="880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212725" y="265113"/>
            <a:ext cx="3448050" cy="2316162"/>
            <a:chOff x="134" y="167"/>
            <a:chExt cx="2172" cy="1459"/>
          </a:xfrm>
        </p:grpSpPr>
        <p:pic>
          <p:nvPicPr>
            <p:cNvPr id="17424" name="Picture 2" descr="crank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32"/>
              <a:ext cx="1110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5" name="Text Box 3"/>
            <p:cNvSpPr txBox="1">
              <a:spLocks noChangeArrowheads="1"/>
            </p:cNvSpPr>
            <p:nvPr/>
          </p:nvSpPr>
          <p:spPr bwMode="auto">
            <a:xfrm>
              <a:off x="134" y="167"/>
              <a:ext cx="21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Using Cranks to Operate Levers</a:t>
              </a:r>
            </a:p>
          </p:txBody>
        </p:sp>
      </p:grp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2362200" y="762000"/>
            <a:ext cx="343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As shaft rotates, crank will lift lever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2362200" y="1066800"/>
            <a:ext cx="2471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Lever traces a small arc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2362200" y="1447800"/>
            <a:ext cx="427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Gravity keeps lever in contact with crank pin</a:t>
            </a:r>
          </a:p>
        </p:txBody>
      </p:sp>
      <p:grpSp>
        <p:nvGrpSpPr>
          <p:cNvPr id="87056" name="Group 16"/>
          <p:cNvGrpSpPr>
            <a:grpSpLocks/>
          </p:cNvGrpSpPr>
          <p:nvPr/>
        </p:nvGrpSpPr>
        <p:grpSpPr bwMode="auto">
          <a:xfrm>
            <a:off x="152400" y="2590800"/>
            <a:ext cx="3429000" cy="3276600"/>
            <a:chOff x="96" y="1632"/>
            <a:chExt cx="2160" cy="2064"/>
          </a:xfrm>
        </p:grpSpPr>
        <p:sp>
          <p:nvSpPr>
            <p:cNvPr id="17421" name="Rectangle 10"/>
            <p:cNvSpPr>
              <a:spLocks noChangeArrowheads="1"/>
            </p:cNvSpPr>
            <p:nvPr/>
          </p:nvSpPr>
          <p:spPr bwMode="auto">
            <a:xfrm>
              <a:off x="96" y="1632"/>
              <a:ext cx="2160" cy="20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7422" name="Picture 8" descr="crankLever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728"/>
              <a:ext cx="2064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3" name="Rectangle 9"/>
            <p:cNvSpPr>
              <a:spLocks noChangeArrowheads="1"/>
            </p:cNvSpPr>
            <p:nvPr/>
          </p:nvSpPr>
          <p:spPr bwMode="auto">
            <a:xfrm>
              <a:off x="336" y="3312"/>
              <a:ext cx="16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66FF"/>
                  </a:solidFill>
                </a:rPr>
                <a:t>Crank rotation thru 360-degrees</a:t>
              </a:r>
            </a:p>
          </p:txBody>
        </p:sp>
      </p:grp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3679825" y="2667000"/>
            <a:ext cx="3170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At “1”, lever is in lowest position</a:t>
            </a: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3679825" y="3048000"/>
            <a:ext cx="3249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At “3”, lever is in highest position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3679825" y="3429000"/>
            <a:ext cx="546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Fast shaft rotation = lever breaks contact with crankshaft </a:t>
            </a: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3679825" y="3810000"/>
            <a:ext cx="5297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Lever may bounce (higher than expected) if struck hard</a:t>
            </a: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3679825" y="4191000"/>
            <a:ext cx="5045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Too little fall time when crankshaft at lowest position </a:t>
            </a: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4648200" y="4800600"/>
            <a:ext cx="263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Any Possible Solutions?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6" grpId="0"/>
      <p:bldP spid="87047" grpId="0"/>
      <p:bldP spid="87052" grpId="0"/>
      <p:bldP spid="87054" grpId="0"/>
      <p:bldP spid="87055" grpId="0"/>
      <p:bldP spid="87057" grpId="0"/>
      <p:bldP spid="87058" grpId="0"/>
      <p:bldP spid="870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rankLeverSlo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25146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413125" y="593725"/>
            <a:ext cx="1216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Use a slot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429000" y="914400"/>
            <a:ext cx="3678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Lever is driven up and down by crank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429000" y="1295400"/>
            <a:ext cx="4997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This “positive” connection doesn’t depend on gravity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3429000" y="1676400"/>
            <a:ext cx="4467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Lever will always move through expected path</a:t>
            </a:r>
          </a:p>
        </p:txBody>
      </p:sp>
      <p:grpSp>
        <p:nvGrpSpPr>
          <p:cNvPr id="86026" name="Group 10"/>
          <p:cNvGrpSpPr>
            <a:grpSpLocks/>
          </p:cNvGrpSpPr>
          <p:nvPr/>
        </p:nvGrpSpPr>
        <p:grpSpPr bwMode="auto">
          <a:xfrm>
            <a:off x="2362200" y="2514600"/>
            <a:ext cx="3657600" cy="3505200"/>
            <a:chOff x="192" y="1632"/>
            <a:chExt cx="2304" cy="2208"/>
          </a:xfrm>
        </p:grpSpPr>
        <p:sp>
          <p:nvSpPr>
            <p:cNvPr id="18440" name="Rectangle 9"/>
            <p:cNvSpPr>
              <a:spLocks noChangeArrowheads="1"/>
            </p:cNvSpPr>
            <p:nvPr/>
          </p:nvSpPr>
          <p:spPr bwMode="auto">
            <a:xfrm>
              <a:off x="192" y="1632"/>
              <a:ext cx="2304" cy="22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41" name="Picture 7" descr="crankLeverSlot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728"/>
              <a:ext cx="2070" cy="1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432" y="3504"/>
              <a:ext cx="16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66FF"/>
                  </a:solidFill>
                </a:rPr>
                <a:t>Crank rotation thru 360-degrees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  <p:bldP spid="86020" grpId="0"/>
      <p:bldP spid="86021" grpId="0"/>
      <p:bldP spid="860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7"/>
          <p:cNvGrpSpPr>
            <a:grpSpLocks/>
          </p:cNvGrpSpPr>
          <p:nvPr/>
        </p:nvGrpSpPr>
        <p:grpSpPr bwMode="auto">
          <a:xfrm>
            <a:off x="152400" y="304800"/>
            <a:ext cx="4064000" cy="2895600"/>
            <a:chOff x="96" y="192"/>
            <a:chExt cx="2560" cy="1824"/>
          </a:xfrm>
        </p:grpSpPr>
        <p:pic>
          <p:nvPicPr>
            <p:cNvPr id="19471" name="Picture 2" descr="kissingCoupleAutomataCra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92"/>
              <a:ext cx="1728" cy="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2" name="Rectangle 3"/>
            <p:cNvSpPr>
              <a:spLocks noChangeArrowheads="1"/>
            </p:cNvSpPr>
            <p:nvPr/>
          </p:nvSpPr>
          <p:spPr bwMode="auto">
            <a:xfrm>
              <a:off x="96" y="1824"/>
              <a:ext cx="25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hlinkClick r:id="rId4"/>
                </a:rPr>
                <a:t>http://www.youtube.com/watch?v=3EJQcexRMig</a:t>
              </a:r>
              <a:r>
                <a:rPr lang="en-US" altLang="en-US" sz="1400"/>
                <a:t> </a:t>
              </a:r>
            </a:p>
          </p:txBody>
        </p:sp>
        <p:sp>
          <p:nvSpPr>
            <p:cNvPr id="19473" name="Text Box 4"/>
            <p:cNvSpPr txBox="1">
              <a:spLocks noChangeArrowheads="1"/>
            </p:cNvSpPr>
            <p:nvPr/>
          </p:nvSpPr>
          <p:spPr bwMode="auto">
            <a:xfrm>
              <a:off x="864" y="1632"/>
              <a:ext cx="96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/>
                <a:t>Kissing Couple</a:t>
              </a:r>
            </a:p>
          </p:txBody>
        </p:sp>
      </p:grpSp>
      <p:pic>
        <p:nvPicPr>
          <p:cNvPr id="105477" name="Picture 5" descr="jumpingNur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"/>
            <a:ext cx="12573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5165725" y="822325"/>
            <a:ext cx="3235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Jumping Nurse by Paul Spooner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5181600" y="1143000"/>
            <a:ext cx="3598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Loose joints (shoulders, elbows, etc)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5181600" y="1447800"/>
            <a:ext cx="2820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Crank and cam push her up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5181600" y="1828800"/>
            <a:ext cx="3689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Looseness provides joint “movement”</a:t>
            </a:r>
          </a:p>
        </p:txBody>
      </p:sp>
      <p:grpSp>
        <p:nvGrpSpPr>
          <p:cNvPr id="105484" name="Group 12"/>
          <p:cNvGrpSpPr>
            <a:grpSpLocks/>
          </p:cNvGrpSpPr>
          <p:nvPr/>
        </p:nvGrpSpPr>
        <p:grpSpPr bwMode="auto">
          <a:xfrm>
            <a:off x="381000" y="3352800"/>
            <a:ext cx="3429000" cy="3265488"/>
            <a:chOff x="470" y="2112"/>
            <a:chExt cx="1642" cy="1755"/>
          </a:xfrm>
        </p:grpSpPr>
        <p:pic>
          <p:nvPicPr>
            <p:cNvPr id="19469" name="Picture 10" descr="dancingGirlsAutomat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112"/>
              <a:ext cx="1632" cy="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0" name="Text Box 11"/>
            <p:cNvSpPr txBox="1">
              <a:spLocks noChangeArrowheads="1"/>
            </p:cNvSpPr>
            <p:nvPr/>
          </p:nvSpPr>
          <p:spPr bwMode="auto">
            <a:xfrm>
              <a:off x="470" y="3703"/>
              <a:ext cx="124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66FF"/>
                  </a:solidFill>
                </a:rPr>
                <a:t>Dancing Girls by Peter Markey</a:t>
              </a:r>
            </a:p>
          </p:txBody>
        </p:sp>
      </p:grp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3717925" y="3641725"/>
            <a:ext cx="2900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Handle rotates crank at back</a:t>
            </a: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3733800" y="3962400"/>
            <a:ext cx="4373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Crank at back connected to crank at the front</a:t>
            </a: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3733800" y="4343400"/>
            <a:ext cx="5113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Connecting piece has 2 slots to allow cranks to rotate</a:t>
            </a:r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3886200" y="4876800"/>
            <a:ext cx="432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What motion does the front crank follow?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/>
      <p:bldP spid="105479" grpId="0"/>
      <p:bldP spid="105480" grpId="0"/>
      <p:bldP spid="105481" grpId="0"/>
      <p:bldP spid="105485" grpId="0"/>
      <p:bldP spid="105486" grpId="0"/>
      <p:bldP spid="105487" grpId="0"/>
      <p:bldP spid="1054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14400" y="2514600"/>
            <a:ext cx="640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Next Week: Simple Machines II: Cams, Springs and Linkages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336925" y="493713"/>
            <a:ext cx="47434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Cabaret Mechanical Movement</a:t>
            </a:r>
          </a:p>
          <a:p>
            <a:pPr eaLnBrk="1" hangingPunct="1"/>
            <a:r>
              <a:rPr lang="en-US" altLang="en-US"/>
              <a:t>By Aidan Lawrence Onn and Gary Alexander</a:t>
            </a:r>
          </a:p>
          <a:p>
            <a:pPr eaLnBrk="1" hangingPunct="1"/>
            <a:endParaRPr lang="en-US" alt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336925" y="1255713"/>
            <a:ext cx="50514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Excellent reference book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Lectures reference figures from this book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Good concept book but no kinematic synthesis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Wood and paper, but not Lego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124200" y="0"/>
            <a:ext cx="255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66FF"/>
                </a:solidFill>
              </a:rPr>
              <a:t>Some Principles</a:t>
            </a:r>
          </a:p>
        </p:txBody>
      </p:sp>
      <p:sp>
        <p:nvSpPr>
          <p:cNvPr id="4099" name="Text Box 23"/>
          <p:cNvSpPr txBox="1">
            <a:spLocks noChangeArrowheads="1"/>
          </p:cNvSpPr>
          <p:nvPr/>
        </p:nvSpPr>
        <p:spPr bwMode="auto">
          <a:xfrm>
            <a:off x="593725" y="822325"/>
            <a:ext cx="7724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History of Automata circa 500 BC</a:t>
            </a:r>
          </a:p>
          <a:p>
            <a:pPr eaLnBrk="1" hangingPunct="1">
              <a:buFontTx/>
              <a:buChar char="•"/>
            </a:pPr>
            <a:r>
              <a:rPr lang="en-US" altLang="en-US" sz="1600"/>
              <a:t> Movements of today’s machines (e.g. industrial robots) still use same mechanisms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152400" y="1600200"/>
            <a:ext cx="808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Observations: </a:t>
            </a:r>
            <a:r>
              <a:rPr lang="en-US" altLang="en-US"/>
              <a:t> Appearances can be deceptive.  Motion is not always obvious</a:t>
            </a:r>
            <a:endParaRPr lang="en-US" altLang="en-US" b="1"/>
          </a:p>
        </p:txBody>
      </p:sp>
      <p:pic>
        <p:nvPicPr>
          <p:cNvPr id="26653" name="Picture 29" descr="anubisInnerWork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32575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30"/>
          <p:cNvSpPr txBox="1">
            <a:spLocks noChangeArrowheads="1"/>
          </p:cNvSpPr>
          <p:nvPr/>
        </p:nvSpPr>
        <p:spPr bwMode="auto">
          <a:xfrm>
            <a:off x="3413125" y="4608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3048000" y="4672013"/>
            <a:ext cx="2754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Hands are fixed to the floor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3048000" y="4953000"/>
            <a:ext cx="5592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Lever: Feet (load), Pivot (fulcrum), Effort (Connecting Rod)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3048000" y="5562600"/>
            <a:ext cx="5465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Effort acts on feet thus appears Anubis is doing push-ups</a:t>
            </a: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3048000" y="5257800"/>
            <a:ext cx="4548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Effort generated by Crank and Connecting Rod</a:t>
            </a:r>
          </a:p>
        </p:txBody>
      </p:sp>
      <p:grpSp>
        <p:nvGrpSpPr>
          <p:cNvPr id="26662" name="Group 38"/>
          <p:cNvGrpSpPr>
            <a:grpSpLocks/>
          </p:cNvGrpSpPr>
          <p:nvPr/>
        </p:nvGrpSpPr>
        <p:grpSpPr bwMode="auto">
          <a:xfrm>
            <a:off x="136525" y="2133600"/>
            <a:ext cx="6621463" cy="1908175"/>
            <a:chOff x="86" y="1344"/>
            <a:chExt cx="4171" cy="1202"/>
          </a:xfrm>
        </p:grpSpPr>
        <p:pic>
          <p:nvPicPr>
            <p:cNvPr id="4108" name="Picture 27" descr="anubi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344"/>
              <a:ext cx="1536" cy="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9" name="Text Box 28"/>
            <p:cNvSpPr txBox="1">
              <a:spLocks noChangeArrowheads="1"/>
            </p:cNvSpPr>
            <p:nvPr/>
          </p:nvSpPr>
          <p:spPr bwMode="auto">
            <a:xfrm>
              <a:off x="1632" y="1359"/>
              <a:ext cx="140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/>
                <a:t>Explain how this works</a:t>
              </a:r>
            </a:p>
          </p:txBody>
        </p:sp>
        <p:sp>
          <p:nvSpPr>
            <p:cNvPr id="4110" name="Text Box 35"/>
            <p:cNvSpPr txBox="1">
              <a:spLocks noChangeArrowheads="1"/>
            </p:cNvSpPr>
            <p:nvPr/>
          </p:nvSpPr>
          <p:spPr bwMode="auto">
            <a:xfrm>
              <a:off x="86" y="2373"/>
              <a:ext cx="18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accent2"/>
                  </a:solidFill>
                </a:rPr>
                <a:t>Anubis by Paul Spooner and Matt Smith</a:t>
              </a:r>
            </a:p>
          </p:txBody>
        </p:sp>
        <p:sp>
          <p:nvSpPr>
            <p:cNvPr id="4111" name="Rectangle 37"/>
            <p:cNvSpPr>
              <a:spLocks noChangeArrowheads="1"/>
            </p:cNvSpPr>
            <p:nvPr/>
          </p:nvSpPr>
          <p:spPr bwMode="auto">
            <a:xfrm>
              <a:off x="1632" y="1536"/>
              <a:ext cx="26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hlinkClick r:id="rId5"/>
                </a:rPr>
                <a:t>http://www.youtube.com/watch?v=YFqkKn9PgNg</a:t>
              </a:r>
              <a:r>
                <a:rPr lang="en-US" altLang="en-US" sz="1400"/>
                <a:t> </a:t>
              </a:r>
              <a:r>
                <a:rPr lang="en-US" altLang="en-US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8" grpId="0"/>
      <p:bldP spid="26655" grpId="0"/>
      <p:bldP spid="26656" grpId="0"/>
      <p:bldP spid="26657" grpId="0"/>
      <p:bldP spid="266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79" name="Group 23"/>
          <p:cNvGrpSpPr>
            <a:grpSpLocks/>
          </p:cNvGrpSpPr>
          <p:nvPr/>
        </p:nvGrpSpPr>
        <p:grpSpPr bwMode="auto">
          <a:xfrm>
            <a:off x="381000" y="3505200"/>
            <a:ext cx="7727950" cy="2713038"/>
            <a:chOff x="240" y="2304"/>
            <a:chExt cx="4868" cy="1709"/>
          </a:xfrm>
        </p:grpSpPr>
        <p:pic>
          <p:nvPicPr>
            <p:cNvPr id="5136" name="Picture 2" descr="birdWatch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304"/>
              <a:ext cx="1505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7" name="Text Box 6"/>
            <p:cNvSpPr txBox="1">
              <a:spLocks noChangeArrowheads="1"/>
            </p:cNvSpPr>
            <p:nvPr/>
          </p:nvSpPr>
          <p:spPr bwMode="auto">
            <a:xfrm>
              <a:off x="384" y="3840"/>
              <a:ext cx="134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accent2"/>
                  </a:solidFill>
                </a:rPr>
                <a:t>Birdwatcher by Peter Markey</a:t>
              </a:r>
            </a:p>
          </p:txBody>
        </p:sp>
        <p:sp>
          <p:nvSpPr>
            <p:cNvPr id="5138" name="Text Box 7"/>
            <p:cNvSpPr txBox="1">
              <a:spLocks noChangeArrowheads="1"/>
            </p:cNvSpPr>
            <p:nvPr/>
          </p:nvSpPr>
          <p:spPr bwMode="auto">
            <a:xfrm>
              <a:off x="1824" y="2496"/>
              <a:ext cx="32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 sz="1600"/>
                <a:t> Turning handle causes man’s head to turn side-to-side</a:t>
              </a:r>
            </a:p>
          </p:txBody>
        </p:sp>
        <p:sp>
          <p:nvSpPr>
            <p:cNvPr id="5139" name="Text Box 8"/>
            <p:cNvSpPr txBox="1">
              <a:spLocks noChangeArrowheads="1"/>
            </p:cNvSpPr>
            <p:nvPr/>
          </p:nvSpPr>
          <p:spPr bwMode="auto">
            <a:xfrm>
              <a:off x="1824" y="2688"/>
              <a:ext cx="10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 sz="1600"/>
                <a:t> Birds just rotate</a:t>
              </a:r>
            </a:p>
          </p:txBody>
        </p:sp>
      </p:grpSp>
      <p:pic>
        <p:nvPicPr>
          <p:cNvPr id="5123" name="Picture 11" descr="flyingSwanAutom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285273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2"/>
          <p:cNvSpPr>
            <a:spLocks noChangeArrowheads="1"/>
          </p:cNvSpPr>
          <p:nvPr/>
        </p:nvSpPr>
        <p:spPr bwMode="auto">
          <a:xfrm>
            <a:off x="0" y="2590800"/>
            <a:ext cx="349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>
                <a:hlinkClick r:id="rId5"/>
              </a:rPr>
              <a:t>http://www.youtube.com/watch?v=ClQyF_4bTy0</a:t>
            </a:r>
            <a:r>
              <a:rPr lang="en-US" altLang="en-US"/>
              <a:t> </a:t>
            </a:r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533400" y="2971800"/>
            <a:ext cx="2236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Explain how this works</a:t>
            </a:r>
          </a:p>
        </p:txBody>
      </p:sp>
      <p:grpSp>
        <p:nvGrpSpPr>
          <p:cNvPr id="70678" name="Group 22"/>
          <p:cNvGrpSpPr>
            <a:grpSpLocks/>
          </p:cNvGrpSpPr>
          <p:nvPr/>
        </p:nvGrpSpPr>
        <p:grpSpPr bwMode="auto">
          <a:xfrm>
            <a:off x="3581400" y="609600"/>
            <a:ext cx="2135188" cy="2332038"/>
            <a:chOff x="2256" y="384"/>
            <a:chExt cx="1345" cy="1469"/>
          </a:xfrm>
        </p:grpSpPr>
        <p:pic>
          <p:nvPicPr>
            <p:cNvPr id="5134" name="Picture 14" descr="wrigglingFis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84"/>
              <a:ext cx="1278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2304" y="1680"/>
              <a:ext cx="129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accent2"/>
                  </a:solidFill>
                </a:rPr>
                <a:t>Wriggling Fish by Jan Zalud</a:t>
              </a:r>
            </a:p>
          </p:txBody>
        </p:sp>
      </p:grp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5486400" y="685800"/>
            <a:ext cx="3159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Body moves vertically on shafts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5486400" y="990600"/>
            <a:ext cx="199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Body rests on cam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5486400" y="1295400"/>
            <a:ext cx="2800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Rotating crank, rotates cam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5486400" y="1600200"/>
            <a:ext cx="2887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Appears that fish undulating </a:t>
            </a:r>
          </a:p>
        </p:txBody>
      </p:sp>
      <p:grpSp>
        <p:nvGrpSpPr>
          <p:cNvPr id="70682" name="Group 26"/>
          <p:cNvGrpSpPr>
            <a:grpSpLocks/>
          </p:cNvGrpSpPr>
          <p:nvPr/>
        </p:nvGrpSpPr>
        <p:grpSpPr bwMode="auto">
          <a:xfrm>
            <a:off x="3352800" y="5029200"/>
            <a:ext cx="4876800" cy="762000"/>
            <a:chOff x="2112" y="3168"/>
            <a:chExt cx="3072" cy="480"/>
          </a:xfrm>
        </p:grpSpPr>
        <p:sp>
          <p:nvSpPr>
            <p:cNvPr id="5132" name="Rectangle 25"/>
            <p:cNvSpPr>
              <a:spLocks noChangeArrowheads="1"/>
            </p:cNvSpPr>
            <p:nvPr/>
          </p:nvSpPr>
          <p:spPr bwMode="auto">
            <a:xfrm>
              <a:off x="2112" y="3168"/>
              <a:ext cx="3072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3" name="Text Box 24"/>
            <p:cNvSpPr txBox="1">
              <a:spLocks noChangeArrowheads="1"/>
            </p:cNvSpPr>
            <p:nvPr/>
          </p:nvSpPr>
          <p:spPr bwMode="auto">
            <a:xfrm>
              <a:off x="2150" y="3191"/>
              <a:ext cx="29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If you want to make things move, spend time</a:t>
              </a:r>
            </a:p>
            <a:p>
              <a:pPr algn="ctr" eaLnBrk="1" hangingPunct="1"/>
              <a:r>
                <a:rPr lang="en-US" altLang="en-US"/>
                <a:t>studying how other things move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2" grpId="0"/>
      <p:bldP spid="70673" grpId="0"/>
      <p:bldP spid="70674" grpId="0"/>
      <p:bldP spid="706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Machines:</a:t>
            </a:r>
          </a:p>
        </p:txBody>
      </p:sp>
      <p:sp>
        <p:nvSpPr>
          <p:cNvPr id="6147" name="Text Box 16"/>
          <p:cNvSpPr txBox="1">
            <a:spLocks noChangeArrowheads="1"/>
          </p:cNvSpPr>
          <p:nvPr/>
        </p:nvSpPr>
        <p:spPr bwMode="auto">
          <a:xfrm>
            <a:off x="288925" y="593725"/>
            <a:ext cx="52482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A machine is something that </a:t>
            </a:r>
            <a:r>
              <a:rPr lang="en-US" altLang="en-US" sz="1600" u="sng"/>
              <a:t>modifies</a:t>
            </a:r>
            <a:r>
              <a:rPr lang="en-US" altLang="en-US" sz="1600"/>
              <a:t> force</a:t>
            </a:r>
          </a:p>
          <a:p>
            <a:pPr eaLnBrk="1" hangingPunct="1">
              <a:buFontTx/>
              <a:buChar char="•"/>
            </a:pPr>
            <a:r>
              <a:rPr lang="en-US" altLang="en-US" sz="1600"/>
              <a:t> </a:t>
            </a:r>
            <a:r>
              <a:rPr lang="en-US" altLang="en-US" sz="1600" u="sng"/>
              <a:t>Input</a:t>
            </a:r>
            <a:r>
              <a:rPr lang="en-US" altLang="en-US" sz="1600"/>
              <a:t> is when force comes from an outside source</a:t>
            </a:r>
          </a:p>
          <a:p>
            <a:pPr eaLnBrk="1" hangingPunct="1">
              <a:buFontTx/>
              <a:buChar char="•"/>
            </a:pPr>
            <a:r>
              <a:rPr lang="en-US" altLang="en-US" sz="1600"/>
              <a:t> The mechanical action of the machine produces </a:t>
            </a:r>
            <a:r>
              <a:rPr lang="en-US" altLang="en-US" sz="1600" u="sng"/>
              <a:t>output</a:t>
            </a:r>
          </a:p>
        </p:txBody>
      </p:sp>
      <p:pic>
        <p:nvPicPr>
          <p:cNvPr id="76817" name="Picture 17" descr="uni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8" name="Text Box 18"/>
          <p:cNvSpPr txBox="1">
            <a:spLocks noChangeArrowheads="1"/>
          </p:cNvSpPr>
          <p:nvPr/>
        </p:nvSpPr>
        <p:spPr bwMode="auto">
          <a:xfrm>
            <a:off x="4800600" y="2209800"/>
            <a:ext cx="2689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A1: Legs pushing on pedals</a:t>
            </a:r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4800600" y="2971800"/>
            <a:ext cx="1855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A2: Wheel rotation</a:t>
            </a:r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4800600" y="1905000"/>
            <a:ext cx="2197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Q1: What is the input?</a:t>
            </a:r>
          </a:p>
        </p:txBody>
      </p: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4800600" y="2667000"/>
            <a:ext cx="2322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Q2: What is the output?</a:t>
            </a:r>
          </a:p>
        </p:txBody>
      </p:sp>
      <p:grpSp>
        <p:nvGrpSpPr>
          <p:cNvPr id="76824" name="Group 24"/>
          <p:cNvGrpSpPr>
            <a:grpSpLocks/>
          </p:cNvGrpSpPr>
          <p:nvPr/>
        </p:nvGrpSpPr>
        <p:grpSpPr bwMode="auto">
          <a:xfrm>
            <a:off x="4572000" y="3581400"/>
            <a:ext cx="4114800" cy="838200"/>
            <a:chOff x="2880" y="2256"/>
            <a:chExt cx="2592" cy="528"/>
          </a:xfrm>
        </p:grpSpPr>
        <p:sp>
          <p:nvSpPr>
            <p:cNvPr id="6154" name="Rectangle 23"/>
            <p:cNvSpPr>
              <a:spLocks noChangeArrowheads="1"/>
            </p:cNvSpPr>
            <p:nvPr/>
          </p:nvSpPr>
          <p:spPr bwMode="auto">
            <a:xfrm>
              <a:off x="2880" y="2256"/>
              <a:ext cx="2592" cy="52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5" name="Text Box 22"/>
            <p:cNvSpPr txBox="1">
              <a:spLocks noChangeArrowheads="1"/>
            </p:cNvSpPr>
            <p:nvPr/>
          </p:nvSpPr>
          <p:spPr bwMode="auto">
            <a:xfrm>
              <a:off x="2880" y="2304"/>
              <a:ext cx="253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b="1"/>
                <a:t>Mechanics:</a:t>
              </a:r>
              <a:r>
                <a:rPr lang="en-US" altLang="en-US" sz="1600"/>
                <a:t> The study of the motions and </a:t>
              </a:r>
            </a:p>
            <a:p>
              <a:pPr eaLnBrk="1" hangingPunct="1"/>
              <a:r>
                <a:rPr lang="en-US" altLang="en-US" sz="1600"/>
                <a:t>forces that occur between input and output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8" grpId="0"/>
      <p:bldP spid="76819" grpId="0"/>
      <p:bldP spid="76820" grpId="0"/>
      <p:bldP spid="768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Mechanics: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88925" y="593725"/>
            <a:ext cx="71691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Origins trace back to ancient Egypt</a:t>
            </a:r>
          </a:p>
          <a:p>
            <a:pPr eaLnBrk="1" hangingPunct="1">
              <a:buFontTx/>
              <a:buChar char="•"/>
            </a:pPr>
            <a:r>
              <a:rPr lang="en-US" altLang="en-US" sz="1600"/>
              <a:t> </a:t>
            </a:r>
            <a:r>
              <a:rPr lang="en-US" altLang="en-US" sz="1600" b="1"/>
              <a:t>Archimedes:</a:t>
            </a:r>
            <a:r>
              <a:rPr lang="en-US" altLang="en-US" sz="1600"/>
              <a:t> first recorded scientific foundations for mechanics circa 3</a:t>
            </a:r>
            <a:r>
              <a:rPr lang="en-US" altLang="en-US" sz="1600" baseline="30000"/>
              <a:t>rd</a:t>
            </a:r>
            <a:r>
              <a:rPr lang="en-US" altLang="en-US" sz="1600"/>
              <a:t> BC</a:t>
            </a:r>
          </a:p>
          <a:p>
            <a:pPr eaLnBrk="1" hangingPunct="1">
              <a:buFontTx/>
              <a:buChar char="•"/>
            </a:pPr>
            <a:r>
              <a:rPr lang="en-US" altLang="en-US" sz="1600"/>
              <a:t> Archimedes: formulas for equilibrium of simple levers and centers of gravity</a:t>
            </a:r>
            <a:endParaRPr lang="en-US" altLang="en-US" sz="1600" u="sng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7185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</a:t>
            </a:r>
            <a:r>
              <a:rPr lang="en-US" altLang="en-US" sz="1600" b="1"/>
              <a:t>Galileo:</a:t>
            </a:r>
            <a:r>
              <a:rPr lang="en-US" altLang="en-US" sz="1600"/>
              <a:t> circa 1564 used mathematics to solve physical problems</a:t>
            </a:r>
          </a:p>
          <a:p>
            <a:pPr eaLnBrk="1" hangingPunct="1">
              <a:buFontTx/>
              <a:buChar char="•"/>
            </a:pPr>
            <a:r>
              <a:rPr lang="en-US" altLang="en-US" sz="1600"/>
              <a:t> Galileo advanced Archimedes’ work and developed the science of Dynamics</a:t>
            </a:r>
            <a:endParaRPr lang="en-US" altLang="en-US" sz="1600" u="sng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78311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</a:t>
            </a:r>
            <a:r>
              <a:rPr lang="en-US" altLang="en-US" sz="1600" b="1"/>
              <a:t>Newton:</a:t>
            </a:r>
            <a:r>
              <a:rPr lang="en-US" altLang="en-US" sz="1600"/>
              <a:t> circa 1642 developed the 3 laws of motion</a:t>
            </a:r>
          </a:p>
          <a:p>
            <a:pPr eaLnBrk="1" hangingPunct="1">
              <a:buFontTx/>
              <a:buChar char="•"/>
            </a:pPr>
            <a:r>
              <a:rPr lang="en-US" altLang="en-US" sz="1600"/>
              <a:t> Law 1: motion does not require force; force only needed to accelerate motion</a:t>
            </a:r>
          </a:p>
          <a:p>
            <a:pPr eaLnBrk="1" hangingPunct="1">
              <a:buFontTx/>
              <a:buChar char="•"/>
            </a:pPr>
            <a:r>
              <a:rPr lang="en-US" altLang="en-US" sz="1600"/>
              <a:t> Law 2: the greater the force, the greater the acceleration</a:t>
            </a:r>
          </a:p>
          <a:p>
            <a:pPr eaLnBrk="1" hangingPunct="1">
              <a:buFontTx/>
              <a:buChar char="•"/>
            </a:pPr>
            <a:r>
              <a:rPr lang="en-US" altLang="en-US" sz="1600"/>
              <a:t> Law 3: action and reaction; if object pushed, it will push equally in opposite direction</a:t>
            </a:r>
            <a:endParaRPr lang="en-US" altLang="en-US" sz="1600" u="sng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228600" y="3505200"/>
            <a:ext cx="5910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All mechanical systems are made from combining 5 basic ones:</a:t>
            </a:r>
            <a:endParaRPr lang="en-US" altLang="en-US" sz="1600" u="sng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1143000" y="4038600"/>
            <a:ext cx="25019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Inclined Plane (or slope)</a:t>
            </a:r>
          </a:p>
          <a:p>
            <a:pPr eaLnBrk="1" hangingPunct="1">
              <a:buFontTx/>
              <a:buChar char="•"/>
            </a:pPr>
            <a:r>
              <a:rPr lang="en-US" altLang="en-US" sz="1600"/>
              <a:t> Wedge</a:t>
            </a:r>
          </a:p>
          <a:p>
            <a:pPr eaLnBrk="1" hangingPunct="1">
              <a:buFontTx/>
              <a:buChar char="•"/>
            </a:pPr>
            <a:r>
              <a:rPr lang="en-US" altLang="en-US" sz="1600"/>
              <a:t> Screw</a:t>
            </a:r>
          </a:p>
          <a:p>
            <a:pPr eaLnBrk="1" hangingPunct="1">
              <a:buFontTx/>
              <a:buChar char="•"/>
            </a:pPr>
            <a:r>
              <a:rPr lang="en-US" altLang="en-US" sz="1600"/>
              <a:t> Lever</a:t>
            </a:r>
          </a:p>
          <a:p>
            <a:pPr eaLnBrk="1" hangingPunct="1">
              <a:buFontTx/>
              <a:buChar char="•"/>
            </a:pPr>
            <a:r>
              <a:rPr lang="en-US" altLang="en-US" sz="1600"/>
              <a:t> Wheel</a:t>
            </a:r>
            <a:endParaRPr lang="en-US" altLang="en-US" sz="1600" u="sng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304800" y="5791200"/>
            <a:ext cx="3997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Wedge is 2 inclined planes joined together</a:t>
            </a:r>
          </a:p>
        </p:txBody>
      </p:sp>
      <p:pic>
        <p:nvPicPr>
          <p:cNvPr id="69643" name="Picture 11" descr="simpleMachines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86200"/>
            <a:ext cx="38100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304800" y="6096000"/>
            <a:ext cx="4268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Screw is inclined plane wrapped around shaft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304800" y="6400800"/>
            <a:ext cx="3890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Wheel is a lever that rotates 360 degrees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288925" y="5370513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But…</a:t>
            </a:r>
          </a:p>
        </p:txBody>
      </p:sp>
      <p:grpSp>
        <p:nvGrpSpPr>
          <p:cNvPr id="69649" name="Group 17"/>
          <p:cNvGrpSpPr>
            <a:grpSpLocks/>
          </p:cNvGrpSpPr>
          <p:nvPr/>
        </p:nvGrpSpPr>
        <p:grpSpPr bwMode="auto">
          <a:xfrm>
            <a:off x="4648200" y="5715000"/>
            <a:ext cx="4191000" cy="838200"/>
            <a:chOff x="2928" y="3600"/>
            <a:chExt cx="2640" cy="528"/>
          </a:xfrm>
        </p:grpSpPr>
        <p:sp>
          <p:nvSpPr>
            <p:cNvPr id="7182" name="Rectangle 16"/>
            <p:cNvSpPr>
              <a:spLocks noChangeArrowheads="1"/>
            </p:cNvSpPr>
            <p:nvPr/>
          </p:nvSpPr>
          <p:spPr bwMode="auto">
            <a:xfrm>
              <a:off x="2928" y="3600"/>
              <a:ext cx="2640" cy="52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2966" y="3671"/>
              <a:ext cx="25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Thus: Only lever and inclined plane</a:t>
              </a:r>
            </a:p>
            <a:p>
              <a:pPr eaLnBrk="1" hangingPunct="1"/>
              <a:r>
                <a:rPr lang="en-US" altLang="en-US"/>
                <a:t>are really the only 2 basic mechanisms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36" grpId="0"/>
      <p:bldP spid="69637" grpId="0"/>
      <p:bldP spid="69638" grpId="0"/>
      <p:bldP spid="69641" grpId="0"/>
      <p:bldP spid="69642" grpId="0"/>
      <p:bldP spid="69644" grpId="0"/>
      <p:bldP spid="69645" grpId="0"/>
      <p:bldP spid="696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733800" y="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66FF"/>
                </a:solidFill>
              </a:rPr>
              <a:t>Levers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828800" y="457200"/>
            <a:ext cx="5118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All machines (almost) always employ at least one lever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58750" y="901700"/>
            <a:ext cx="280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Lever of the First Order:</a:t>
            </a:r>
          </a:p>
        </p:txBody>
      </p:sp>
      <p:grpSp>
        <p:nvGrpSpPr>
          <p:cNvPr id="68627" name="Group 19"/>
          <p:cNvGrpSpPr>
            <a:grpSpLocks/>
          </p:cNvGrpSpPr>
          <p:nvPr/>
        </p:nvGrpSpPr>
        <p:grpSpPr bwMode="auto">
          <a:xfrm>
            <a:off x="304800" y="914400"/>
            <a:ext cx="7400925" cy="2487613"/>
            <a:chOff x="192" y="576"/>
            <a:chExt cx="4662" cy="1567"/>
          </a:xfrm>
        </p:grpSpPr>
        <p:pic>
          <p:nvPicPr>
            <p:cNvPr id="8210" name="Picture 5" descr="leverOfTheFirstOrd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12"/>
              <a:ext cx="2016" cy="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1" name="Text Box 6"/>
            <p:cNvSpPr txBox="1">
              <a:spLocks noChangeArrowheads="1"/>
            </p:cNvSpPr>
            <p:nvPr/>
          </p:nvSpPr>
          <p:spPr bwMode="auto">
            <a:xfrm>
              <a:off x="1920" y="576"/>
              <a:ext cx="29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/>
                <a:t>Fulcrum is always between the load and the effort</a:t>
              </a:r>
            </a:p>
          </p:txBody>
        </p:sp>
      </p:grpSp>
      <p:pic>
        <p:nvPicPr>
          <p:cNvPr id="68615" name="Picture 7" descr="scisso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26670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3200400" y="1447800"/>
            <a:ext cx="300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Can you think of examples?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212725" y="3717925"/>
            <a:ext cx="2373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Mechanical Advantage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1600200" y="4114800"/>
            <a:ext cx="5603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Mechanical advantage is ratio of load versus effort</a:t>
            </a:r>
          </a:p>
          <a:p>
            <a:pPr eaLnBrk="1" hangingPunct="1">
              <a:buFontTx/>
              <a:buChar char="•"/>
            </a:pPr>
            <a:r>
              <a:rPr lang="en-US" altLang="en-US" sz="1600"/>
              <a:t> Leverage is ratio distances of the effort and load to fulcrum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3200400" y="4953000"/>
            <a:ext cx="415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Leverage is ratio of A and B = 6:2 = 3:1</a:t>
            </a:r>
          </a:p>
        </p:txBody>
      </p:sp>
      <p:grpSp>
        <p:nvGrpSpPr>
          <p:cNvPr id="68628" name="Group 20"/>
          <p:cNvGrpSpPr>
            <a:grpSpLocks/>
          </p:cNvGrpSpPr>
          <p:nvPr/>
        </p:nvGrpSpPr>
        <p:grpSpPr bwMode="auto">
          <a:xfrm>
            <a:off x="152400" y="4724400"/>
            <a:ext cx="2667000" cy="1857375"/>
            <a:chOff x="96" y="2976"/>
            <a:chExt cx="1680" cy="1170"/>
          </a:xfrm>
        </p:grpSpPr>
        <p:pic>
          <p:nvPicPr>
            <p:cNvPr id="8208" name="Picture 10" descr="mechanicalAdvanta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216"/>
              <a:ext cx="1680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9" name="Text Box 14"/>
            <p:cNvSpPr txBox="1">
              <a:spLocks noChangeArrowheads="1"/>
            </p:cNvSpPr>
            <p:nvPr/>
          </p:nvSpPr>
          <p:spPr bwMode="auto">
            <a:xfrm>
              <a:off x="144" y="2976"/>
              <a:ext cx="64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FF0000"/>
                  </a:solidFill>
                </a:rPr>
                <a:t>Example</a:t>
              </a:r>
            </a:p>
          </p:txBody>
        </p:sp>
      </p:grpSp>
      <p:grpSp>
        <p:nvGrpSpPr>
          <p:cNvPr id="68629" name="Group 21"/>
          <p:cNvGrpSpPr>
            <a:grpSpLocks/>
          </p:cNvGrpSpPr>
          <p:nvPr/>
        </p:nvGrpSpPr>
        <p:grpSpPr bwMode="auto">
          <a:xfrm>
            <a:off x="3200400" y="5334000"/>
            <a:ext cx="3284538" cy="547688"/>
            <a:chOff x="2016" y="3360"/>
            <a:chExt cx="2069" cy="345"/>
          </a:xfrm>
        </p:grpSpPr>
        <p:sp>
          <p:nvSpPr>
            <p:cNvPr id="8206" name="Text Box 15"/>
            <p:cNvSpPr txBox="1">
              <a:spLocks noChangeArrowheads="1"/>
            </p:cNvSpPr>
            <p:nvPr/>
          </p:nvSpPr>
          <p:spPr bwMode="auto">
            <a:xfrm>
              <a:off x="2016" y="3408"/>
              <a:ext cx="16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Mechanical Advantage =</a:t>
              </a:r>
            </a:p>
          </p:txBody>
        </p:sp>
        <p:graphicFrame>
          <p:nvGraphicFramePr>
            <p:cNvPr id="8207" name="Object 16"/>
            <p:cNvGraphicFramePr>
              <a:graphicFrameLocks noChangeAspect="1"/>
            </p:cNvGraphicFramePr>
            <p:nvPr/>
          </p:nvGraphicFramePr>
          <p:xfrm>
            <a:off x="3696" y="3360"/>
            <a:ext cx="389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2" name="Equation" r:id="rId7" imgW="444307" imgH="393529" progId="Equation.3">
                    <p:embed/>
                  </p:oleObj>
                </mc:Choice>
                <mc:Fallback>
                  <p:oleObj name="Equation" r:id="rId7" imgW="444307" imgH="393529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3360"/>
                          <a:ext cx="389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3200400" y="5943600"/>
            <a:ext cx="414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Thus, effort of 1 could move a load of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7" grpId="0"/>
      <p:bldP spid="68619" grpId="0"/>
      <p:bldP spid="68620" grpId="0"/>
      <p:bldP spid="68621" grpId="0"/>
      <p:bldP spid="686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82550" y="304800"/>
            <a:ext cx="313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Lever of the Second Order: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3352800" y="914400"/>
            <a:ext cx="300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Can you think of examples?</a:t>
            </a:r>
          </a:p>
        </p:txBody>
      </p:sp>
      <p:grpSp>
        <p:nvGrpSpPr>
          <p:cNvPr id="94233" name="Group 25"/>
          <p:cNvGrpSpPr>
            <a:grpSpLocks/>
          </p:cNvGrpSpPr>
          <p:nvPr/>
        </p:nvGrpSpPr>
        <p:grpSpPr bwMode="auto">
          <a:xfrm>
            <a:off x="415925" y="355600"/>
            <a:ext cx="6619875" cy="2097088"/>
            <a:chOff x="262" y="224"/>
            <a:chExt cx="4170" cy="1321"/>
          </a:xfrm>
        </p:grpSpPr>
        <p:sp>
          <p:nvSpPr>
            <p:cNvPr id="9224" name="Text Box 7"/>
            <p:cNvSpPr txBox="1">
              <a:spLocks noChangeArrowheads="1"/>
            </p:cNvSpPr>
            <p:nvPr/>
          </p:nvSpPr>
          <p:spPr bwMode="auto">
            <a:xfrm>
              <a:off x="2038" y="224"/>
              <a:ext cx="23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/>
                <a:t>Load lies between fulcrum and the effort</a:t>
              </a:r>
            </a:p>
          </p:txBody>
        </p:sp>
        <p:pic>
          <p:nvPicPr>
            <p:cNvPr id="9225" name="Picture 20" descr="leverOfTheSecondOrd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560"/>
              <a:ext cx="1713" cy="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4230" name="Picture 22" descr="wheelBarr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2032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1" name="Picture 23" descr="nutCrac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229552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517525" y="3870325"/>
            <a:ext cx="69961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Also known as a force multiplier (having very good mechanical advantage)</a:t>
            </a:r>
          </a:p>
          <a:p>
            <a:pPr eaLnBrk="1" hangingPunct="1">
              <a:buFontTx/>
              <a:buChar char="•"/>
            </a:pPr>
            <a:r>
              <a:rPr lang="en-US" altLang="en-US" sz="1600"/>
              <a:t> Effort must move greater distance than the 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17" grpId="0"/>
      <p:bldP spid="942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287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Lever of the Third Order: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895600" y="838200"/>
            <a:ext cx="300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Can you think of examples?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1143000" y="5943600"/>
            <a:ext cx="65547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/>
              <a:t> Also known as a force reducer (efforts always greater than load)</a:t>
            </a:r>
          </a:p>
          <a:p>
            <a:pPr eaLnBrk="1" hangingPunct="1">
              <a:buFontTx/>
              <a:buChar char="•"/>
            </a:pPr>
            <a:r>
              <a:rPr lang="en-US" altLang="en-US" sz="1600"/>
              <a:t> Load moves faster than the effort (can call this a movement amplifier)</a:t>
            </a:r>
          </a:p>
        </p:txBody>
      </p:sp>
      <p:grpSp>
        <p:nvGrpSpPr>
          <p:cNvPr id="96267" name="Group 11"/>
          <p:cNvGrpSpPr>
            <a:grpSpLocks/>
          </p:cNvGrpSpPr>
          <p:nvPr/>
        </p:nvGrpSpPr>
        <p:grpSpPr bwMode="auto">
          <a:xfrm>
            <a:off x="304800" y="355600"/>
            <a:ext cx="6694488" cy="2622550"/>
            <a:chOff x="192" y="224"/>
            <a:chExt cx="4217" cy="1652"/>
          </a:xfrm>
        </p:grpSpPr>
        <p:sp>
          <p:nvSpPr>
            <p:cNvPr id="10252" name="Text Box 5"/>
            <p:cNvSpPr txBox="1">
              <a:spLocks noChangeArrowheads="1"/>
            </p:cNvSpPr>
            <p:nvPr/>
          </p:nvSpPr>
          <p:spPr bwMode="auto">
            <a:xfrm>
              <a:off x="2038" y="224"/>
              <a:ext cx="2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/>
                <a:t>Effort applied between fulcrum and load</a:t>
              </a:r>
            </a:p>
          </p:txBody>
        </p:sp>
        <p:pic>
          <p:nvPicPr>
            <p:cNvPr id="10253" name="Picture 10" descr="leverOfTheThirdOrd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28"/>
              <a:ext cx="1680" cy="1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6268" name="Picture 12" descr="musc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8383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9" name="Picture 13" descr="lad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20653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288925" y="3946525"/>
            <a:ext cx="7940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Human Arm:</a:t>
            </a:r>
            <a:r>
              <a:rPr lang="en-US" altLang="en-US" sz="1600"/>
              <a:t> Fulcrum (elbow), Effort (bicep muscle attached to forearm, just below elbow), Load (held in hand)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304800" y="4572000"/>
            <a:ext cx="7940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Ladder:</a:t>
            </a:r>
            <a:r>
              <a:rPr lang="en-US" altLang="en-US" sz="1600"/>
              <a:t> Fulcrum (ground), Effort (person supporting ladder).  Higher firefighter ascends, the greater the effort needed</a:t>
            </a:r>
          </a:p>
        </p:txBody>
      </p:sp>
      <p:pic>
        <p:nvPicPr>
          <p:cNvPr id="96272" name="Picture 16" descr="fishingR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95400"/>
            <a:ext cx="20574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304800" y="5181600"/>
            <a:ext cx="7940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Fishing Rod:</a:t>
            </a:r>
            <a:r>
              <a:rPr lang="en-US" altLang="en-US" sz="1600"/>
              <a:t> Fulcrum (left hand grasps bottom), Effort (right hand move rod up and down), Load (tackle, bait, fish)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/>
      <p:bldP spid="96265" grpId="0"/>
      <p:bldP spid="96270" grpId="0"/>
      <p:bldP spid="96271" grpId="0"/>
      <p:bldP spid="9627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1520</Words>
  <Application>Microsoft Office PowerPoint</Application>
  <PresentationFormat>On-screen Show (4:3)</PresentationFormat>
  <Paragraphs>196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Default Design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Drexel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Oh</dc:creator>
  <cp:lastModifiedBy>Paul Oh</cp:lastModifiedBy>
  <cp:revision>53</cp:revision>
  <dcterms:created xsi:type="dcterms:W3CDTF">2011-03-28T19:11:44Z</dcterms:created>
  <dcterms:modified xsi:type="dcterms:W3CDTF">2015-08-27T15:50:06Z</dcterms:modified>
</cp:coreProperties>
</file>