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60" r:id="rId5"/>
    <p:sldId id="274" r:id="rId6"/>
    <p:sldId id="273" r:id="rId7"/>
    <p:sldId id="262" r:id="rId8"/>
    <p:sldId id="269" r:id="rId9"/>
    <p:sldId id="271" r:id="rId10"/>
    <p:sldId id="265" r:id="rId11"/>
    <p:sldId id="266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20" autoAdjust="0"/>
  </p:normalViewPr>
  <p:slideViewPr>
    <p:cSldViewPr>
      <p:cViewPr varScale="1">
        <p:scale>
          <a:sx n="97" d="100"/>
          <a:sy n="97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E7F6-16F8-432E-8A6C-8E343A7FDCF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27A3-46E9-4491-8665-1FEDBA914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lectric_motor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botroom.com/BipolarHBridg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Embedded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</a:t>
            </a:r>
            <a:r>
              <a:rPr lang="en-US" baseline="0" dirty="0" smtClean="0"/>
              <a:t> 4 (7/20/11)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Brushed DC Motor Control</a:t>
            </a:r>
          </a:p>
          <a:p>
            <a:pPr lvl="1"/>
            <a:r>
              <a:rPr lang="en-US" dirty="0" smtClean="0"/>
              <a:t>Building and controlling a brushed DC motor using an H-bridge circuit and</a:t>
            </a:r>
            <a:r>
              <a:rPr lang="en-US" baseline="0" dirty="0" smtClean="0"/>
              <a:t> the NXT Sensor Expansion Kit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H-Bridge</a:t>
            </a:r>
            <a:endParaRPr lang="en-US" dirty="0"/>
          </a:p>
        </p:txBody>
      </p:sp>
      <p:pic>
        <p:nvPicPr>
          <p:cNvPr id="4" name="Content Placeholder 3" descr="H-Bridg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1370991"/>
            <a:ext cx="6172200" cy="3810609"/>
          </a:xfrm>
        </p:spPr>
      </p:pic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6096000" y="1219200"/>
          <a:ext cx="28194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  <a:gridCol w="9398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Resistor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Transistor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PNP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PNP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NPN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NPN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Diode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Brushed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1219200" y="3886200"/>
            <a:ext cx="4889095" cy="2438400"/>
            <a:chOff x="1219200" y="3886200"/>
            <a:chExt cx="4889095" cy="2438400"/>
          </a:xfrm>
        </p:grpSpPr>
        <p:grpSp>
          <p:nvGrpSpPr>
            <p:cNvPr id="108" name="Group 107"/>
            <p:cNvGrpSpPr/>
            <p:nvPr/>
          </p:nvGrpSpPr>
          <p:grpSpPr>
            <a:xfrm>
              <a:off x="1219200" y="3886200"/>
              <a:ext cx="4889095" cy="2438400"/>
              <a:chOff x="3962400" y="2895600"/>
              <a:chExt cx="4889095" cy="2438400"/>
            </a:xfrm>
          </p:grpSpPr>
          <p:grpSp>
            <p:nvGrpSpPr>
              <p:cNvPr id="5" name="Group 4"/>
              <p:cNvGrpSpPr/>
              <p:nvPr/>
            </p:nvGrpSpPr>
            <p:grpSpPr>
              <a:xfrm rot="16200000">
                <a:off x="5061218" y="3366021"/>
                <a:ext cx="831228" cy="590463"/>
                <a:chOff x="7277380" y="4523601"/>
                <a:chExt cx="831228" cy="590463"/>
              </a:xfrm>
            </p:grpSpPr>
            <p:grpSp>
              <p:nvGrpSpPr>
                <p:cNvPr id="6" name="Group 22"/>
                <p:cNvGrpSpPr/>
                <p:nvPr/>
              </p:nvGrpSpPr>
              <p:grpSpPr>
                <a:xfrm flipH="1">
                  <a:off x="7391400" y="4724400"/>
                  <a:ext cx="609600" cy="389664"/>
                  <a:chOff x="5450685" y="4871185"/>
                  <a:chExt cx="609600" cy="389663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 rot="5400000">
                    <a:off x="5563461" y="4876800"/>
                    <a:ext cx="384048" cy="3840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" name="Group 479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5603085" y="4718785"/>
                    <a:ext cx="304800" cy="609600"/>
                    <a:chOff x="4944" y="1344"/>
                    <a:chExt cx="192" cy="384"/>
                  </a:xfrm>
                </p:grpSpPr>
                <p:sp>
                  <p:nvSpPr>
                    <p:cNvPr id="12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44" y="1344"/>
                      <a:ext cx="96" cy="3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2"/>
                        </a:cxn>
                        <a:cxn ang="0">
                          <a:pos x="192" y="288"/>
                        </a:cxn>
                        <a:cxn ang="0">
                          <a:pos x="192" y="480"/>
                        </a:cxn>
                        <a:cxn ang="0">
                          <a:pos x="0" y="576"/>
                        </a:cxn>
                        <a:cxn ang="0">
                          <a:pos x="0" y="768"/>
                        </a:cxn>
                      </a:cxnLst>
                      <a:rect l="0" t="0" r="r" b="b"/>
                      <a:pathLst>
                        <a:path w="192" h="768">
                          <a:moveTo>
                            <a:pt x="0" y="0"/>
                          </a:moveTo>
                          <a:lnTo>
                            <a:pt x="0" y="192"/>
                          </a:lnTo>
                          <a:lnTo>
                            <a:pt x="192" y="288"/>
                          </a:lnTo>
                          <a:lnTo>
                            <a:pt x="192" y="480"/>
                          </a:lnTo>
                          <a:lnTo>
                            <a:pt x="0" y="576"/>
                          </a:lnTo>
                          <a:lnTo>
                            <a:pt x="0" y="768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40" y="1436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40" y="15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" name="Freeform 33"/>
                    <p:cNvSpPr>
                      <a:spLocks noChangeAspect="1"/>
                    </p:cNvSpPr>
                    <p:nvPr/>
                  </p:nvSpPr>
                  <p:spPr bwMode="auto">
                    <a:xfrm rot="1560000" flipH="1">
                      <a:off x="4994" y="1452"/>
                      <a:ext cx="4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0"/>
                        </a:cxn>
                        <a:cxn ang="0">
                          <a:pos x="96" y="9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96">
                          <a:moveTo>
                            <a:pt x="0" y="48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7277380" y="4752201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467600" y="4523601"/>
                  <a:ext cx="2680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848600" y="4752201"/>
                  <a:ext cx="2600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</p:grpSp>
          <p:sp>
            <p:nvSpPr>
              <p:cNvPr id="16" name="Freeform 12"/>
              <p:cNvSpPr>
                <a:spLocks noChangeAspect="1"/>
              </p:cNvSpPr>
              <p:nvPr/>
            </p:nvSpPr>
            <p:spPr bwMode="auto">
              <a:xfrm rot="16200000">
                <a:off x="4926809" y="3275491"/>
                <a:ext cx="152400" cy="7620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336"/>
                  </a:cxn>
                  <a:cxn ang="0">
                    <a:pos x="192" y="432"/>
                  </a:cxn>
                  <a:cxn ang="0">
                    <a:pos x="0" y="528"/>
                  </a:cxn>
                  <a:cxn ang="0">
                    <a:pos x="192" y="624"/>
                  </a:cxn>
                  <a:cxn ang="0">
                    <a:pos x="0" y="720"/>
                  </a:cxn>
                  <a:cxn ang="0">
                    <a:pos x="96" y="768"/>
                  </a:cxn>
                  <a:cxn ang="0">
                    <a:pos x="96" y="960"/>
                  </a:cxn>
                </a:cxnLst>
                <a:rect l="0" t="0" r="r" b="b"/>
                <a:pathLst>
                  <a:path w="192" h="960">
                    <a:moveTo>
                      <a:pt x="96" y="0"/>
                    </a:moveTo>
                    <a:lnTo>
                      <a:pt x="96" y="192"/>
                    </a:lnTo>
                    <a:lnTo>
                      <a:pt x="192" y="240"/>
                    </a:lnTo>
                    <a:lnTo>
                      <a:pt x="0" y="336"/>
                    </a:lnTo>
                    <a:lnTo>
                      <a:pt x="192" y="432"/>
                    </a:lnTo>
                    <a:lnTo>
                      <a:pt x="0" y="528"/>
                    </a:lnTo>
                    <a:lnTo>
                      <a:pt x="192" y="624"/>
                    </a:lnTo>
                    <a:lnTo>
                      <a:pt x="0" y="720"/>
                    </a:lnTo>
                    <a:lnTo>
                      <a:pt x="96" y="768"/>
                    </a:lnTo>
                    <a:lnTo>
                      <a:pt x="96" y="9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221"/>
              <p:cNvGrpSpPr>
                <a:grpSpLocks/>
              </p:cNvGrpSpPr>
              <p:nvPr/>
            </p:nvGrpSpPr>
            <p:grpSpPr bwMode="auto">
              <a:xfrm rot="10800000">
                <a:off x="6253076" y="5105400"/>
                <a:ext cx="304800" cy="228600"/>
                <a:chOff x="3888" y="3072"/>
                <a:chExt cx="192" cy="144"/>
              </a:xfrm>
            </p:grpSpPr>
            <p:sp>
              <p:nvSpPr>
                <p:cNvPr id="18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3888" y="30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3984" y="30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20"/>
              <p:cNvGrpSpPr>
                <a:grpSpLocks/>
              </p:cNvGrpSpPr>
              <p:nvPr/>
            </p:nvGrpSpPr>
            <p:grpSpPr bwMode="auto">
              <a:xfrm flipV="1">
                <a:off x="6329275" y="3048000"/>
                <a:ext cx="152400" cy="304800"/>
                <a:chOff x="3264" y="3072"/>
                <a:chExt cx="96" cy="192"/>
              </a:xfrm>
            </p:grpSpPr>
            <p:sp>
              <p:nvSpPr>
                <p:cNvPr id="21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3312" y="3072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18"/>
                <p:cNvSpPr>
                  <a:spLocks noChangeAspect="1"/>
                </p:cNvSpPr>
                <p:nvPr/>
              </p:nvSpPr>
              <p:spPr bwMode="auto">
                <a:xfrm>
                  <a:off x="3264" y="3192"/>
                  <a:ext cx="96" cy="72"/>
                </a:xfrm>
                <a:custGeom>
                  <a:avLst/>
                  <a:gdLst/>
                  <a:ahLst/>
                  <a:cxnLst>
                    <a:cxn ang="0">
                      <a:pos x="96" y="144"/>
                    </a:cxn>
                    <a:cxn ang="0">
                      <a:pos x="192" y="0"/>
                    </a:cxn>
                    <a:cxn ang="0">
                      <a:pos x="0" y="0"/>
                    </a:cxn>
                    <a:cxn ang="0">
                      <a:pos x="96" y="144"/>
                    </a:cxn>
                  </a:cxnLst>
                  <a:rect l="0" t="0" r="r" b="b"/>
                  <a:pathLst>
                    <a:path w="192" h="144">
                      <a:moveTo>
                        <a:pt x="96" y="144"/>
                      </a:moveTo>
                      <a:lnTo>
                        <a:pt x="192" y="0"/>
                      </a:lnTo>
                      <a:lnTo>
                        <a:pt x="0" y="0"/>
                      </a:lnTo>
                      <a:lnTo>
                        <a:pt x="96" y="144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476902" y="2895600"/>
                <a:ext cx="420308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P1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90924" y="3200400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R1</a:t>
                </a:r>
                <a:endParaRPr lang="en-US" dirty="0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6200000">
                <a:off x="5056820" y="4510213"/>
                <a:ext cx="834434" cy="584874"/>
                <a:chOff x="7429780" y="4676001"/>
                <a:chExt cx="834434" cy="584874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7429780" y="4904601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620000" y="4676001"/>
                  <a:ext cx="2680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997794" y="4904602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grpSp>
              <p:nvGrpSpPr>
                <p:cNvPr id="29" name="Group 155"/>
                <p:cNvGrpSpPr/>
                <p:nvPr/>
              </p:nvGrpSpPr>
              <p:grpSpPr>
                <a:xfrm>
                  <a:off x="7543800" y="4876800"/>
                  <a:ext cx="609600" cy="384075"/>
                  <a:chOff x="5526025" y="4379950"/>
                  <a:chExt cx="609600" cy="384074"/>
                </a:xfrm>
              </p:grpSpPr>
              <p:grpSp>
                <p:nvGrpSpPr>
                  <p:cNvPr id="30" name="Group 478"/>
                  <p:cNvGrpSpPr>
                    <a:grpSpLocks/>
                  </p:cNvGrpSpPr>
                  <p:nvPr/>
                </p:nvGrpSpPr>
                <p:grpSpPr bwMode="auto">
                  <a:xfrm rot="5400000" flipH="1">
                    <a:off x="5678424" y="4227551"/>
                    <a:ext cx="304801" cy="609600"/>
                    <a:chOff x="4656" y="1344"/>
                    <a:chExt cx="192" cy="384"/>
                  </a:xfrm>
                </p:grpSpPr>
                <p:sp>
                  <p:nvSpPr>
                    <p:cNvPr id="32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6" y="1344"/>
                      <a:ext cx="99" cy="3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2"/>
                        </a:cxn>
                        <a:cxn ang="0">
                          <a:pos x="192" y="288"/>
                        </a:cxn>
                        <a:cxn ang="0">
                          <a:pos x="192" y="480"/>
                        </a:cxn>
                        <a:cxn ang="0">
                          <a:pos x="0" y="576"/>
                        </a:cxn>
                        <a:cxn ang="0">
                          <a:pos x="0" y="768"/>
                        </a:cxn>
                      </a:cxnLst>
                      <a:rect l="0" t="0" r="r" b="b"/>
                      <a:pathLst>
                        <a:path w="192" h="768">
                          <a:moveTo>
                            <a:pt x="0" y="0"/>
                          </a:moveTo>
                          <a:lnTo>
                            <a:pt x="0" y="192"/>
                          </a:lnTo>
                          <a:lnTo>
                            <a:pt x="192" y="288"/>
                          </a:lnTo>
                          <a:lnTo>
                            <a:pt x="192" y="480"/>
                          </a:lnTo>
                          <a:lnTo>
                            <a:pt x="0" y="576"/>
                          </a:lnTo>
                          <a:lnTo>
                            <a:pt x="0" y="768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55" y="14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55" y="1536"/>
                      <a:ext cx="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" name="Freeform 38"/>
                    <p:cNvSpPr>
                      <a:spLocks noChangeAspect="1"/>
                    </p:cNvSpPr>
                    <p:nvPr/>
                  </p:nvSpPr>
                  <p:spPr bwMode="auto">
                    <a:xfrm rot="20040000">
                      <a:off x="4656" y="1597"/>
                      <a:ext cx="4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0"/>
                        </a:cxn>
                        <a:cxn ang="0">
                          <a:pos x="96" y="9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96">
                          <a:moveTo>
                            <a:pt x="0" y="48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" name="Oval 30"/>
                  <p:cNvSpPr/>
                  <p:nvPr/>
                </p:nvSpPr>
                <p:spPr>
                  <a:xfrm rot="5400000">
                    <a:off x="5638800" y="4379976"/>
                    <a:ext cx="384048" cy="3840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6" name="TextBox 35"/>
              <p:cNvSpPr txBox="1"/>
              <p:nvPr/>
            </p:nvSpPr>
            <p:spPr>
              <a:xfrm>
                <a:off x="3962400" y="3471824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B3</a:t>
                </a:r>
                <a:endParaRPr lang="en-US" dirty="0"/>
              </a:p>
            </p:txBody>
          </p:sp>
          <p:sp>
            <p:nvSpPr>
              <p:cNvPr id="37" name="Freeform 253"/>
              <p:cNvSpPr>
                <a:spLocks/>
              </p:cNvSpPr>
              <p:nvPr/>
            </p:nvSpPr>
            <p:spPr bwMode="auto">
              <a:xfrm>
                <a:off x="4393409" y="3580290"/>
                <a:ext cx="228600" cy="152400"/>
              </a:xfrm>
              <a:custGeom>
                <a:avLst/>
                <a:gdLst/>
                <a:ahLst/>
                <a:cxnLst>
                  <a:cxn ang="0">
                    <a:pos x="288" y="96"/>
                  </a:cxn>
                  <a:cxn ang="0">
                    <a:pos x="144" y="192"/>
                  </a:cxn>
                  <a:cxn ang="0">
                    <a:pos x="0" y="192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88" y="96"/>
                  </a:cxn>
                </a:cxnLst>
                <a:rect l="0" t="0" r="r" b="b"/>
                <a:pathLst>
                  <a:path w="288" h="192">
                    <a:moveTo>
                      <a:pt x="288" y="96"/>
                    </a:moveTo>
                    <a:lnTo>
                      <a:pt x="144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288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218"/>
              <p:cNvGrpSpPr>
                <a:grpSpLocks/>
              </p:cNvGrpSpPr>
              <p:nvPr/>
            </p:nvGrpSpPr>
            <p:grpSpPr bwMode="auto">
              <a:xfrm>
                <a:off x="6710271" y="3352800"/>
                <a:ext cx="152400" cy="762000"/>
                <a:chOff x="5280" y="1200"/>
                <a:chExt cx="96" cy="480"/>
              </a:xfrm>
            </p:grpSpPr>
            <p:sp>
              <p:nvSpPr>
                <p:cNvPr id="39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20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/>
                  <a:tailEnd type="none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5280" y="13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08"/>
                <p:cNvSpPr>
                  <a:spLocks noChangeAspect="1"/>
                </p:cNvSpPr>
                <p:nvPr/>
              </p:nvSpPr>
              <p:spPr bwMode="auto">
                <a:xfrm>
                  <a:off x="5280" y="13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240"/>
                    </a:cxn>
                    <a:cxn ang="0">
                      <a:pos x="288" y="240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288" h="240">
                      <a:moveTo>
                        <a:pt x="144" y="0"/>
                      </a:moveTo>
                      <a:lnTo>
                        <a:pt x="0" y="240"/>
                      </a:lnTo>
                      <a:lnTo>
                        <a:pt x="288" y="24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4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5687200" y="3943657"/>
                <a:ext cx="0" cy="5749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 rot="5400000" flipH="1">
                <a:off x="6925173" y="3362533"/>
                <a:ext cx="831228" cy="590463"/>
                <a:chOff x="7277380" y="4523601"/>
                <a:chExt cx="831228" cy="590463"/>
              </a:xfrm>
            </p:grpSpPr>
            <p:grpSp>
              <p:nvGrpSpPr>
                <p:cNvPr id="45" name="Group 22"/>
                <p:cNvGrpSpPr/>
                <p:nvPr/>
              </p:nvGrpSpPr>
              <p:grpSpPr>
                <a:xfrm flipH="1">
                  <a:off x="7391400" y="4724400"/>
                  <a:ext cx="609600" cy="389664"/>
                  <a:chOff x="5450685" y="4871185"/>
                  <a:chExt cx="609600" cy="389663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 rot="5400000">
                    <a:off x="5563461" y="4876800"/>
                    <a:ext cx="384048" cy="3840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" name="Group 479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5603085" y="4718785"/>
                    <a:ext cx="304800" cy="609600"/>
                    <a:chOff x="4944" y="1344"/>
                    <a:chExt cx="192" cy="384"/>
                  </a:xfrm>
                </p:grpSpPr>
                <p:sp>
                  <p:nvSpPr>
                    <p:cNvPr id="51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44" y="1344"/>
                      <a:ext cx="96" cy="3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2"/>
                        </a:cxn>
                        <a:cxn ang="0">
                          <a:pos x="192" y="288"/>
                        </a:cxn>
                        <a:cxn ang="0">
                          <a:pos x="192" y="480"/>
                        </a:cxn>
                        <a:cxn ang="0">
                          <a:pos x="0" y="576"/>
                        </a:cxn>
                        <a:cxn ang="0">
                          <a:pos x="0" y="768"/>
                        </a:cxn>
                      </a:cxnLst>
                      <a:rect l="0" t="0" r="r" b="b"/>
                      <a:pathLst>
                        <a:path w="192" h="768">
                          <a:moveTo>
                            <a:pt x="0" y="0"/>
                          </a:moveTo>
                          <a:lnTo>
                            <a:pt x="0" y="192"/>
                          </a:lnTo>
                          <a:lnTo>
                            <a:pt x="192" y="288"/>
                          </a:lnTo>
                          <a:lnTo>
                            <a:pt x="192" y="480"/>
                          </a:lnTo>
                          <a:lnTo>
                            <a:pt x="0" y="576"/>
                          </a:lnTo>
                          <a:lnTo>
                            <a:pt x="0" y="768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40" y="1436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40" y="15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Freeform 33"/>
                    <p:cNvSpPr>
                      <a:spLocks noChangeAspect="1"/>
                    </p:cNvSpPr>
                    <p:nvPr/>
                  </p:nvSpPr>
                  <p:spPr bwMode="auto">
                    <a:xfrm rot="1560000" flipH="1">
                      <a:off x="4994" y="1452"/>
                      <a:ext cx="4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0"/>
                        </a:cxn>
                        <a:cxn ang="0">
                          <a:pos x="96" y="9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96">
                          <a:moveTo>
                            <a:pt x="0" y="48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7277380" y="4752201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467600" y="4523601"/>
                  <a:ext cx="2680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848600" y="4752201"/>
                  <a:ext cx="2600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rot="5400000" flipH="1">
                <a:off x="6923632" y="4506725"/>
                <a:ext cx="834434" cy="584874"/>
                <a:chOff x="7429780" y="4676001"/>
                <a:chExt cx="834434" cy="584874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7429780" y="4904601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E</a:t>
                  </a:r>
                  <a:endParaRPr lang="en-US" sz="1200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620000" y="4676001"/>
                  <a:ext cx="2680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B</a:t>
                  </a:r>
                  <a:endParaRPr lang="en-US" sz="1200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997794" y="4904602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C</a:t>
                  </a:r>
                  <a:endParaRPr lang="en-US" sz="1200" dirty="0"/>
                </a:p>
              </p:txBody>
            </p:sp>
            <p:grpSp>
              <p:nvGrpSpPr>
                <p:cNvPr id="59" name="Group 155"/>
                <p:cNvGrpSpPr/>
                <p:nvPr/>
              </p:nvGrpSpPr>
              <p:grpSpPr>
                <a:xfrm>
                  <a:off x="7543800" y="4876800"/>
                  <a:ext cx="609600" cy="384075"/>
                  <a:chOff x="5526025" y="4379950"/>
                  <a:chExt cx="609600" cy="384074"/>
                </a:xfrm>
              </p:grpSpPr>
              <p:grpSp>
                <p:nvGrpSpPr>
                  <p:cNvPr id="60" name="Group 478"/>
                  <p:cNvGrpSpPr>
                    <a:grpSpLocks/>
                  </p:cNvGrpSpPr>
                  <p:nvPr/>
                </p:nvGrpSpPr>
                <p:grpSpPr bwMode="auto">
                  <a:xfrm rot="5400000" flipH="1">
                    <a:off x="5678424" y="4227551"/>
                    <a:ext cx="304801" cy="609600"/>
                    <a:chOff x="4656" y="1344"/>
                    <a:chExt cx="192" cy="384"/>
                  </a:xfrm>
                </p:grpSpPr>
                <p:sp>
                  <p:nvSpPr>
                    <p:cNvPr id="62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6" y="1344"/>
                      <a:ext cx="99" cy="3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2"/>
                        </a:cxn>
                        <a:cxn ang="0">
                          <a:pos x="192" y="288"/>
                        </a:cxn>
                        <a:cxn ang="0">
                          <a:pos x="192" y="480"/>
                        </a:cxn>
                        <a:cxn ang="0">
                          <a:pos x="0" y="576"/>
                        </a:cxn>
                        <a:cxn ang="0">
                          <a:pos x="0" y="768"/>
                        </a:cxn>
                      </a:cxnLst>
                      <a:rect l="0" t="0" r="r" b="b"/>
                      <a:pathLst>
                        <a:path w="192" h="768">
                          <a:moveTo>
                            <a:pt x="0" y="0"/>
                          </a:moveTo>
                          <a:lnTo>
                            <a:pt x="0" y="192"/>
                          </a:lnTo>
                          <a:lnTo>
                            <a:pt x="192" y="288"/>
                          </a:lnTo>
                          <a:lnTo>
                            <a:pt x="192" y="480"/>
                          </a:lnTo>
                          <a:lnTo>
                            <a:pt x="0" y="576"/>
                          </a:lnTo>
                          <a:lnTo>
                            <a:pt x="0" y="768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55" y="14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55" y="1536"/>
                      <a:ext cx="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38"/>
                    <p:cNvSpPr>
                      <a:spLocks noChangeAspect="1"/>
                    </p:cNvSpPr>
                    <p:nvPr/>
                  </p:nvSpPr>
                  <p:spPr bwMode="auto">
                    <a:xfrm rot="20040000">
                      <a:off x="4656" y="1597"/>
                      <a:ext cx="4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0"/>
                        </a:cxn>
                        <a:cxn ang="0">
                          <a:pos x="96" y="9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96">
                          <a:moveTo>
                            <a:pt x="0" y="48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1" name="Oval 60"/>
                  <p:cNvSpPr/>
                  <p:nvPr/>
                </p:nvSpPr>
                <p:spPr>
                  <a:xfrm rot="5400000">
                    <a:off x="5638800" y="4379976"/>
                    <a:ext cx="384048" cy="3840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66" name="Straight Connector 65"/>
              <p:cNvCxnSpPr/>
              <p:nvPr/>
            </p:nvCxnSpPr>
            <p:spPr>
              <a:xfrm flipH="1">
                <a:off x="7129375" y="3940169"/>
                <a:ext cx="0" cy="5749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Freeform 12"/>
              <p:cNvSpPr>
                <a:spLocks noChangeAspect="1"/>
              </p:cNvSpPr>
              <p:nvPr/>
            </p:nvSpPr>
            <p:spPr bwMode="auto">
              <a:xfrm rot="16200000">
                <a:off x="4926809" y="4417334"/>
                <a:ext cx="152400" cy="7620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336"/>
                  </a:cxn>
                  <a:cxn ang="0">
                    <a:pos x="192" y="432"/>
                  </a:cxn>
                  <a:cxn ang="0">
                    <a:pos x="0" y="528"/>
                  </a:cxn>
                  <a:cxn ang="0">
                    <a:pos x="192" y="624"/>
                  </a:cxn>
                  <a:cxn ang="0">
                    <a:pos x="0" y="720"/>
                  </a:cxn>
                  <a:cxn ang="0">
                    <a:pos x="96" y="768"/>
                  </a:cxn>
                  <a:cxn ang="0">
                    <a:pos x="96" y="960"/>
                  </a:cxn>
                </a:cxnLst>
                <a:rect l="0" t="0" r="r" b="b"/>
                <a:pathLst>
                  <a:path w="192" h="960">
                    <a:moveTo>
                      <a:pt x="96" y="0"/>
                    </a:moveTo>
                    <a:lnTo>
                      <a:pt x="96" y="192"/>
                    </a:lnTo>
                    <a:lnTo>
                      <a:pt x="192" y="240"/>
                    </a:lnTo>
                    <a:lnTo>
                      <a:pt x="0" y="336"/>
                    </a:lnTo>
                    <a:lnTo>
                      <a:pt x="192" y="432"/>
                    </a:lnTo>
                    <a:lnTo>
                      <a:pt x="0" y="528"/>
                    </a:lnTo>
                    <a:lnTo>
                      <a:pt x="192" y="624"/>
                    </a:lnTo>
                    <a:lnTo>
                      <a:pt x="0" y="720"/>
                    </a:lnTo>
                    <a:lnTo>
                      <a:pt x="96" y="768"/>
                    </a:lnTo>
                    <a:lnTo>
                      <a:pt x="96" y="9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790923" y="4342243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R3</a:t>
                </a:r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62400" y="4613667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B2</a:t>
                </a:r>
                <a:endParaRPr lang="en-US" dirty="0"/>
              </a:p>
            </p:txBody>
          </p:sp>
          <p:sp>
            <p:nvSpPr>
              <p:cNvPr id="70" name="Freeform 253"/>
              <p:cNvSpPr>
                <a:spLocks/>
              </p:cNvSpPr>
              <p:nvPr/>
            </p:nvSpPr>
            <p:spPr bwMode="auto">
              <a:xfrm>
                <a:off x="4393409" y="4722133"/>
                <a:ext cx="228600" cy="152400"/>
              </a:xfrm>
              <a:custGeom>
                <a:avLst/>
                <a:gdLst/>
                <a:ahLst/>
                <a:cxnLst>
                  <a:cxn ang="0">
                    <a:pos x="288" y="96"/>
                  </a:cxn>
                  <a:cxn ang="0">
                    <a:pos x="144" y="192"/>
                  </a:cxn>
                  <a:cxn ang="0">
                    <a:pos x="0" y="192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88" y="96"/>
                  </a:cxn>
                </a:cxnLst>
                <a:rect l="0" t="0" r="r" b="b"/>
                <a:pathLst>
                  <a:path w="288" h="192">
                    <a:moveTo>
                      <a:pt x="288" y="96"/>
                    </a:moveTo>
                    <a:lnTo>
                      <a:pt x="144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288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12"/>
              <p:cNvSpPr>
                <a:spLocks noChangeAspect="1"/>
              </p:cNvSpPr>
              <p:nvPr/>
            </p:nvSpPr>
            <p:spPr bwMode="auto">
              <a:xfrm rot="16200000">
                <a:off x="7738975" y="3275491"/>
                <a:ext cx="152400" cy="7620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336"/>
                  </a:cxn>
                  <a:cxn ang="0">
                    <a:pos x="192" y="432"/>
                  </a:cxn>
                  <a:cxn ang="0">
                    <a:pos x="0" y="528"/>
                  </a:cxn>
                  <a:cxn ang="0">
                    <a:pos x="192" y="624"/>
                  </a:cxn>
                  <a:cxn ang="0">
                    <a:pos x="0" y="720"/>
                  </a:cxn>
                  <a:cxn ang="0">
                    <a:pos x="96" y="768"/>
                  </a:cxn>
                  <a:cxn ang="0">
                    <a:pos x="96" y="960"/>
                  </a:cxn>
                </a:cxnLst>
                <a:rect l="0" t="0" r="r" b="b"/>
                <a:pathLst>
                  <a:path w="192" h="960">
                    <a:moveTo>
                      <a:pt x="96" y="0"/>
                    </a:moveTo>
                    <a:lnTo>
                      <a:pt x="96" y="192"/>
                    </a:lnTo>
                    <a:lnTo>
                      <a:pt x="192" y="240"/>
                    </a:lnTo>
                    <a:lnTo>
                      <a:pt x="0" y="336"/>
                    </a:lnTo>
                    <a:lnTo>
                      <a:pt x="192" y="432"/>
                    </a:lnTo>
                    <a:lnTo>
                      <a:pt x="0" y="528"/>
                    </a:lnTo>
                    <a:lnTo>
                      <a:pt x="192" y="624"/>
                    </a:lnTo>
                    <a:lnTo>
                      <a:pt x="0" y="720"/>
                    </a:lnTo>
                    <a:lnTo>
                      <a:pt x="96" y="768"/>
                    </a:lnTo>
                    <a:lnTo>
                      <a:pt x="96" y="9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03090" y="3200400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R2</a:t>
                </a:r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424775" y="3471824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  <p:sp>
            <p:nvSpPr>
              <p:cNvPr id="74" name="Freeform 253"/>
              <p:cNvSpPr>
                <a:spLocks/>
              </p:cNvSpPr>
              <p:nvPr/>
            </p:nvSpPr>
            <p:spPr bwMode="auto">
              <a:xfrm flipH="1">
                <a:off x="8196175" y="3580290"/>
                <a:ext cx="228600" cy="152400"/>
              </a:xfrm>
              <a:custGeom>
                <a:avLst/>
                <a:gdLst/>
                <a:ahLst/>
                <a:cxnLst>
                  <a:cxn ang="0">
                    <a:pos x="288" y="96"/>
                  </a:cxn>
                  <a:cxn ang="0">
                    <a:pos x="144" y="192"/>
                  </a:cxn>
                  <a:cxn ang="0">
                    <a:pos x="0" y="192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88" y="96"/>
                  </a:cxn>
                </a:cxnLst>
                <a:rect l="0" t="0" r="r" b="b"/>
                <a:pathLst>
                  <a:path w="288" h="192">
                    <a:moveTo>
                      <a:pt x="288" y="96"/>
                    </a:moveTo>
                    <a:lnTo>
                      <a:pt x="144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288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12"/>
              <p:cNvSpPr>
                <a:spLocks noChangeAspect="1"/>
              </p:cNvSpPr>
              <p:nvPr/>
            </p:nvSpPr>
            <p:spPr bwMode="auto">
              <a:xfrm rot="16200000">
                <a:off x="7738975" y="4417382"/>
                <a:ext cx="152400" cy="7620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336"/>
                  </a:cxn>
                  <a:cxn ang="0">
                    <a:pos x="192" y="432"/>
                  </a:cxn>
                  <a:cxn ang="0">
                    <a:pos x="0" y="528"/>
                  </a:cxn>
                  <a:cxn ang="0">
                    <a:pos x="192" y="624"/>
                  </a:cxn>
                  <a:cxn ang="0">
                    <a:pos x="0" y="720"/>
                  </a:cxn>
                  <a:cxn ang="0">
                    <a:pos x="96" y="768"/>
                  </a:cxn>
                  <a:cxn ang="0">
                    <a:pos x="96" y="960"/>
                  </a:cxn>
                </a:cxnLst>
                <a:rect l="0" t="0" r="r" b="b"/>
                <a:pathLst>
                  <a:path w="192" h="960">
                    <a:moveTo>
                      <a:pt x="96" y="0"/>
                    </a:moveTo>
                    <a:lnTo>
                      <a:pt x="96" y="192"/>
                    </a:lnTo>
                    <a:lnTo>
                      <a:pt x="192" y="240"/>
                    </a:lnTo>
                    <a:lnTo>
                      <a:pt x="0" y="336"/>
                    </a:lnTo>
                    <a:lnTo>
                      <a:pt x="192" y="432"/>
                    </a:lnTo>
                    <a:lnTo>
                      <a:pt x="0" y="528"/>
                    </a:lnTo>
                    <a:lnTo>
                      <a:pt x="192" y="624"/>
                    </a:lnTo>
                    <a:lnTo>
                      <a:pt x="0" y="720"/>
                    </a:lnTo>
                    <a:lnTo>
                      <a:pt x="96" y="768"/>
                    </a:lnTo>
                    <a:lnTo>
                      <a:pt x="96" y="9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03090" y="4342291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R4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424775" y="4613715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B0</a:t>
                </a:r>
                <a:endParaRPr lang="en-US" dirty="0"/>
              </a:p>
            </p:txBody>
          </p:sp>
          <p:sp>
            <p:nvSpPr>
              <p:cNvPr id="78" name="Freeform 253"/>
              <p:cNvSpPr>
                <a:spLocks/>
              </p:cNvSpPr>
              <p:nvPr/>
            </p:nvSpPr>
            <p:spPr bwMode="auto">
              <a:xfrm flipH="1">
                <a:off x="8196175" y="4722181"/>
                <a:ext cx="228600" cy="152400"/>
              </a:xfrm>
              <a:custGeom>
                <a:avLst/>
                <a:gdLst/>
                <a:ahLst/>
                <a:cxnLst>
                  <a:cxn ang="0">
                    <a:pos x="288" y="96"/>
                  </a:cxn>
                  <a:cxn ang="0">
                    <a:pos x="144" y="192"/>
                  </a:cxn>
                  <a:cxn ang="0">
                    <a:pos x="0" y="192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88" y="96"/>
                  </a:cxn>
                </a:cxnLst>
                <a:rect l="0" t="0" r="r" b="b"/>
                <a:pathLst>
                  <a:path w="288" h="192">
                    <a:moveTo>
                      <a:pt x="288" y="96"/>
                    </a:moveTo>
                    <a:lnTo>
                      <a:pt x="144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288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5681575" y="3352800"/>
                <a:ext cx="14478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681575" y="5105400"/>
                <a:ext cx="14478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106" idx="1"/>
              </p:cNvCxnSpPr>
              <p:nvPr/>
            </p:nvCxnSpPr>
            <p:spPr>
              <a:xfrm rot="10800000" flipH="1">
                <a:off x="6786475" y="4227662"/>
                <a:ext cx="3429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107" idx="0"/>
              </p:cNvCxnSpPr>
              <p:nvPr/>
            </p:nvCxnSpPr>
            <p:spPr>
              <a:xfrm>
                <a:off x="5681575" y="4227662"/>
                <a:ext cx="3429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218"/>
              <p:cNvGrpSpPr>
                <a:grpSpLocks/>
              </p:cNvGrpSpPr>
              <p:nvPr/>
            </p:nvGrpSpPr>
            <p:grpSpPr bwMode="auto">
              <a:xfrm>
                <a:off x="6710271" y="4343400"/>
                <a:ext cx="152400" cy="762000"/>
                <a:chOff x="5280" y="1200"/>
                <a:chExt cx="96" cy="480"/>
              </a:xfrm>
            </p:grpSpPr>
            <p:sp>
              <p:nvSpPr>
                <p:cNvPr id="84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20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5280" y="13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108"/>
                <p:cNvSpPr>
                  <a:spLocks noChangeAspect="1"/>
                </p:cNvSpPr>
                <p:nvPr/>
              </p:nvSpPr>
              <p:spPr bwMode="auto">
                <a:xfrm>
                  <a:off x="5280" y="13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240"/>
                    </a:cxn>
                    <a:cxn ang="0">
                      <a:pos x="288" y="240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288" h="240">
                      <a:moveTo>
                        <a:pt x="144" y="0"/>
                      </a:moveTo>
                      <a:lnTo>
                        <a:pt x="0" y="240"/>
                      </a:lnTo>
                      <a:lnTo>
                        <a:pt x="288" y="24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4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218"/>
              <p:cNvGrpSpPr>
                <a:grpSpLocks/>
              </p:cNvGrpSpPr>
              <p:nvPr/>
            </p:nvGrpSpPr>
            <p:grpSpPr bwMode="auto">
              <a:xfrm>
                <a:off x="5948279" y="3352800"/>
                <a:ext cx="152400" cy="762000"/>
                <a:chOff x="5280" y="1200"/>
                <a:chExt cx="96" cy="480"/>
              </a:xfrm>
            </p:grpSpPr>
            <p:sp>
              <p:nvSpPr>
                <p:cNvPr id="89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20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5280" y="13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108"/>
                <p:cNvSpPr>
                  <a:spLocks noChangeAspect="1"/>
                </p:cNvSpPr>
                <p:nvPr/>
              </p:nvSpPr>
              <p:spPr bwMode="auto">
                <a:xfrm>
                  <a:off x="5280" y="13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240"/>
                    </a:cxn>
                    <a:cxn ang="0">
                      <a:pos x="288" y="240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288" h="240">
                      <a:moveTo>
                        <a:pt x="144" y="0"/>
                      </a:moveTo>
                      <a:lnTo>
                        <a:pt x="0" y="240"/>
                      </a:lnTo>
                      <a:lnTo>
                        <a:pt x="288" y="24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4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218"/>
              <p:cNvGrpSpPr>
                <a:grpSpLocks/>
              </p:cNvGrpSpPr>
              <p:nvPr/>
            </p:nvGrpSpPr>
            <p:grpSpPr bwMode="auto">
              <a:xfrm>
                <a:off x="5948279" y="4343400"/>
                <a:ext cx="152400" cy="762000"/>
                <a:chOff x="5280" y="1200"/>
                <a:chExt cx="96" cy="480"/>
              </a:xfrm>
            </p:grpSpPr>
            <p:sp>
              <p:nvSpPr>
                <p:cNvPr id="94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20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5280" y="13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08"/>
                <p:cNvSpPr>
                  <a:spLocks noChangeAspect="1"/>
                </p:cNvSpPr>
                <p:nvPr/>
              </p:nvSpPr>
              <p:spPr bwMode="auto">
                <a:xfrm>
                  <a:off x="5280" y="13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240"/>
                    </a:cxn>
                    <a:cxn ang="0">
                      <a:pos x="288" y="240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288" h="240">
                      <a:moveTo>
                        <a:pt x="144" y="0"/>
                      </a:moveTo>
                      <a:lnTo>
                        <a:pt x="0" y="240"/>
                      </a:lnTo>
                      <a:lnTo>
                        <a:pt x="288" y="24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4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/>
                  <a:tailEnd type="oval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98" name="Straight Connector 97"/>
              <p:cNvCxnSpPr>
                <a:stCxn id="92" idx="1"/>
                <a:endCxn id="94" idx="0"/>
              </p:cNvCxnSpPr>
              <p:nvPr/>
            </p:nvCxnSpPr>
            <p:spPr>
              <a:xfrm rot="16200000" flipH="1">
                <a:off x="5910179" y="4229100"/>
                <a:ext cx="2286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42" idx="1"/>
                <a:endCxn id="84" idx="0"/>
              </p:cNvCxnSpPr>
              <p:nvPr/>
            </p:nvCxnSpPr>
            <p:spPr>
              <a:xfrm rot="16200000" flipH="1">
                <a:off x="6672171" y="4229100"/>
                <a:ext cx="2286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0" name="Group 99"/>
              <p:cNvGrpSpPr/>
              <p:nvPr/>
            </p:nvGrpSpPr>
            <p:grpSpPr>
              <a:xfrm>
                <a:off x="6024475" y="3962400"/>
                <a:ext cx="762000" cy="449928"/>
                <a:chOff x="6024475" y="3962400"/>
                <a:chExt cx="762000" cy="449928"/>
              </a:xfrm>
            </p:grpSpPr>
            <p:grpSp>
              <p:nvGrpSpPr>
                <p:cNvPr id="101" name="Group 203"/>
                <p:cNvGrpSpPr/>
                <p:nvPr/>
              </p:nvGrpSpPr>
              <p:grpSpPr>
                <a:xfrm>
                  <a:off x="6024475" y="4042996"/>
                  <a:ext cx="762000" cy="369332"/>
                  <a:chOff x="6248400" y="4539734"/>
                  <a:chExt cx="762000" cy="369332"/>
                </a:xfrm>
              </p:grpSpPr>
              <p:grpSp>
                <p:nvGrpSpPr>
                  <p:cNvPr id="103" name="Group 20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6477000" y="4343400"/>
                    <a:ext cx="304800" cy="762000"/>
                    <a:chOff x="3888" y="2400"/>
                    <a:chExt cx="192" cy="480"/>
                  </a:xfrm>
                </p:grpSpPr>
                <p:sp>
                  <p:nvSpPr>
                    <p:cNvPr id="105" name="Oval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88" y="2544"/>
                      <a:ext cx="192" cy="192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106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84" y="2400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84" y="2736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438482" y="4539734"/>
                    <a:ext cx="381836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M</a:t>
                    </a:r>
                    <a:endParaRPr lang="en-US" dirty="0"/>
                  </a:p>
                </p:txBody>
              </p:sp>
            </p:grpSp>
            <p:sp>
              <p:nvSpPr>
                <p:cNvPr id="102" name="TextBox 101"/>
                <p:cNvSpPr txBox="1"/>
                <p:nvPr/>
              </p:nvSpPr>
              <p:spPr>
                <a:xfrm>
                  <a:off x="6477000" y="39624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</p:grpSp>
        </p:grpSp>
        <p:sp>
          <p:nvSpPr>
            <p:cNvPr id="109" name="TextBox 108"/>
            <p:cNvSpPr txBox="1"/>
            <p:nvPr/>
          </p:nvSpPr>
          <p:spPr>
            <a:xfrm>
              <a:off x="2557904" y="3962400"/>
              <a:ext cx="4138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T1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43400" y="3962400"/>
              <a:ext cx="4138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T2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86704" y="5117068"/>
              <a:ext cx="4138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T4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514600" y="5105400"/>
              <a:ext cx="4138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T3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429000" y="4648200"/>
              <a:ext cx="49885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228488" y="4339828"/>
              <a:ext cx="44435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D1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657600" y="4343400"/>
              <a:ext cx="44435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D2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241336" y="5723096"/>
              <a:ext cx="44435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D3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670448" y="5726668"/>
              <a:ext cx="44435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D4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Setup</a:t>
            </a:r>
            <a:endParaRPr lang="en-US" dirty="0"/>
          </a:p>
        </p:txBody>
      </p:sp>
      <p:pic>
        <p:nvPicPr>
          <p:cNvPr id="4" name="Content Placeholder 3" descr="H-Bridge Setup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1" y="1234282"/>
            <a:ext cx="6858000" cy="5143501"/>
          </a:xfrm>
        </p:spPr>
      </p:pic>
      <p:sp>
        <p:nvSpPr>
          <p:cNvPr id="5" name="TextBox 4"/>
          <p:cNvSpPr txBox="1"/>
          <p:nvPr/>
        </p:nvSpPr>
        <p:spPr>
          <a:xfrm>
            <a:off x="5410200" y="4343400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9V Battery and plug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524000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Brushed DC motor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209800"/>
            <a:ext cx="1295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Wire holder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2209800"/>
            <a:ext cx="60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NXT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4876800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H-Bridge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429000"/>
            <a:ext cx="914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Proto-board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pic>
        <p:nvPicPr>
          <p:cNvPr id="4" name="Content Placeholder 3" descr="H-Bridge Setup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91430"/>
            <a:ext cx="6858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58001" y="4876800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9V Battery and plug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6482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Connect the proto-board GND pin to common ground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590800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Bridge both </a:t>
            </a:r>
            <a:r>
              <a:rPr lang="en-US" b="1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1"/>
                </a:solidFill>
              </a:rPr>
              <a:t>ground</a:t>
            </a:r>
            <a:r>
              <a:rPr lang="en-US" dirty="0" smtClean="0"/>
              <a:t> rails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514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PNP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4648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NPN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Picture 3" descr="H-Bridge Setup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038600"/>
            <a:ext cx="3657600" cy="2743200"/>
          </a:xfrm>
          <a:prstGeom prst="rect">
            <a:avLst/>
          </a:prstGeom>
        </p:spPr>
      </p:pic>
      <p:pic>
        <p:nvPicPr>
          <p:cNvPr id="5" name="Picture 4" descr="H-Bridge Setup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19200"/>
            <a:ext cx="3657600" cy="2743200"/>
          </a:xfrm>
          <a:prstGeom prst="rect">
            <a:avLst/>
          </a:prstGeom>
        </p:spPr>
      </p:pic>
      <p:pic>
        <p:nvPicPr>
          <p:cNvPr id="6" name="Picture 5" descr="H-Bridge Setup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19200"/>
            <a:ext cx="3657600" cy="2743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267200"/>
            <a:ext cx="1981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Press the </a:t>
            </a:r>
            <a:r>
              <a:rPr lang="en-US" b="1" dirty="0" smtClean="0">
                <a:solidFill>
                  <a:srgbClr val="FFC000"/>
                </a:solidFill>
              </a:rPr>
              <a:t>center button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□</a:t>
            </a:r>
            <a:r>
              <a:rPr lang="en-US" b="1" dirty="0" smtClean="0"/>
              <a:t> </a:t>
            </a:r>
            <a:r>
              <a:rPr lang="en-US" dirty="0" smtClean="0"/>
              <a:t>to let the motor spin freely 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5400000" flipH="1" flipV="1">
            <a:off x="685800" y="33528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5410200"/>
            <a:ext cx="1981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Press the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right button &gt; </a:t>
            </a:r>
            <a:r>
              <a:rPr lang="en-US" dirty="0" smtClean="0"/>
              <a:t>to drive the motor backward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1981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Press the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left button &lt; </a:t>
            </a:r>
            <a:r>
              <a:rPr lang="en-US" dirty="0" smtClean="0"/>
              <a:t>to drive the motor forward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2286000" y="5562601"/>
            <a:ext cx="1676400" cy="447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</p:cNvCxnSpPr>
          <p:nvPr/>
        </p:nvCxnSpPr>
        <p:spPr>
          <a:xfrm rot="16200000" flipV="1">
            <a:off x="6019800" y="2590800"/>
            <a:ext cx="1371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15:00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smtClean="0"/>
              <a:t>– Lecture</a:t>
            </a:r>
          </a:p>
          <a:p>
            <a:pPr lvl="1"/>
            <a:r>
              <a:rPr lang="en-US" baseline="0" dirty="0" smtClean="0"/>
              <a:t>Inductors</a:t>
            </a:r>
          </a:p>
          <a:p>
            <a:pPr lvl="1"/>
            <a:r>
              <a:rPr lang="en-US" baseline="0" dirty="0" smtClean="0"/>
              <a:t>Brushed DC motors</a:t>
            </a:r>
          </a:p>
          <a:p>
            <a:pPr lvl="1"/>
            <a:r>
              <a:rPr lang="en-US" baseline="0" dirty="0" smtClean="0"/>
              <a:t>H-bridges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16:00</a:t>
            </a:r>
            <a:r>
              <a:rPr lang="en-US" baseline="0" dirty="0" smtClean="0"/>
              <a:t> – Lab</a:t>
            </a:r>
          </a:p>
          <a:p>
            <a:pPr lvl="1"/>
            <a:r>
              <a:rPr lang="en-US" dirty="0" smtClean="0"/>
              <a:t>Brushed DC motor control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Voltage generated through a wire as a function of the change in current</a:t>
            </a:r>
          </a:p>
          <a:p>
            <a:pPr lvl="1"/>
            <a:r>
              <a:rPr lang="en-US" dirty="0" smtClean="0"/>
              <a:t>Magnetic field generated perpendicular to the wire</a:t>
            </a:r>
          </a:p>
          <a:p>
            <a:pPr lvl="1"/>
            <a:r>
              <a:rPr lang="en-US" dirty="0" smtClean="0"/>
              <a:t>Coiled wire (wrapped</a:t>
            </a:r>
            <a:r>
              <a:rPr lang="en-US" baseline="0" dirty="0" smtClean="0"/>
              <a:t> around</a:t>
            </a:r>
            <a:r>
              <a:rPr lang="en-US" dirty="0" smtClean="0"/>
              <a:t> a magnetic core) concentrates the magnetic</a:t>
            </a:r>
            <a:r>
              <a:rPr lang="en-US" baseline="0" dirty="0" smtClean="0"/>
              <a:t> field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53200" y="2590800"/>
            <a:ext cx="2391146" cy="3962400"/>
            <a:chOff x="4953000" y="2438400"/>
            <a:chExt cx="2391146" cy="3962400"/>
          </a:xfrm>
        </p:grpSpPr>
        <p:grpSp>
          <p:nvGrpSpPr>
            <p:cNvPr id="5" name="Group 91"/>
            <p:cNvGrpSpPr/>
            <p:nvPr/>
          </p:nvGrpSpPr>
          <p:grpSpPr>
            <a:xfrm>
              <a:off x="6934200" y="4267198"/>
              <a:ext cx="409946" cy="1142999"/>
              <a:chOff x="3733800" y="4384417"/>
              <a:chExt cx="333746" cy="2080915"/>
            </a:xfrm>
          </p:grpSpPr>
          <p:grpSp>
            <p:nvGrpSpPr>
              <p:cNvPr id="47" name="Group 88"/>
              <p:cNvGrpSpPr/>
              <p:nvPr/>
            </p:nvGrpSpPr>
            <p:grpSpPr>
              <a:xfrm rot="16200000">
                <a:off x="3443473" y="5486400"/>
                <a:ext cx="914400" cy="304800"/>
                <a:chOff x="3429000" y="5486400"/>
                <a:chExt cx="914400" cy="304800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 rot="5400000">
                  <a:off x="3962400" y="5410200"/>
                  <a:ext cx="304800" cy="4572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 rot="16200000" flipH="1">
                  <a:off x="3505200" y="5410200"/>
                  <a:ext cx="304800" cy="4572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3733800" y="4384417"/>
                <a:ext cx="333746" cy="67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755441" y="609600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</a:t>
                </a:r>
                <a:endParaRPr lang="en-US" dirty="0"/>
              </a:p>
            </p:txBody>
          </p:sp>
        </p:grpSp>
        <p:grpSp>
          <p:nvGrpSpPr>
            <p:cNvPr id="6" name="Group 92"/>
            <p:cNvGrpSpPr/>
            <p:nvPr/>
          </p:nvGrpSpPr>
          <p:grpSpPr>
            <a:xfrm flipV="1">
              <a:off x="4953000" y="4405534"/>
              <a:ext cx="409946" cy="1080866"/>
              <a:chOff x="3733800" y="4497536"/>
              <a:chExt cx="333746" cy="1967796"/>
            </a:xfrm>
          </p:grpSpPr>
          <p:grpSp>
            <p:nvGrpSpPr>
              <p:cNvPr id="42" name="Group 88"/>
              <p:cNvGrpSpPr/>
              <p:nvPr/>
            </p:nvGrpSpPr>
            <p:grpSpPr>
              <a:xfrm rot="16200000">
                <a:off x="3443473" y="5486400"/>
                <a:ext cx="914400" cy="304800"/>
                <a:chOff x="3429000" y="5486400"/>
                <a:chExt cx="914400" cy="304800"/>
              </a:xfrm>
            </p:grpSpPr>
            <p:sp>
              <p:nvSpPr>
                <p:cNvPr id="45" name="Isosceles Triangle 44"/>
                <p:cNvSpPr/>
                <p:nvPr/>
              </p:nvSpPr>
              <p:spPr>
                <a:xfrm rot="5400000">
                  <a:off x="3962400" y="5410200"/>
                  <a:ext cx="304800" cy="4572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 rot="16200000" flipH="1">
                  <a:off x="3505200" y="5410200"/>
                  <a:ext cx="304800" cy="4572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3733800" y="4497536"/>
                <a:ext cx="333746" cy="67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755441" y="609600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</a:t>
                </a:r>
                <a:endParaRPr lang="en-US" dirty="0"/>
              </a:p>
            </p:txBody>
          </p:sp>
        </p:grpSp>
        <p:grpSp>
          <p:nvGrpSpPr>
            <p:cNvPr id="7" name="Group 104"/>
            <p:cNvGrpSpPr/>
            <p:nvPr/>
          </p:nvGrpSpPr>
          <p:grpSpPr>
            <a:xfrm rot="16200000">
              <a:off x="5951976" y="3573034"/>
              <a:ext cx="281173" cy="1669523"/>
              <a:chOff x="3733802" y="4700311"/>
              <a:chExt cx="457820" cy="1823693"/>
            </a:xfrm>
          </p:grpSpPr>
          <p:grpSp>
            <p:nvGrpSpPr>
              <p:cNvPr id="37" name="Group 88"/>
              <p:cNvGrpSpPr/>
              <p:nvPr/>
            </p:nvGrpSpPr>
            <p:grpSpPr>
              <a:xfrm rot="16200000">
                <a:off x="3443473" y="5486400"/>
                <a:ext cx="914400" cy="304800"/>
                <a:chOff x="3429000" y="5486400"/>
                <a:chExt cx="914400" cy="304800"/>
              </a:xfrm>
            </p:grpSpPr>
            <p:sp>
              <p:nvSpPr>
                <p:cNvPr id="40" name="Isosceles Triangle 39"/>
                <p:cNvSpPr/>
                <p:nvPr/>
              </p:nvSpPr>
              <p:spPr>
                <a:xfrm rot="5400000">
                  <a:off x="3962400" y="5410200"/>
                  <a:ext cx="304800" cy="4572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 rot="16200000" flipH="1">
                  <a:off x="3505200" y="5410200"/>
                  <a:ext cx="304800" cy="4572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3733802" y="4700311"/>
                <a:ext cx="457820" cy="40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55439" y="6120566"/>
                <a:ext cx="436178" cy="40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</a:t>
                </a:r>
                <a:endParaRPr lang="en-US" dirty="0"/>
              </a:p>
            </p:txBody>
          </p:sp>
        </p:grpSp>
        <p:grpSp>
          <p:nvGrpSpPr>
            <p:cNvPr id="8" name="Group 85"/>
            <p:cNvGrpSpPr/>
            <p:nvPr/>
          </p:nvGrpSpPr>
          <p:grpSpPr>
            <a:xfrm>
              <a:off x="5562600" y="2438400"/>
              <a:ext cx="1188720" cy="3962400"/>
              <a:chOff x="7467600" y="1066800"/>
              <a:chExt cx="1188720" cy="3962400"/>
            </a:xfrm>
          </p:grpSpPr>
          <p:sp>
            <p:nvSpPr>
              <p:cNvPr id="15" name="Can 14"/>
              <p:cNvSpPr/>
              <p:nvPr/>
            </p:nvSpPr>
            <p:spPr>
              <a:xfrm>
                <a:off x="7772400" y="1676400"/>
                <a:ext cx="609600" cy="3352800"/>
              </a:xfrm>
              <a:prstGeom prst="can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rved Right Arrow 15"/>
              <p:cNvSpPr/>
              <p:nvPr/>
            </p:nvSpPr>
            <p:spPr>
              <a:xfrm>
                <a:off x="7467600" y="3718560"/>
                <a:ext cx="548640" cy="822960"/>
              </a:xfrm>
              <a:prstGeom prst="curved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urved Left Arrow 16"/>
              <p:cNvSpPr/>
              <p:nvPr/>
            </p:nvSpPr>
            <p:spPr>
              <a:xfrm rot="10800000" flipH="1">
                <a:off x="8107680" y="3657600"/>
                <a:ext cx="548640" cy="822960"/>
              </a:xfrm>
              <a:prstGeom prst="curvedLef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772400" y="3505200"/>
                <a:ext cx="609600" cy="533400"/>
              </a:xfrm>
              <a:custGeom>
                <a:avLst/>
                <a:gdLst>
                  <a:gd name="connsiteX0" fmla="*/ 0 w 609600"/>
                  <a:gd name="connsiteY0" fmla="*/ 0 h 533400"/>
                  <a:gd name="connsiteX1" fmla="*/ 609600 w 609600"/>
                  <a:gd name="connsiteY1" fmla="*/ 0 h 533400"/>
                  <a:gd name="connsiteX2" fmla="*/ 609600 w 609600"/>
                  <a:gd name="connsiteY2" fmla="*/ 533400 h 533400"/>
                  <a:gd name="connsiteX3" fmla="*/ 0 w 609600"/>
                  <a:gd name="connsiteY3" fmla="*/ 533400 h 533400"/>
                  <a:gd name="connsiteX4" fmla="*/ 0 w 609600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5334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533400"/>
                    </a:lnTo>
                    <a:lnTo>
                      <a:pt x="0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8" idx="0"/>
              </p:cNvCxnSpPr>
              <p:nvPr/>
            </p:nvCxnSpPr>
            <p:spPr>
              <a:xfrm>
                <a:off x="7772400" y="3505200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18" idx="2"/>
              </p:cNvCxnSpPr>
              <p:nvPr/>
            </p:nvCxnSpPr>
            <p:spPr>
              <a:xfrm>
                <a:off x="8382000" y="3505200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Curved Right Arrow 20"/>
              <p:cNvSpPr/>
              <p:nvPr/>
            </p:nvSpPr>
            <p:spPr>
              <a:xfrm>
                <a:off x="7467600" y="3215640"/>
                <a:ext cx="548640" cy="822960"/>
              </a:xfrm>
              <a:prstGeom prst="curved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rot="10800000" flipH="1">
                <a:off x="8107680" y="3154680"/>
                <a:ext cx="548640" cy="822960"/>
              </a:xfrm>
              <a:prstGeom prst="curvedLef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772400" y="3002280"/>
                <a:ext cx="609600" cy="533400"/>
              </a:xfrm>
              <a:custGeom>
                <a:avLst/>
                <a:gdLst>
                  <a:gd name="connsiteX0" fmla="*/ 0 w 609600"/>
                  <a:gd name="connsiteY0" fmla="*/ 0 h 533400"/>
                  <a:gd name="connsiteX1" fmla="*/ 609600 w 609600"/>
                  <a:gd name="connsiteY1" fmla="*/ 0 h 533400"/>
                  <a:gd name="connsiteX2" fmla="*/ 609600 w 609600"/>
                  <a:gd name="connsiteY2" fmla="*/ 533400 h 533400"/>
                  <a:gd name="connsiteX3" fmla="*/ 0 w 609600"/>
                  <a:gd name="connsiteY3" fmla="*/ 533400 h 533400"/>
                  <a:gd name="connsiteX4" fmla="*/ 0 w 609600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5334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533400"/>
                    </a:lnTo>
                    <a:lnTo>
                      <a:pt x="0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23" idx="0"/>
              </p:cNvCxnSpPr>
              <p:nvPr/>
            </p:nvCxnSpPr>
            <p:spPr>
              <a:xfrm>
                <a:off x="7772400" y="3002280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23" idx="2"/>
              </p:cNvCxnSpPr>
              <p:nvPr/>
            </p:nvCxnSpPr>
            <p:spPr>
              <a:xfrm>
                <a:off x="8382000" y="3002280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Curved Right Arrow 25"/>
              <p:cNvSpPr/>
              <p:nvPr/>
            </p:nvSpPr>
            <p:spPr>
              <a:xfrm>
                <a:off x="7467600" y="2682240"/>
                <a:ext cx="548640" cy="822960"/>
              </a:xfrm>
              <a:prstGeom prst="curved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rved Left Arrow 26"/>
              <p:cNvSpPr/>
              <p:nvPr/>
            </p:nvSpPr>
            <p:spPr>
              <a:xfrm rot="10800000" flipH="1">
                <a:off x="8107680" y="2621280"/>
                <a:ext cx="548640" cy="822960"/>
              </a:xfrm>
              <a:prstGeom prst="curvedLef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7772400" y="2468880"/>
                <a:ext cx="609600" cy="533400"/>
              </a:xfrm>
              <a:custGeom>
                <a:avLst/>
                <a:gdLst>
                  <a:gd name="connsiteX0" fmla="*/ 0 w 609600"/>
                  <a:gd name="connsiteY0" fmla="*/ 0 h 533400"/>
                  <a:gd name="connsiteX1" fmla="*/ 609600 w 609600"/>
                  <a:gd name="connsiteY1" fmla="*/ 0 h 533400"/>
                  <a:gd name="connsiteX2" fmla="*/ 609600 w 609600"/>
                  <a:gd name="connsiteY2" fmla="*/ 533400 h 533400"/>
                  <a:gd name="connsiteX3" fmla="*/ 0 w 609600"/>
                  <a:gd name="connsiteY3" fmla="*/ 533400 h 533400"/>
                  <a:gd name="connsiteX4" fmla="*/ 0 w 609600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5334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533400"/>
                    </a:lnTo>
                    <a:lnTo>
                      <a:pt x="0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</p:cNvCxnSpPr>
              <p:nvPr/>
            </p:nvCxnSpPr>
            <p:spPr>
              <a:xfrm>
                <a:off x="7772400" y="2468880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28" idx="2"/>
              </p:cNvCxnSpPr>
              <p:nvPr/>
            </p:nvCxnSpPr>
            <p:spPr>
              <a:xfrm>
                <a:off x="8382000" y="2468880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Curved Right Arrow 30"/>
              <p:cNvSpPr/>
              <p:nvPr/>
            </p:nvSpPr>
            <p:spPr>
              <a:xfrm>
                <a:off x="7467600" y="2118360"/>
                <a:ext cx="548640" cy="822960"/>
              </a:xfrm>
              <a:prstGeom prst="curved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urved Left Arrow 31"/>
              <p:cNvSpPr/>
              <p:nvPr/>
            </p:nvSpPr>
            <p:spPr>
              <a:xfrm rot="10800000" flipH="1">
                <a:off x="8107680" y="2057400"/>
                <a:ext cx="548640" cy="822960"/>
              </a:xfrm>
              <a:prstGeom prst="curvedLef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7772400" y="1905000"/>
                <a:ext cx="609600" cy="533400"/>
              </a:xfrm>
              <a:custGeom>
                <a:avLst/>
                <a:gdLst>
                  <a:gd name="connsiteX0" fmla="*/ 0 w 609600"/>
                  <a:gd name="connsiteY0" fmla="*/ 0 h 533400"/>
                  <a:gd name="connsiteX1" fmla="*/ 609600 w 609600"/>
                  <a:gd name="connsiteY1" fmla="*/ 0 h 533400"/>
                  <a:gd name="connsiteX2" fmla="*/ 609600 w 609600"/>
                  <a:gd name="connsiteY2" fmla="*/ 533400 h 533400"/>
                  <a:gd name="connsiteX3" fmla="*/ 0 w 609600"/>
                  <a:gd name="connsiteY3" fmla="*/ 533400 h 533400"/>
                  <a:gd name="connsiteX4" fmla="*/ 0 w 609600"/>
                  <a:gd name="connsiteY4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533400">
                    <a:moveTo>
                      <a:pt x="0" y="0"/>
                    </a:moveTo>
                    <a:lnTo>
                      <a:pt x="609600" y="0"/>
                    </a:lnTo>
                    <a:lnTo>
                      <a:pt x="609600" y="533400"/>
                    </a:lnTo>
                    <a:lnTo>
                      <a:pt x="0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3" idx="0"/>
              </p:cNvCxnSpPr>
              <p:nvPr/>
            </p:nvCxnSpPr>
            <p:spPr>
              <a:xfrm>
                <a:off x="7772400" y="1905000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endCxn id="33" idx="2"/>
              </p:cNvCxnSpPr>
              <p:nvPr/>
            </p:nvCxnSpPr>
            <p:spPr>
              <a:xfrm>
                <a:off x="8382000" y="1905000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Down Arrow 35"/>
              <p:cNvSpPr/>
              <p:nvPr/>
            </p:nvSpPr>
            <p:spPr>
              <a:xfrm rot="10800000">
                <a:off x="7848600" y="1066800"/>
                <a:ext cx="457200" cy="685800"/>
              </a:xfrm>
              <a:prstGeom prst="down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98"/>
            <p:cNvGrpSpPr/>
            <p:nvPr/>
          </p:nvGrpSpPr>
          <p:grpSpPr>
            <a:xfrm rot="5400000" flipH="1">
              <a:off x="6028174" y="4563625"/>
              <a:ext cx="281174" cy="1669523"/>
              <a:chOff x="3733802" y="4700311"/>
              <a:chExt cx="457820" cy="1823693"/>
            </a:xfrm>
          </p:grpSpPr>
          <p:grpSp>
            <p:nvGrpSpPr>
              <p:cNvPr id="10" name="Group 88"/>
              <p:cNvGrpSpPr/>
              <p:nvPr/>
            </p:nvGrpSpPr>
            <p:grpSpPr>
              <a:xfrm rot="16200000">
                <a:off x="3443473" y="5486400"/>
                <a:ext cx="914400" cy="304800"/>
                <a:chOff x="3429000" y="5486400"/>
                <a:chExt cx="914400" cy="304800"/>
              </a:xfrm>
            </p:grpSpPr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3962400" y="5410200"/>
                  <a:ext cx="304800" cy="45720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 rot="16200000" flipH="1">
                  <a:off x="3505200" y="5410200"/>
                  <a:ext cx="304800" cy="45720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3755439" y="6120566"/>
                <a:ext cx="436178" cy="40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33802" y="4700311"/>
                <a:ext cx="457820" cy="40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52400" y="3581400"/>
            <a:ext cx="5250922" cy="3124200"/>
            <a:chOff x="990600" y="3429000"/>
            <a:chExt cx="5250922" cy="3124200"/>
          </a:xfrm>
        </p:grpSpPr>
        <p:grpSp>
          <p:nvGrpSpPr>
            <p:cNvPr id="73" name="Group 72"/>
            <p:cNvGrpSpPr/>
            <p:nvPr/>
          </p:nvGrpSpPr>
          <p:grpSpPr>
            <a:xfrm>
              <a:off x="2057400" y="3429000"/>
              <a:ext cx="3124200" cy="3124200"/>
              <a:chOff x="2057400" y="3429000"/>
              <a:chExt cx="3124200" cy="3124200"/>
            </a:xfrm>
          </p:grpSpPr>
          <p:sp>
            <p:nvSpPr>
              <p:cNvPr id="64" name="Up Arrow 63"/>
              <p:cNvSpPr/>
              <p:nvPr/>
            </p:nvSpPr>
            <p:spPr>
              <a:xfrm>
                <a:off x="3962400" y="6172200"/>
                <a:ext cx="152400" cy="381000"/>
              </a:xfrm>
              <a:prstGeom prst="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Up Arrow 64"/>
              <p:cNvSpPr/>
              <p:nvPr/>
            </p:nvSpPr>
            <p:spPr>
              <a:xfrm flipV="1">
                <a:off x="3048000" y="6172200"/>
                <a:ext cx="152400" cy="381000"/>
              </a:xfrm>
              <a:prstGeom prst="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Curved Right Arrow 70"/>
              <p:cNvSpPr/>
              <p:nvPr/>
            </p:nvSpPr>
            <p:spPr>
              <a:xfrm>
                <a:off x="2057400" y="5029200"/>
                <a:ext cx="914400" cy="1371600"/>
              </a:xfrm>
              <a:prstGeom prst="curved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Curved Down Arrow 71"/>
              <p:cNvSpPr/>
              <p:nvPr/>
            </p:nvSpPr>
            <p:spPr>
              <a:xfrm rot="16200000">
                <a:off x="1828800" y="3657600"/>
                <a:ext cx="1371600" cy="914400"/>
              </a:xfrm>
              <a:prstGeom prst="curvedDown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2590800" y="4126866"/>
                <a:ext cx="2209800" cy="2045334"/>
                <a:chOff x="2590800" y="4126866"/>
                <a:chExt cx="2209800" cy="2045334"/>
              </a:xfrm>
            </p:grpSpPr>
            <p:sp>
              <p:nvSpPr>
                <p:cNvPr id="52" name="Donut 51"/>
                <p:cNvSpPr/>
                <p:nvPr/>
              </p:nvSpPr>
              <p:spPr>
                <a:xfrm>
                  <a:off x="2590800" y="4191000"/>
                  <a:ext cx="990600" cy="1371600"/>
                </a:xfrm>
                <a:prstGeom prst="donut">
                  <a:avLst>
                    <a:gd name="adj" fmla="val 13877"/>
                  </a:avLst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Donut 52"/>
                <p:cNvSpPr/>
                <p:nvPr/>
              </p:nvSpPr>
              <p:spPr>
                <a:xfrm>
                  <a:off x="2743200" y="4191000"/>
                  <a:ext cx="990600" cy="1371600"/>
                </a:xfrm>
                <a:prstGeom prst="donut">
                  <a:avLst>
                    <a:gd name="adj" fmla="val 13877"/>
                  </a:avLst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2895600" y="4191000"/>
                  <a:ext cx="990600" cy="1371600"/>
                </a:xfrm>
                <a:prstGeom prst="donut">
                  <a:avLst>
                    <a:gd name="adj" fmla="val 13877"/>
                  </a:avLst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Donut 54"/>
                <p:cNvSpPr/>
                <p:nvPr/>
              </p:nvSpPr>
              <p:spPr>
                <a:xfrm>
                  <a:off x="3048000" y="4191000"/>
                  <a:ext cx="990600" cy="1371600"/>
                </a:xfrm>
                <a:prstGeom prst="donut">
                  <a:avLst>
                    <a:gd name="adj" fmla="val 13877"/>
                  </a:avLst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Donut 55"/>
                <p:cNvSpPr/>
                <p:nvPr/>
              </p:nvSpPr>
              <p:spPr>
                <a:xfrm>
                  <a:off x="3200400" y="4191000"/>
                  <a:ext cx="990600" cy="1371600"/>
                </a:xfrm>
                <a:prstGeom prst="donut">
                  <a:avLst>
                    <a:gd name="adj" fmla="val 13877"/>
                  </a:avLst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Donut 56"/>
                <p:cNvSpPr/>
                <p:nvPr/>
              </p:nvSpPr>
              <p:spPr>
                <a:xfrm>
                  <a:off x="3352800" y="4191000"/>
                  <a:ext cx="990600" cy="1371600"/>
                </a:xfrm>
                <a:prstGeom prst="donut">
                  <a:avLst>
                    <a:gd name="adj" fmla="val 13877"/>
                  </a:avLst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Donut 57"/>
                <p:cNvSpPr/>
                <p:nvPr/>
              </p:nvSpPr>
              <p:spPr>
                <a:xfrm>
                  <a:off x="3505200" y="4191000"/>
                  <a:ext cx="990600" cy="1371600"/>
                </a:xfrm>
                <a:prstGeom prst="donut">
                  <a:avLst>
                    <a:gd name="adj" fmla="val 13877"/>
                  </a:avLst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Donut 58"/>
                <p:cNvSpPr/>
                <p:nvPr/>
              </p:nvSpPr>
              <p:spPr>
                <a:xfrm>
                  <a:off x="3657600" y="4191000"/>
                  <a:ext cx="990600" cy="1371600"/>
                </a:xfrm>
                <a:prstGeom prst="donut">
                  <a:avLst>
                    <a:gd name="adj" fmla="val 13877"/>
                  </a:avLst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Donut 59"/>
                <p:cNvSpPr/>
                <p:nvPr/>
              </p:nvSpPr>
              <p:spPr>
                <a:xfrm>
                  <a:off x="3810000" y="4191000"/>
                  <a:ext cx="990600" cy="1371600"/>
                </a:xfrm>
                <a:prstGeom prst="donut">
                  <a:avLst>
                    <a:gd name="adj" fmla="val 13877"/>
                  </a:avLst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3048000" y="5562600"/>
                  <a:ext cx="152400" cy="609600"/>
                </a:xfrm>
                <a:prstGeom prst="rect">
                  <a:avLst/>
                </a:pr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3962400" y="4126866"/>
                  <a:ext cx="838200" cy="753108"/>
                </a:xfrm>
                <a:custGeom>
                  <a:avLst/>
                  <a:gdLst>
                    <a:gd name="connsiteX0" fmla="*/ 0 w 838200"/>
                    <a:gd name="connsiteY0" fmla="*/ 685800 h 1371600"/>
                    <a:gd name="connsiteX1" fmla="*/ 132641 w 838200"/>
                    <a:gd name="connsiteY1" fmla="*/ 185207 h 1371600"/>
                    <a:gd name="connsiteX2" fmla="*/ 709590 w 838200"/>
                    <a:gd name="connsiteY2" fmla="*/ 191466 h 1371600"/>
                    <a:gd name="connsiteX3" fmla="*/ 838190 w 838200"/>
                    <a:gd name="connsiteY3" fmla="*/ 690630 h 1371600"/>
                    <a:gd name="connsiteX4" fmla="*/ 694704 w 838200"/>
                    <a:gd name="connsiteY4" fmla="*/ 688975 h 1371600"/>
                    <a:gd name="connsiteX5" fmla="*/ 627562 w 838200"/>
                    <a:gd name="connsiteY5" fmla="*/ 331052 h 1371600"/>
                    <a:gd name="connsiteX6" fmla="*/ 213027 w 838200"/>
                    <a:gd name="connsiteY6" fmla="*/ 325686 h 1371600"/>
                    <a:gd name="connsiteX7" fmla="*/ 143490 w 838200"/>
                    <a:gd name="connsiteY7" fmla="*/ 685800 h 1371600"/>
                    <a:gd name="connsiteX8" fmla="*/ 0 w 838200"/>
                    <a:gd name="connsiteY8" fmla="*/ 685800 h 1371600"/>
                    <a:gd name="connsiteX0" fmla="*/ 694704 w 929630"/>
                    <a:gd name="connsiteY0" fmla="*/ 753108 h 846203"/>
                    <a:gd name="connsiteX1" fmla="*/ 627562 w 929630"/>
                    <a:gd name="connsiteY1" fmla="*/ 395185 h 846203"/>
                    <a:gd name="connsiteX2" fmla="*/ 213027 w 929630"/>
                    <a:gd name="connsiteY2" fmla="*/ 389819 h 846203"/>
                    <a:gd name="connsiteX3" fmla="*/ 143490 w 929630"/>
                    <a:gd name="connsiteY3" fmla="*/ 749933 h 846203"/>
                    <a:gd name="connsiteX4" fmla="*/ 0 w 929630"/>
                    <a:gd name="connsiteY4" fmla="*/ 749933 h 846203"/>
                    <a:gd name="connsiteX5" fmla="*/ 132641 w 929630"/>
                    <a:gd name="connsiteY5" fmla="*/ 249340 h 846203"/>
                    <a:gd name="connsiteX6" fmla="*/ 709590 w 929630"/>
                    <a:gd name="connsiteY6" fmla="*/ 255599 h 846203"/>
                    <a:gd name="connsiteX7" fmla="*/ 929630 w 929630"/>
                    <a:gd name="connsiteY7" fmla="*/ 846203 h 846203"/>
                    <a:gd name="connsiteX0" fmla="*/ 694704 w 838200"/>
                    <a:gd name="connsiteY0" fmla="*/ 753108 h 753108"/>
                    <a:gd name="connsiteX1" fmla="*/ 627562 w 838200"/>
                    <a:gd name="connsiteY1" fmla="*/ 395185 h 753108"/>
                    <a:gd name="connsiteX2" fmla="*/ 213027 w 838200"/>
                    <a:gd name="connsiteY2" fmla="*/ 389819 h 753108"/>
                    <a:gd name="connsiteX3" fmla="*/ 143490 w 838200"/>
                    <a:gd name="connsiteY3" fmla="*/ 749933 h 753108"/>
                    <a:gd name="connsiteX4" fmla="*/ 0 w 838200"/>
                    <a:gd name="connsiteY4" fmla="*/ 749933 h 753108"/>
                    <a:gd name="connsiteX5" fmla="*/ 132641 w 838200"/>
                    <a:gd name="connsiteY5" fmla="*/ 249340 h 753108"/>
                    <a:gd name="connsiteX6" fmla="*/ 709590 w 838200"/>
                    <a:gd name="connsiteY6" fmla="*/ 255599 h 753108"/>
                    <a:gd name="connsiteX7" fmla="*/ 838200 w 838200"/>
                    <a:gd name="connsiteY7" fmla="*/ 749934 h 753108"/>
                    <a:gd name="connsiteX0" fmla="*/ 694704 w 838200"/>
                    <a:gd name="connsiteY0" fmla="*/ 753108 h 753108"/>
                    <a:gd name="connsiteX1" fmla="*/ 627562 w 838200"/>
                    <a:gd name="connsiteY1" fmla="*/ 395185 h 753108"/>
                    <a:gd name="connsiteX2" fmla="*/ 213027 w 838200"/>
                    <a:gd name="connsiteY2" fmla="*/ 389819 h 753108"/>
                    <a:gd name="connsiteX3" fmla="*/ 143490 w 838200"/>
                    <a:gd name="connsiteY3" fmla="*/ 749933 h 753108"/>
                    <a:gd name="connsiteX4" fmla="*/ 0 w 838200"/>
                    <a:gd name="connsiteY4" fmla="*/ 749933 h 753108"/>
                    <a:gd name="connsiteX5" fmla="*/ 132641 w 838200"/>
                    <a:gd name="connsiteY5" fmla="*/ 249340 h 753108"/>
                    <a:gd name="connsiteX6" fmla="*/ 709590 w 838200"/>
                    <a:gd name="connsiteY6" fmla="*/ 255599 h 753108"/>
                    <a:gd name="connsiteX7" fmla="*/ 838200 w 838200"/>
                    <a:gd name="connsiteY7" fmla="*/ 749934 h 75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38200" h="753108">
                      <a:moveTo>
                        <a:pt x="694704" y="753108"/>
                      </a:moveTo>
                      <a:cubicBezTo>
                        <a:pt x="695095" y="621737"/>
                        <a:pt x="671237" y="494552"/>
                        <a:pt x="627562" y="395185"/>
                      </a:cubicBezTo>
                      <a:cubicBezTo>
                        <a:pt x="518599" y="147275"/>
                        <a:pt x="323638" y="144752"/>
                        <a:pt x="213027" y="389819"/>
                      </a:cubicBezTo>
                      <a:cubicBezTo>
                        <a:pt x="168231" y="489067"/>
                        <a:pt x="143490" y="617195"/>
                        <a:pt x="143490" y="749933"/>
                      </a:cubicBezTo>
                      <a:lnTo>
                        <a:pt x="0" y="749933"/>
                      </a:lnTo>
                      <a:cubicBezTo>
                        <a:pt x="0" y="560231"/>
                        <a:pt x="48020" y="379003"/>
                        <a:pt x="132641" y="249340"/>
                      </a:cubicBezTo>
                      <a:cubicBezTo>
                        <a:pt x="295366" y="0"/>
                        <a:pt x="548900" y="2750"/>
                        <a:pt x="709590" y="255599"/>
                      </a:cubicBezTo>
                      <a:cubicBezTo>
                        <a:pt x="792500" y="386060"/>
                        <a:pt x="830119" y="495678"/>
                        <a:pt x="838200" y="749934"/>
                      </a:cubicBezTo>
                    </a:path>
                  </a:pathLst>
                </a:cu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3962400" y="4800600"/>
                  <a:ext cx="152400" cy="1371600"/>
                </a:xfrm>
                <a:custGeom>
                  <a:avLst/>
                  <a:gdLst>
                    <a:gd name="connsiteX0" fmla="*/ 0 w 152400"/>
                    <a:gd name="connsiteY0" fmla="*/ 0 h 1295400"/>
                    <a:gd name="connsiteX1" fmla="*/ 152400 w 152400"/>
                    <a:gd name="connsiteY1" fmla="*/ 0 h 1295400"/>
                    <a:gd name="connsiteX2" fmla="*/ 152400 w 152400"/>
                    <a:gd name="connsiteY2" fmla="*/ 1295400 h 1295400"/>
                    <a:gd name="connsiteX3" fmla="*/ 0 w 152400"/>
                    <a:gd name="connsiteY3" fmla="*/ 1295400 h 1295400"/>
                    <a:gd name="connsiteX4" fmla="*/ 0 w 152400"/>
                    <a:gd name="connsiteY4" fmla="*/ 0 h 1295400"/>
                    <a:gd name="connsiteX0" fmla="*/ 152400 w 152400"/>
                    <a:gd name="connsiteY0" fmla="*/ 0 h 1295400"/>
                    <a:gd name="connsiteX1" fmla="*/ 152400 w 152400"/>
                    <a:gd name="connsiteY1" fmla="*/ 1295400 h 1295400"/>
                    <a:gd name="connsiteX2" fmla="*/ 0 w 152400"/>
                    <a:gd name="connsiteY2" fmla="*/ 1295400 h 1295400"/>
                    <a:gd name="connsiteX3" fmla="*/ 91440 w 152400"/>
                    <a:gd name="connsiteY3" fmla="*/ 91440 h 1295400"/>
                    <a:gd name="connsiteX0" fmla="*/ 152400 w 152400"/>
                    <a:gd name="connsiteY0" fmla="*/ 0 h 1295400"/>
                    <a:gd name="connsiteX1" fmla="*/ 152400 w 152400"/>
                    <a:gd name="connsiteY1" fmla="*/ 1295400 h 1295400"/>
                    <a:gd name="connsiteX2" fmla="*/ 0 w 152400"/>
                    <a:gd name="connsiteY2" fmla="*/ 1295400 h 1295400"/>
                    <a:gd name="connsiteX3" fmla="*/ 0 w 152400"/>
                    <a:gd name="connsiteY3" fmla="*/ 0 h 1295400"/>
                    <a:gd name="connsiteX0" fmla="*/ 152400 w 152400"/>
                    <a:gd name="connsiteY0" fmla="*/ 0 h 1295400"/>
                    <a:gd name="connsiteX1" fmla="*/ 152400 w 152400"/>
                    <a:gd name="connsiteY1" fmla="*/ 1295400 h 1295400"/>
                    <a:gd name="connsiteX2" fmla="*/ 0 w 152400"/>
                    <a:gd name="connsiteY2" fmla="*/ 1295400 h 1295400"/>
                    <a:gd name="connsiteX3" fmla="*/ 0 w 152400"/>
                    <a:gd name="connsiteY3" fmla="*/ 0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295400">
                      <a:moveTo>
                        <a:pt x="152400" y="0"/>
                      </a:moveTo>
                      <a:lnTo>
                        <a:pt x="152400" y="1295400"/>
                      </a:lnTo>
                      <a:lnTo>
                        <a:pt x="0" y="129540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6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Curved Left Arrow 67"/>
              <p:cNvSpPr/>
              <p:nvPr/>
            </p:nvSpPr>
            <p:spPr>
              <a:xfrm>
                <a:off x="4267200" y="3505200"/>
                <a:ext cx="914400" cy="1371600"/>
              </a:xfrm>
              <a:prstGeom prst="curvedLef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urved Up Arrow 68"/>
              <p:cNvSpPr/>
              <p:nvPr/>
            </p:nvSpPr>
            <p:spPr>
              <a:xfrm rot="16200000">
                <a:off x="4038600" y="5181600"/>
                <a:ext cx="1371600" cy="914400"/>
              </a:xfrm>
              <a:prstGeom prst="curvedUp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10800000">
              <a:off x="990600" y="4648200"/>
              <a:ext cx="1440922" cy="457200"/>
              <a:chOff x="5133229" y="6239507"/>
              <a:chExt cx="1669522" cy="281174"/>
            </a:xfrm>
          </p:grpSpPr>
          <p:sp>
            <p:nvSpPr>
              <p:cNvPr id="74" name="Isosceles Triangle 73"/>
              <p:cNvSpPr/>
              <p:nvPr/>
            </p:nvSpPr>
            <p:spPr>
              <a:xfrm rot="5400000" flipH="1">
                <a:off x="6059277" y="6170819"/>
                <a:ext cx="187195" cy="41855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 rot="16200000">
                <a:off x="5640727" y="6170819"/>
                <a:ext cx="187195" cy="41855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 rot="5400000" flipH="1">
                <a:off x="5183954" y="6195428"/>
                <a:ext cx="267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rot="5400000" flipH="1">
                <a:off x="6477498" y="6195428"/>
                <a:ext cx="281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10800000">
              <a:off x="4800600" y="4648200"/>
              <a:ext cx="1440922" cy="457200"/>
              <a:chOff x="5133229" y="6239507"/>
              <a:chExt cx="1669522" cy="281174"/>
            </a:xfrm>
          </p:grpSpPr>
          <p:sp>
            <p:nvSpPr>
              <p:cNvPr id="80" name="Isosceles Triangle 79"/>
              <p:cNvSpPr/>
              <p:nvPr/>
            </p:nvSpPr>
            <p:spPr>
              <a:xfrm rot="5400000" flipH="1">
                <a:off x="6059277" y="6170819"/>
                <a:ext cx="187195" cy="41855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6200000">
                <a:off x="5640727" y="6170819"/>
                <a:ext cx="187195" cy="41855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5400000" flipH="1">
                <a:off x="5183954" y="6195428"/>
                <a:ext cx="2678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 rot="5400000" flipH="1">
                <a:off x="6477498" y="6195428"/>
                <a:ext cx="281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Create voltage proportional to the change in current</a:t>
            </a:r>
          </a:p>
          <a:p>
            <a:pPr lvl="1"/>
            <a:r>
              <a:rPr lang="en-US" dirty="0" smtClean="0"/>
              <a:t>Copper wire wrapped around an iron core</a:t>
            </a:r>
          </a:p>
          <a:p>
            <a:pPr lvl="1"/>
            <a:r>
              <a:rPr lang="en-US" dirty="0" smtClean="0"/>
              <a:t>Produce a magnetic field as a function of the change in current</a:t>
            </a:r>
          </a:p>
          <a:p>
            <a:pPr lvl="1"/>
            <a:r>
              <a:rPr lang="en-US" dirty="0" smtClean="0"/>
              <a:t>Measured in Henries (H)</a:t>
            </a:r>
          </a:p>
          <a:p>
            <a:pPr lvl="1"/>
            <a:r>
              <a:rPr lang="en-US" dirty="0" smtClean="0"/>
              <a:t>Inductance is directly proportional to voltage and inversely proportional to the change in current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4" name="Group 209"/>
          <p:cNvGrpSpPr>
            <a:grpSpLocks/>
          </p:cNvGrpSpPr>
          <p:nvPr/>
        </p:nvGrpSpPr>
        <p:grpSpPr bwMode="auto">
          <a:xfrm rot="16200000">
            <a:off x="4457700" y="762000"/>
            <a:ext cx="228600" cy="1143000"/>
            <a:chOff x="3935" y="1728"/>
            <a:chExt cx="96" cy="480"/>
          </a:xfrm>
        </p:grpSpPr>
        <p:sp>
          <p:nvSpPr>
            <p:cNvPr id="5" name="Arc 59"/>
            <p:cNvSpPr>
              <a:spLocks noChangeAspect="1"/>
            </p:cNvSpPr>
            <p:nvPr/>
          </p:nvSpPr>
          <p:spPr bwMode="auto">
            <a:xfrm rot="5400000" flipV="1">
              <a:off x="3947" y="1895"/>
              <a:ext cx="24" cy="48"/>
            </a:xfrm>
            <a:custGeom>
              <a:avLst/>
              <a:gdLst>
                <a:gd name="G0" fmla="+- 21580 0 0"/>
                <a:gd name="G1" fmla="+- 21600 0 0"/>
                <a:gd name="G2" fmla="+- 21600 0 0"/>
                <a:gd name="T0" fmla="*/ 0 w 43180"/>
                <a:gd name="T1" fmla="*/ 20662 h 21600"/>
                <a:gd name="T2" fmla="*/ 43180 w 43180"/>
                <a:gd name="T3" fmla="*/ 21600 h 21600"/>
                <a:gd name="T4" fmla="*/ 21580 w 431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80" h="21600" fill="none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</a:path>
                <a:path w="43180" h="21600" stroke="0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  <a:lnTo>
                    <a:pt x="2158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60"/>
            <p:cNvSpPr>
              <a:spLocks noChangeAspect="1"/>
            </p:cNvSpPr>
            <p:nvPr/>
          </p:nvSpPr>
          <p:spPr bwMode="auto">
            <a:xfrm rot="5400000" flipV="1">
              <a:off x="3947" y="1943"/>
              <a:ext cx="24" cy="48"/>
            </a:xfrm>
            <a:custGeom>
              <a:avLst/>
              <a:gdLst>
                <a:gd name="G0" fmla="+- 21580 0 0"/>
                <a:gd name="G1" fmla="+- 21600 0 0"/>
                <a:gd name="G2" fmla="+- 21600 0 0"/>
                <a:gd name="T0" fmla="*/ 0 w 43180"/>
                <a:gd name="T1" fmla="*/ 20662 h 21600"/>
                <a:gd name="T2" fmla="*/ 43180 w 43180"/>
                <a:gd name="T3" fmla="*/ 21600 h 21600"/>
                <a:gd name="T4" fmla="*/ 21580 w 431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80" h="21600" fill="none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</a:path>
                <a:path w="43180" h="21600" stroke="0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  <a:lnTo>
                    <a:pt x="2158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61"/>
            <p:cNvSpPr>
              <a:spLocks noChangeAspect="1"/>
            </p:cNvSpPr>
            <p:nvPr/>
          </p:nvSpPr>
          <p:spPr bwMode="auto">
            <a:xfrm rot="5400000" flipV="1">
              <a:off x="3946" y="1991"/>
              <a:ext cx="25" cy="48"/>
            </a:xfrm>
            <a:custGeom>
              <a:avLst/>
              <a:gdLst>
                <a:gd name="G0" fmla="+- 21580 0 0"/>
                <a:gd name="G1" fmla="+- 21600 0 0"/>
                <a:gd name="G2" fmla="+- 21600 0 0"/>
                <a:gd name="T0" fmla="*/ 0 w 43180"/>
                <a:gd name="T1" fmla="*/ 20662 h 21600"/>
                <a:gd name="T2" fmla="*/ 43180 w 43180"/>
                <a:gd name="T3" fmla="*/ 21600 h 21600"/>
                <a:gd name="T4" fmla="*/ 21580 w 431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80" h="21600" fill="none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</a:path>
                <a:path w="43180" h="21600" stroke="0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  <a:lnTo>
                    <a:pt x="2158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rc 62"/>
            <p:cNvSpPr>
              <a:spLocks noChangeAspect="1"/>
            </p:cNvSpPr>
            <p:nvPr/>
          </p:nvSpPr>
          <p:spPr bwMode="auto">
            <a:xfrm rot="5400000" flipV="1">
              <a:off x="3947" y="1847"/>
              <a:ext cx="24" cy="48"/>
            </a:xfrm>
            <a:custGeom>
              <a:avLst/>
              <a:gdLst>
                <a:gd name="G0" fmla="+- 21580 0 0"/>
                <a:gd name="G1" fmla="+- 21600 0 0"/>
                <a:gd name="G2" fmla="+- 21600 0 0"/>
                <a:gd name="T0" fmla="*/ 0 w 43180"/>
                <a:gd name="T1" fmla="*/ 20662 h 21600"/>
                <a:gd name="T2" fmla="*/ 43180 w 43180"/>
                <a:gd name="T3" fmla="*/ 21600 h 21600"/>
                <a:gd name="T4" fmla="*/ 21580 w 431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80" h="21600" fill="none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</a:path>
                <a:path w="43180" h="21600" stroke="0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  <a:lnTo>
                    <a:pt x="2158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3"/>
            <p:cNvSpPr>
              <a:spLocks noChangeAspect="1" noChangeShapeType="1"/>
            </p:cNvSpPr>
            <p:nvPr/>
          </p:nvSpPr>
          <p:spPr bwMode="auto">
            <a:xfrm rot="5400000" flipH="1">
              <a:off x="3941" y="1770"/>
              <a:ext cx="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4"/>
            <p:cNvSpPr>
              <a:spLocks noChangeAspect="1" noChangeShapeType="1"/>
            </p:cNvSpPr>
            <p:nvPr/>
          </p:nvSpPr>
          <p:spPr bwMode="auto">
            <a:xfrm rot="5400000" flipH="1">
              <a:off x="3940" y="2166"/>
              <a:ext cx="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rc 65"/>
            <p:cNvSpPr>
              <a:spLocks noChangeAspect="1"/>
            </p:cNvSpPr>
            <p:nvPr/>
          </p:nvSpPr>
          <p:spPr bwMode="auto">
            <a:xfrm rot="5400000">
              <a:off x="3970" y="1870"/>
              <a:ext cx="72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 w 43200"/>
                <a:gd name="T1" fmla="*/ 22481 h 22481"/>
                <a:gd name="T2" fmla="*/ 43200 w 43200"/>
                <a:gd name="T3" fmla="*/ 21600 h 22481"/>
                <a:gd name="T4" fmla="*/ 21600 w 43200"/>
                <a:gd name="T5" fmla="*/ 21600 h 2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81" fill="none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81" stroke="0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66"/>
            <p:cNvSpPr>
              <a:spLocks noChangeAspect="1"/>
            </p:cNvSpPr>
            <p:nvPr/>
          </p:nvSpPr>
          <p:spPr bwMode="auto">
            <a:xfrm rot="5400000">
              <a:off x="3970" y="1918"/>
              <a:ext cx="72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 w 43200"/>
                <a:gd name="T1" fmla="*/ 22481 h 22481"/>
                <a:gd name="T2" fmla="*/ 43200 w 43200"/>
                <a:gd name="T3" fmla="*/ 21600 h 22481"/>
                <a:gd name="T4" fmla="*/ 21600 w 43200"/>
                <a:gd name="T5" fmla="*/ 21600 h 2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81" fill="none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81" stroke="0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rc 67"/>
            <p:cNvSpPr>
              <a:spLocks noChangeAspect="1"/>
            </p:cNvSpPr>
            <p:nvPr/>
          </p:nvSpPr>
          <p:spPr bwMode="auto">
            <a:xfrm rot="5400000" flipV="1">
              <a:off x="3947" y="2039"/>
              <a:ext cx="24" cy="48"/>
            </a:xfrm>
            <a:custGeom>
              <a:avLst/>
              <a:gdLst>
                <a:gd name="G0" fmla="+- 21580 0 0"/>
                <a:gd name="G1" fmla="+- 21600 0 0"/>
                <a:gd name="G2" fmla="+- 21600 0 0"/>
                <a:gd name="T0" fmla="*/ 0 w 43180"/>
                <a:gd name="T1" fmla="*/ 20662 h 21600"/>
                <a:gd name="T2" fmla="*/ 43180 w 43180"/>
                <a:gd name="T3" fmla="*/ 21600 h 21600"/>
                <a:gd name="T4" fmla="*/ 21580 w 4318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80" h="21600" fill="none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</a:path>
                <a:path w="43180" h="21600" stroke="0" extrusionOk="0">
                  <a:moveTo>
                    <a:pt x="0" y="20662"/>
                  </a:moveTo>
                  <a:cubicBezTo>
                    <a:pt x="502" y="9108"/>
                    <a:pt x="10015" y="-1"/>
                    <a:pt x="21580" y="0"/>
                  </a:cubicBezTo>
                  <a:cubicBezTo>
                    <a:pt x="33509" y="0"/>
                    <a:pt x="43180" y="9670"/>
                    <a:pt x="43180" y="21600"/>
                  </a:cubicBezTo>
                  <a:lnTo>
                    <a:pt x="2158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68"/>
            <p:cNvSpPr>
              <a:spLocks noChangeAspect="1"/>
            </p:cNvSpPr>
            <p:nvPr/>
          </p:nvSpPr>
          <p:spPr bwMode="auto">
            <a:xfrm rot="5400000">
              <a:off x="3970" y="1966"/>
              <a:ext cx="72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 w 43200"/>
                <a:gd name="T1" fmla="*/ 22481 h 22481"/>
                <a:gd name="T2" fmla="*/ 43200 w 43200"/>
                <a:gd name="T3" fmla="*/ 21600 h 22481"/>
                <a:gd name="T4" fmla="*/ 21600 w 43200"/>
                <a:gd name="T5" fmla="*/ 21600 h 2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81" fill="none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81" stroke="0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69"/>
            <p:cNvSpPr>
              <a:spLocks noChangeAspect="1"/>
            </p:cNvSpPr>
            <p:nvPr/>
          </p:nvSpPr>
          <p:spPr bwMode="auto">
            <a:xfrm rot="5400000">
              <a:off x="3970" y="2014"/>
              <a:ext cx="72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 w 43200"/>
                <a:gd name="T1" fmla="*/ 22481 h 22481"/>
                <a:gd name="T2" fmla="*/ 43200 w 43200"/>
                <a:gd name="T3" fmla="*/ 21600 h 22481"/>
                <a:gd name="T4" fmla="*/ 21600 w 43200"/>
                <a:gd name="T5" fmla="*/ 21600 h 2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81" fill="none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81" stroke="0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rc 70"/>
            <p:cNvSpPr>
              <a:spLocks noChangeAspect="1"/>
            </p:cNvSpPr>
            <p:nvPr/>
          </p:nvSpPr>
          <p:spPr bwMode="auto">
            <a:xfrm rot="5400000">
              <a:off x="3969" y="1823"/>
              <a:ext cx="73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 w 43200"/>
                <a:gd name="T1" fmla="*/ 22481 h 22481"/>
                <a:gd name="T2" fmla="*/ 43200 w 43200"/>
                <a:gd name="T3" fmla="*/ 21600 h 22481"/>
                <a:gd name="T4" fmla="*/ 21600 w 43200"/>
                <a:gd name="T5" fmla="*/ 21600 h 2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81" fill="none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81" stroke="0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rc 71"/>
            <p:cNvSpPr>
              <a:spLocks noChangeAspect="1"/>
            </p:cNvSpPr>
            <p:nvPr/>
          </p:nvSpPr>
          <p:spPr bwMode="auto">
            <a:xfrm rot="5400000">
              <a:off x="3969" y="2063"/>
              <a:ext cx="73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 w 43200"/>
                <a:gd name="T1" fmla="*/ 22481 h 22481"/>
                <a:gd name="T2" fmla="*/ 43200 w 43200"/>
                <a:gd name="T3" fmla="*/ 21600 h 22481"/>
                <a:gd name="T4" fmla="*/ 21600 w 43200"/>
                <a:gd name="T5" fmla="*/ 21600 h 2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81" fill="none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81" stroke="0" extrusionOk="0">
                  <a:moveTo>
                    <a:pt x="17" y="22481"/>
                  </a:moveTo>
                  <a:cubicBezTo>
                    <a:pt x="5" y="22187"/>
                    <a:pt x="0" y="218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2" name="Object 111"/>
          <p:cNvGraphicFramePr>
            <a:graphicFrameLocks noChangeAspect="1"/>
          </p:cNvGraphicFramePr>
          <p:nvPr/>
        </p:nvGraphicFramePr>
        <p:xfrm>
          <a:off x="3129757" y="4419600"/>
          <a:ext cx="2884487" cy="190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231560" imgH="812520" progId="Equation.3">
                  <p:embed/>
                </p:oleObj>
              </mc:Choice>
              <mc:Fallback>
                <p:oleObj name="Equation" r:id="rId3" imgW="123156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757" y="4419600"/>
                        <a:ext cx="2884487" cy="1902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Networks</a:t>
            </a:r>
            <a:r>
              <a:rPr lang="en-US" baseline="0" dirty="0" smtClean="0"/>
              <a:t> of Inductors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Series configuration</a:t>
            </a:r>
          </a:p>
          <a:p>
            <a:pPr lvl="1"/>
            <a:r>
              <a:rPr lang="en-US" dirty="0" smtClean="0"/>
              <a:t>Total</a:t>
            </a:r>
            <a:r>
              <a:rPr lang="en-US" baseline="0" dirty="0" smtClean="0"/>
              <a:t> inductance is the sum of each individual </a:t>
            </a:r>
            <a:r>
              <a:rPr lang="en-US" dirty="0" smtClean="0"/>
              <a:t>inductance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  <a:p>
            <a:pPr lvl="1"/>
            <a:r>
              <a:rPr lang="en-US" dirty="0" smtClean="0"/>
              <a:t>Total inductance is always greater than that of any individual inductor</a:t>
            </a:r>
          </a:p>
          <a:p>
            <a:r>
              <a:rPr lang="en-US" dirty="0" smtClean="0"/>
              <a:t>Parallel configuration</a:t>
            </a:r>
          </a:p>
          <a:p>
            <a:pPr lvl="1"/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</a:t>
            </a:r>
            <a:r>
              <a:rPr lang="en-US" dirty="0" smtClean="0"/>
              <a:t>inductance </a:t>
            </a: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inverse of the sum of the inverse-inductance of each individual </a:t>
            </a:r>
            <a:r>
              <a:rPr lang="en-US" dirty="0" smtClean="0"/>
              <a:t>inductor</a:t>
            </a: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2800" dirty="0" smtClean="0"/>
              <a:t>Total </a:t>
            </a:r>
            <a:r>
              <a:rPr lang="en-US" dirty="0" smtClean="0"/>
              <a:t>inductance</a:t>
            </a:r>
            <a:r>
              <a:rPr lang="en-US" sz="2800" dirty="0" smtClean="0"/>
              <a:t> is always less than that of any individual </a:t>
            </a:r>
            <a:r>
              <a:rPr lang="en-US" dirty="0" smtClean="0"/>
              <a:t>inductor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317625" y="2286000"/>
          <a:ext cx="11731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647640" imgH="431640" progId="Equation.3">
                  <p:embed/>
                </p:oleObj>
              </mc:Choice>
              <mc:Fallback>
                <p:oleObj name="Equation" r:id="rId3" imgW="6476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2286000"/>
                        <a:ext cx="1173163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328738" y="4419600"/>
          <a:ext cx="1609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927000" imgH="482400" progId="Equation.3">
                  <p:embed/>
                </p:oleObj>
              </mc:Choice>
              <mc:Fallback>
                <p:oleObj name="Equation" r:id="rId5" imgW="9270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4419600"/>
                        <a:ext cx="16097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" name="Group 115"/>
          <p:cNvGrpSpPr/>
          <p:nvPr/>
        </p:nvGrpSpPr>
        <p:grpSpPr>
          <a:xfrm>
            <a:off x="3200400" y="2514600"/>
            <a:ext cx="3886200" cy="542925"/>
            <a:chOff x="3200400" y="2514600"/>
            <a:chExt cx="3886200" cy="542925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3665538" y="2743200"/>
            <a:ext cx="233362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Equation" r:id="rId7" imgW="164880" imgH="215640" progId="Equation.3">
                    <p:embed/>
                  </p:oleObj>
                </mc:Choice>
                <mc:Fallback>
                  <p:oleObj name="Equation" r:id="rId7" imgW="16488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5538" y="2743200"/>
                          <a:ext cx="233362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2" name="Object 6"/>
            <p:cNvGraphicFramePr>
              <a:graphicFrameLocks noChangeAspect="1"/>
            </p:cNvGraphicFramePr>
            <p:nvPr/>
          </p:nvGraphicFramePr>
          <p:xfrm>
            <a:off x="4802188" y="2743200"/>
            <a:ext cx="24923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name="Equation" r:id="rId9" imgW="177480" imgH="215640" progId="Equation.3">
                    <p:embed/>
                  </p:oleObj>
                </mc:Choice>
                <mc:Fallback>
                  <p:oleObj name="Equation" r:id="rId9" imgW="17748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2188" y="2743200"/>
                          <a:ext cx="249237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6402388" y="2733675"/>
            <a:ext cx="24923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quation" r:id="rId11" imgW="177480" imgH="228600" progId="Equation.3">
                    <p:embed/>
                  </p:oleObj>
                </mc:Choice>
                <mc:Fallback>
                  <p:oleObj name="Equation" r:id="rId11" imgW="17748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2388" y="2733675"/>
                          <a:ext cx="24923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3" name="Group 72"/>
            <p:cNvGrpSpPr/>
            <p:nvPr/>
          </p:nvGrpSpPr>
          <p:grpSpPr>
            <a:xfrm>
              <a:off x="3200400" y="2514600"/>
              <a:ext cx="3886200" cy="228600"/>
              <a:chOff x="3200400" y="2514600"/>
              <a:chExt cx="3886200" cy="2286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5486400" y="2628904"/>
                <a:ext cx="4572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09"/>
              <p:cNvGrpSpPr>
                <a:grpSpLocks/>
              </p:cNvGrpSpPr>
              <p:nvPr/>
            </p:nvGrpSpPr>
            <p:grpSpPr bwMode="auto">
              <a:xfrm rot="16200000">
                <a:off x="6400800" y="2057400"/>
                <a:ext cx="228600" cy="1143000"/>
                <a:chOff x="3935" y="1728"/>
                <a:chExt cx="96" cy="480"/>
              </a:xfrm>
            </p:grpSpPr>
            <p:sp>
              <p:nvSpPr>
                <p:cNvPr id="31" name="Arc 59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895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Arc 60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943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Arc 61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6" y="1991"/>
                  <a:ext cx="25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Arc 62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847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63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941" y="1770"/>
                  <a:ext cx="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64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940" y="2166"/>
                  <a:ext cx="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Arc 65"/>
                <p:cNvSpPr>
                  <a:spLocks noChangeAspect="1"/>
                </p:cNvSpPr>
                <p:nvPr/>
              </p:nvSpPr>
              <p:spPr bwMode="auto">
                <a:xfrm rot="5400000">
                  <a:off x="3970" y="1870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rc 66"/>
                <p:cNvSpPr>
                  <a:spLocks noChangeAspect="1"/>
                </p:cNvSpPr>
                <p:nvPr/>
              </p:nvSpPr>
              <p:spPr bwMode="auto">
                <a:xfrm rot="5400000">
                  <a:off x="3970" y="1918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Arc 67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2039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Arc 68"/>
                <p:cNvSpPr>
                  <a:spLocks noChangeAspect="1"/>
                </p:cNvSpPr>
                <p:nvPr/>
              </p:nvSpPr>
              <p:spPr bwMode="auto">
                <a:xfrm rot="5400000">
                  <a:off x="3970" y="1966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rc 69"/>
                <p:cNvSpPr>
                  <a:spLocks noChangeAspect="1"/>
                </p:cNvSpPr>
                <p:nvPr/>
              </p:nvSpPr>
              <p:spPr bwMode="auto">
                <a:xfrm rot="5400000">
                  <a:off x="3970" y="2014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rc 70"/>
                <p:cNvSpPr>
                  <a:spLocks noChangeAspect="1"/>
                </p:cNvSpPr>
                <p:nvPr/>
              </p:nvSpPr>
              <p:spPr bwMode="auto">
                <a:xfrm rot="5400000">
                  <a:off x="3969" y="1823"/>
                  <a:ext cx="73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rc 71"/>
                <p:cNvSpPr>
                  <a:spLocks noChangeAspect="1"/>
                </p:cNvSpPr>
                <p:nvPr/>
              </p:nvSpPr>
              <p:spPr bwMode="auto">
                <a:xfrm rot="5400000">
                  <a:off x="3969" y="2063"/>
                  <a:ext cx="73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9"/>
              <p:cNvGrpSpPr>
                <a:grpSpLocks/>
              </p:cNvGrpSpPr>
              <p:nvPr/>
            </p:nvGrpSpPr>
            <p:grpSpPr bwMode="auto">
              <a:xfrm rot="16200000">
                <a:off x="4800600" y="2057400"/>
                <a:ext cx="228600" cy="1143000"/>
                <a:chOff x="3935" y="1728"/>
                <a:chExt cx="96" cy="480"/>
              </a:xfrm>
            </p:grpSpPr>
            <p:sp>
              <p:nvSpPr>
                <p:cNvPr id="46" name="Arc 59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895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Arc 60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943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rc 61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6" y="1991"/>
                  <a:ext cx="25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rc 62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847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63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941" y="1770"/>
                  <a:ext cx="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64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940" y="2166"/>
                  <a:ext cx="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Arc 65"/>
                <p:cNvSpPr>
                  <a:spLocks noChangeAspect="1"/>
                </p:cNvSpPr>
                <p:nvPr/>
              </p:nvSpPr>
              <p:spPr bwMode="auto">
                <a:xfrm rot="5400000">
                  <a:off x="3970" y="1870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Arc 66"/>
                <p:cNvSpPr>
                  <a:spLocks noChangeAspect="1"/>
                </p:cNvSpPr>
                <p:nvPr/>
              </p:nvSpPr>
              <p:spPr bwMode="auto">
                <a:xfrm rot="5400000">
                  <a:off x="3970" y="1918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Arc 67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2039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Arc 68"/>
                <p:cNvSpPr>
                  <a:spLocks noChangeAspect="1"/>
                </p:cNvSpPr>
                <p:nvPr/>
              </p:nvSpPr>
              <p:spPr bwMode="auto">
                <a:xfrm rot="5400000">
                  <a:off x="3970" y="1966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Arc 69"/>
                <p:cNvSpPr>
                  <a:spLocks noChangeAspect="1"/>
                </p:cNvSpPr>
                <p:nvPr/>
              </p:nvSpPr>
              <p:spPr bwMode="auto">
                <a:xfrm rot="5400000">
                  <a:off x="3970" y="2014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Arc 70"/>
                <p:cNvSpPr>
                  <a:spLocks noChangeAspect="1"/>
                </p:cNvSpPr>
                <p:nvPr/>
              </p:nvSpPr>
              <p:spPr bwMode="auto">
                <a:xfrm rot="5400000">
                  <a:off x="3969" y="1823"/>
                  <a:ext cx="73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rc 71"/>
                <p:cNvSpPr>
                  <a:spLocks noChangeAspect="1"/>
                </p:cNvSpPr>
                <p:nvPr/>
              </p:nvSpPr>
              <p:spPr bwMode="auto">
                <a:xfrm rot="5400000">
                  <a:off x="3969" y="2063"/>
                  <a:ext cx="73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209"/>
              <p:cNvGrpSpPr>
                <a:grpSpLocks/>
              </p:cNvGrpSpPr>
              <p:nvPr/>
            </p:nvGrpSpPr>
            <p:grpSpPr bwMode="auto">
              <a:xfrm rot="16200000">
                <a:off x="3657600" y="2057400"/>
                <a:ext cx="228600" cy="1143000"/>
                <a:chOff x="3935" y="1728"/>
                <a:chExt cx="96" cy="480"/>
              </a:xfrm>
            </p:grpSpPr>
            <p:sp>
              <p:nvSpPr>
                <p:cNvPr id="60" name="Arc 59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895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rc 60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943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rc 61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6" y="1991"/>
                  <a:ext cx="25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62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1847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63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941" y="1770"/>
                  <a:ext cx="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64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3940" y="2166"/>
                  <a:ext cx="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Arc 65"/>
                <p:cNvSpPr>
                  <a:spLocks noChangeAspect="1"/>
                </p:cNvSpPr>
                <p:nvPr/>
              </p:nvSpPr>
              <p:spPr bwMode="auto">
                <a:xfrm rot="5400000">
                  <a:off x="3970" y="1870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rc 66"/>
                <p:cNvSpPr>
                  <a:spLocks noChangeAspect="1"/>
                </p:cNvSpPr>
                <p:nvPr/>
              </p:nvSpPr>
              <p:spPr bwMode="auto">
                <a:xfrm rot="5400000">
                  <a:off x="3970" y="1918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rc 67"/>
                <p:cNvSpPr>
                  <a:spLocks noChangeAspect="1"/>
                </p:cNvSpPr>
                <p:nvPr/>
              </p:nvSpPr>
              <p:spPr bwMode="auto">
                <a:xfrm rot="5400000" flipV="1">
                  <a:off x="3947" y="2039"/>
                  <a:ext cx="24" cy="48"/>
                </a:xfrm>
                <a:custGeom>
                  <a:avLst/>
                  <a:gdLst>
                    <a:gd name="G0" fmla="+- 21580 0 0"/>
                    <a:gd name="G1" fmla="+- 21600 0 0"/>
                    <a:gd name="G2" fmla="+- 21600 0 0"/>
                    <a:gd name="T0" fmla="*/ 0 w 43180"/>
                    <a:gd name="T1" fmla="*/ 20662 h 21600"/>
                    <a:gd name="T2" fmla="*/ 43180 w 43180"/>
                    <a:gd name="T3" fmla="*/ 21600 h 21600"/>
                    <a:gd name="T4" fmla="*/ 21580 w 4318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80" h="21600" fill="none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</a:path>
                    <a:path w="43180" h="21600" stroke="0" extrusionOk="0">
                      <a:moveTo>
                        <a:pt x="0" y="20662"/>
                      </a:moveTo>
                      <a:cubicBezTo>
                        <a:pt x="502" y="9108"/>
                        <a:pt x="10015" y="-1"/>
                        <a:pt x="21580" y="0"/>
                      </a:cubicBezTo>
                      <a:cubicBezTo>
                        <a:pt x="33509" y="0"/>
                        <a:pt x="43180" y="9670"/>
                        <a:pt x="43180" y="21600"/>
                      </a:cubicBezTo>
                      <a:lnTo>
                        <a:pt x="2158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rc 68"/>
                <p:cNvSpPr>
                  <a:spLocks noChangeAspect="1"/>
                </p:cNvSpPr>
                <p:nvPr/>
              </p:nvSpPr>
              <p:spPr bwMode="auto">
                <a:xfrm rot="5400000">
                  <a:off x="3970" y="1966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rc 69"/>
                <p:cNvSpPr>
                  <a:spLocks noChangeAspect="1"/>
                </p:cNvSpPr>
                <p:nvPr/>
              </p:nvSpPr>
              <p:spPr bwMode="auto">
                <a:xfrm rot="5400000">
                  <a:off x="3970" y="2014"/>
                  <a:ext cx="72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rc 70"/>
                <p:cNvSpPr>
                  <a:spLocks noChangeAspect="1"/>
                </p:cNvSpPr>
                <p:nvPr/>
              </p:nvSpPr>
              <p:spPr bwMode="auto">
                <a:xfrm rot="5400000">
                  <a:off x="3969" y="1823"/>
                  <a:ext cx="73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Arc 71"/>
                <p:cNvSpPr>
                  <a:spLocks noChangeAspect="1"/>
                </p:cNvSpPr>
                <p:nvPr/>
              </p:nvSpPr>
              <p:spPr bwMode="auto">
                <a:xfrm rot="5400000">
                  <a:off x="3969" y="2063"/>
                  <a:ext cx="73" cy="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8 w 43200"/>
                    <a:gd name="T1" fmla="*/ 22481 h 22481"/>
                    <a:gd name="T2" fmla="*/ 43200 w 43200"/>
                    <a:gd name="T3" fmla="*/ 21600 h 22481"/>
                    <a:gd name="T4" fmla="*/ 21600 w 43200"/>
                    <a:gd name="T5" fmla="*/ 21600 h 22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2481" fill="none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2481" stroke="0" extrusionOk="0">
                      <a:moveTo>
                        <a:pt x="17" y="22481"/>
                      </a:moveTo>
                      <a:cubicBezTo>
                        <a:pt x="5" y="22187"/>
                        <a:pt x="0" y="2189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7" name="Group 116"/>
          <p:cNvGrpSpPr/>
          <p:nvPr/>
        </p:nvGrpSpPr>
        <p:grpSpPr>
          <a:xfrm>
            <a:off x="3581400" y="4335463"/>
            <a:ext cx="1774825" cy="1074737"/>
            <a:chOff x="3581400" y="4335463"/>
            <a:chExt cx="1774825" cy="1074737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3695700" y="5029195"/>
              <a:ext cx="381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838700" y="5029195"/>
              <a:ext cx="381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3581400" y="5029199"/>
              <a:ext cx="304800" cy="0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5029200" y="5029199"/>
              <a:ext cx="304800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695700" y="4648199"/>
              <a:ext cx="381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4838700" y="4648199"/>
              <a:ext cx="3810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9463" name="Object 7"/>
            <p:cNvGraphicFramePr>
              <a:graphicFrameLocks noChangeAspect="1"/>
            </p:cNvGraphicFramePr>
            <p:nvPr/>
          </p:nvGraphicFramePr>
          <p:xfrm>
            <a:off x="5105400" y="4335463"/>
            <a:ext cx="250825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13" imgW="177480" imgH="228600" progId="Equation.3">
                    <p:embed/>
                  </p:oleObj>
                </mc:Choice>
                <mc:Fallback>
                  <p:oleObj name="Equation" r:id="rId13" imgW="17748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4335463"/>
                          <a:ext cx="250825" cy="322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5" name="Object 9"/>
            <p:cNvGraphicFramePr>
              <a:graphicFrameLocks noChangeAspect="1"/>
            </p:cNvGraphicFramePr>
            <p:nvPr/>
          </p:nvGraphicFramePr>
          <p:xfrm>
            <a:off x="5113338" y="5105400"/>
            <a:ext cx="233362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15" imgW="164880" imgH="215640" progId="Equation.3">
                    <p:embed/>
                  </p:oleObj>
                </mc:Choice>
                <mc:Fallback>
                  <p:oleObj name="Equation" r:id="rId15" imgW="164880" imgH="215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3338" y="5105400"/>
                          <a:ext cx="233362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6" name="Object 10"/>
            <p:cNvGraphicFramePr>
              <a:graphicFrameLocks noChangeAspect="1"/>
            </p:cNvGraphicFramePr>
            <p:nvPr/>
          </p:nvGraphicFramePr>
          <p:xfrm>
            <a:off x="5105400" y="4724400"/>
            <a:ext cx="25082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17" imgW="177480" imgH="215640" progId="Equation.3">
                    <p:embed/>
                  </p:oleObj>
                </mc:Choice>
                <mc:Fallback>
                  <p:oleObj name="Equation" r:id="rId17" imgW="177480" imgH="2156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4724400"/>
                          <a:ext cx="250825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4" name="Group 209"/>
            <p:cNvGrpSpPr>
              <a:grpSpLocks/>
            </p:cNvGrpSpPr>
            <p:nvPr/>
          </p:nvGrpSpPr>
          <p:grpSpPr bwMode="auto">
            <a:xfrm rot="16200000">
              <a:off x="4343400" y="4267200"/>
              <a:ext cx="228600" cy="1143000"/>
              <a:chOff x="3935" y="1728"/>
              <a:chExt cx="96" cy="480"/>
            </a:xfrm>
          </p:grpSpPr>
          <p:sp>
            <p:nvSpPr>
              <p:cNvPr id="75" name="Arc 59"/>
              <p:cNvSpPr>
                <a:spLocks noChangeAspect="1"/>
              </p:cNvSpPr>
              <p:nvPr/>
            </p:nvSpPr>
            <p:spPr bwMode="auto">
              <a:xfrm rot="5400000" flipV="1">
                <a:off x="3947" y="1895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rc 60"/>
              <p:cNvSpPr>
                <a:spLocks noChangeAspect="1"/>
              </p:cNvSpPr>
              <p:nvPr/>
            </p:nvSpPr>
            <p:spPr bwMode="auto">
              <a:xfrm rot="5400000" flipV="1">
                <a:off x="3947" y="1943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Arc 61"/>
              <p:cNvSpPr>
                <a:spLocks noChangeAspect="1"/>
              </p:cNvSpPr>
              <p:nvPr/>
            </p:nvSpPr>
            <p:spPr bwMode="auto">
              <a:xfrm rot="5400000" flipV="1">
                <a:off x="3946" y="1991"/>
                <a:ext cx="25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Arc 62"/>
              <p:cNvSpPr>
                <a:spLocks noChangeAspect="1"/>
              </p:cNvSpPr>
              <p:nvPr/>
            </p:nvSpPr>
            <p:spPr bwMode="auto">
              <a:xfrm rot="5400000" flipV="1">
                <a:off x="3947" y="1847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63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1" y="1770"/>
                <a:ext cx="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64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0" y="2166"/>
                <a:ext cx="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Arc 65"/>
              <p:cNvSpPr>
                <a:spLocks noChangeAspect="1"/>
              </p:cNvSpPr>
              <p:nvPr/>
            </p:nvSpPr>
            <p:spPr bwMode="auto">
              <a:xfrm rot="5400000">
                <a:off x="3970" y="1870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rc 66"/>
              <p:cNvSpPr>
                <a:spLocks noChangeAspect="1"/>
              </p:cNvSpPr>
              <p:nvPr/>
            </p:nvSpPr>
            <p:spPr bwMode="auto">
              <a:xfrm rot="5400000">
                <a:off x="3970" y="1918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rc 67"/>
              <p:cNvSpPr>
                <a:spLocks noChangeAspect="1"/>
              </p:cNvSpPr>
              <p:nvPr/>
            </p:nvSpPr>
            <p:spPr bwMode="auto">
              <a:xfrm rot="5400000" flipV="1">
                <a:off x="3947" y="2039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rc 68"/>
              <p:cNvSpPr>
                <a:spLocks noChangeAspect="1"/>
              </p:cNvSpPr>
              <p:nvPr/>
            </p:nvSpPr>
            <p:spPr bwMode="auto">
              <a:xfrm rot="5400000">
                <a:off x="3970" y="1966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rc 69"/>
              <p:cNvSpPr>
                <a:spLocks noChangeAspect="1"/>
              </p:cNvSpPr>
              <p:nvPr/>
            </p:nvSpPr>
            <p:spPr bwMode="auto">
              <a:xfrm rot="5400000">
                <a:off x="3970" y="2014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Arc 70"/>
              <p:cNvSpPr>
                <a:spLocks noChangeAspect="1"/>
              </p:cNvSpPr>
              <p:nvPr/>
            </p:nvSpPr>
            <p:spPr bwMode="auto">
              <a:xfrm rot="5400000">
                <a:off x="3969" y="182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Arc 71"/>
              <p:cNvSpPr>
                <a:spLocks noChangeAspect="1"/>
              </p:cNvSpPr>
              <p:nvPr/>
            </p:nvSpPr>
            <p:spPr bwMode="auto">
              <a:xfrm rot="5400000">
                <a:off x="3969" y="206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209"/>
            <p:cNvGrpSpPr>
              <a:grpSpLocks/>
            </p:cNvGrpSpPr>
            <p:nvPr/>
          </p:nvGrpSpPr>
          <p:grpSpPr bwMode="auto">
            <a:xfrm rot="16200000">
              <a:off x="4343400" y="4648200"/>
              <a:ext cx="228600" cy="1143000"/>
              <a:chOff x="3935" y="1728"/>
              <a:chExt cx="96" cy="480"/>
            </a:xfrm>
          </p:grpSpPr>
          <p:sp>
            <p:nvSpPr>
              <p:cNvPr id="89" name="Arc 59"/>
              <p:cNvSpPr>
                <a:spLocks noChangeAspect="1"/>
              </p:cNvSpPr>
              <p:nvPr/>
            </p:nvSpPr>
            <p:spPr bwMode="auto">
              <a:xfrm rot="5400000" flipV="1">
                <a:off x="3947" y="1895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Arc 60"/>
              <p:cNvSpPr>
                <a:spLocks noChangeAspect="1"/>
              </p:cNvSpPr>
              <p:nvPr/>
            </p:nvSpPr>
            <p:spPr bwMode="auto">
              <a:xfrm rot="5400000" flipV="1">
                <a:off x="3947" y="1943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Arc 61"/>
              <p:cNvSpPr>
                <a:spLocks noChangeAspect="1"/>
              </p:cNvSpPr>
              <p:nvPr/>
            </p:nvSpPr>
            <p:spPr bwMode="auto">
              <a:xfrm rot="5400000" flipV="1">
                <a:off x="3946" y="1991"/>
                <a:ext cx="25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rc 62"/>
              <p:cNvSpPr>
                <a:spLocks noChangeAspect="1"/>
              </p:cNvSpPr>
              <p:nvPr/>
            </p:nvSpPr>
            <p:spPr bwMode="auto">
              <a:xfrm rot="5400000" flipV="1">
                <a:off x="3947" y="1847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63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1" y="1770"/>
                <a:ext cx="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64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0" y="2166"/>
                <a:ext cx="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Arc 65"/>
              <p:cNvSpPr>
                <a:spLocks noChangeAspect="1"/>
              </p:cNvSpPr>
              <p:nvPr/>
            </p:nvSpPr>
            <p:spPr bwMode="auto">
              <a:xfrm rot="5400000">
                <a:off x="3970" y="1870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Arc 66"/>
              <p:cNvSpPr>
                <a:spLocks noChangeAspect="1"/>
              </p:cNvSpPr>
              <p:nvPr/>
            </p:nvSpPr>
            <p:spPr bwMode="auto">
              <a:xfrm rot="5400000">
                <a:off x="3970" y="1918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Arc 67"/>
              <p:cNvSpPr>
                <a:spLocks noChangeAspect="1"/>
              </p:cNvSpPr>
              <p:nvPr/>
            </p:nvSpPr>
            <p:spPr bwMode="auto">
              <a:xfrm rot="5400000" flipV="1">
                <a:off x="3947" y="2039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Arc 68"/>
              <p:cNvSpPr>
                <a:spLocks noChangeAspect="1"/>
              </p:cNvSpPr>
              <p:nvPr/>
            </p:nvSpPr>
            <p:spPr bwMode="auto">
              <a:xfrm rot="5400000">
                <a:off x="3970" y="1966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Arc 69"/>
              <p:cNvSpPr>
                <a:spLocks noChangeAspect="1"/>
              </p:cNvSpPr>
              <p:nvPr/>
            </p:nvSpPr>
            <p:spPr bwMode="auto">
              <a:xfrm rot="5400000">
                <a:off x="3970" y="2014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Arc 70"/>
              <p:cNvSpPr>
                <a:spLocks noChangeAspect="1"/>
              </p:cNvSpPr>
              <p:nvPr/>
            </p:nvSpPr>
            <p:spPr bwMode="auto">
              <a:xfrm rot="5400000">
                <a:off x="3969" y="182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rc 71"/>
              <p:cNvSpPr>
                <a:spLocks noChangeAspect="1"/>
              </p:cNvSpPr>
              <p:nvPr/>
            </p:nvSpPr>
            <p:spPr bwMode="auto">
              <a:xfrm rot="5400000">
                <a:off x="3969" y="206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" name="Group 209"/>
            <p:cNvGrpSpPr>
              <a:grpSpLocks/>
            </p:cNvGrpSpPr>
            <p:nvPr/>
          </p:nvGrpSpPr>
          <p:grpSpPr bwMode="auto">
            <a:xfrm rot="16200000">
              <a:off x="4343400" y="3886200"/>
              <a:ext cx="228600" cy="1143000"/>
              <a:chOff x="3935" y="1728"/>
              <a:chExt cx="96" cy="480"/>
            </a:xfrm>
          </p:grpSpPr>
          <p:sp>
            <p:nvSpPr>
              <p:cNvPr id="103" name="Arc 59"/>
              <p:cNvSpPr>
                <a:spLocks noChangeAspect="1"/>
              </p:cNvSpPr>
              <p:nvPr/>
            </p:nvSpPr>
            <p:spPr bwMode="auto">
              <a:xfrm rot="5400000" flipV="1">
                <a:off x="3947" y="1895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Arc 60"/>
              <p:cNvSpPr>
                <a:spLocks noChangeAspect="1"/>
              </p:cNvSpPr>
              <p:nvPr/>
            </p:nvSpPr>
            <p:spPr bwMode="auto">
              <a:xfrm rot="5400000" flipV="1">
                <a:off x="3947" y="1943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rc 61"/>
              <p:cNvSpPr>
                <a:spLocks noChangeAspect="1"/>
              </p:cNvSpPr>
              <p:nvPr/>
            </p:nvSpPr>
            <p:spPr bwMode="auto">
              <a:xfrm rot="5400000" flipV="1">
                <a:off x="3946" y="1991"/>
                <a:ext cx="25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Arc 62"/>
              <p:cNvSpPr>
                <a:spLocks noChangeAspect="1"/>
              </p:cNvSpPr>
              <p:nvPr/>
            </p:nvSpPr>
            <p:spPr bwMode="auto">
              <a:xfrm rot="5400000" flipV="1">
                <a:off x="3947" y="1847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63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1" y="1770"/>
                <a:ext cx="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64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0" y="2166"/>
                <a:ext cx="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Arc 65"/>
              <p:cNvSpPr>
                <a:spLocks noChangeAspect="1"/>
              </p:cNvSpPr>
              <p:nvPr/>
            </p:nvSpPr>
            <p:spPr bwMode="auto">
              <a:xfrm rot="5400000">
                <a:off x="3970" y="1870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rc 66"/>
              <p:cNvSpPr>
                <a:spLocks noChangeAspect="1"/>
              </p:cNvSpPr>
              <p:nvPr/>
            </p:nvSpPr>
            <p:spPr bwMode="auto">
              <a:xfrm rot="5400000">
                <a:off x="3970" y="1918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rc 67"/>
              <p:cNvSpPr>
                <a:spLocks noChangeAspect="1"/>
              </p:cNvSpPr>
              <p:nvPr/>
            </p:nvSpPr>
            <p:spPr bwMode="auto">
              <a:xfrm rot="5400000" flipV="1">
                <a:off x="3947" y="2039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Arc 68"/>
              <p:cNvSpPr>
                <a:spLocks noChangeAspect="1"/>
              </p:cNvSpPr>
              <p:nvPr/>
            </p:nvSpPr>
            <p:spPr bwMode="auto">
              <a:xfrm rot="5400000">
                <a:off x="3970" y="1966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Arc 69"/>
              <p:cNvSpPr>
                <a:spLocks noChangeAspect="1"/>
              </p:cNvSpPr>
              <p:nvPr/>
            </p:nvSpPr>
            <p:spPr bwMode="auto">
              <a:xfrm rot="5400000">
                <a:off x="3970" y="2014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Arc 70"/>
              <p:cNvSpPr>
                <a:spLocks noChangeAspect="1"/>
              </p:cNvSpPr>
              <p:nvPr/>
            </p:nvSpPr>
            <p:spPr bwMode="auto">
              <a:xfrm rot="5400000">
                <a:off x="3969" y="182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Arc 71"/>
              <p:cNvSpPr>
                <a:spLocks noChangeAspect="1"/>
              </p:cNvSpPr>
              <p:nvPr/>
            </p:nvSpPr>
            <p:spPr bwMode="auto">
              <a:xfrm rot="5400000">
                <a:off x="3969" y="206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Inductors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Changes</a:t>
            </a:r>
            <a:r>
              <a:rPr lang="en-US" baseline="0" dirty="0" smtClean="0"/>
              <a:t> in c</a:t>
            </a:r>
            <a:r>
              <a:rPr lang="en-US" dirty="0" smtClean="0"/>
              <a:t>urrent produce</a:t>
            </a:r>
            <a:r>
              <a:rPr lang="en-US" baseline="0" dirty="0" smtClean="0"/>
              <a:t> magnetic fields and vice versa</a:t>
            </a:r>
          </a:p>
          <a:p>
            <a:pPr lvl="1"/>
            <a:r>
              <a:rPr lang="en-US" dirty="0" smtClean="0"/>
              <a:t>Coupled inductors share a looped magnetic core</a:t>
            </a:r>
          </a:p>
          <a:p>
            <a:pPr lvl="1"/>
            <a:r>
              <a:rPr lang="en-US" dirty="0" smtClean="0"/>
              <a:t>Used in voltage transformer circuits</a:t>
            </a:r>
          </a:p>
          <a:p>
            <a:pPr lvl="2"/>
            <a:r>
              <a:rPr lang="en-US" dirty="0" smtClean="0"/>
              <a:t>Voltage is directly proportional to the number of turns of the wire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00"/>
          <p:cNvGrpSpPr>
            <a:grpSpLocks/>
          </p:cNvGrpSpPr>
          <p:nvPr/>
        </p:nvGrpSpPr>
        <p:grpSpPr bwMode="auto">
          <a:xfrm rot="16200000">
            <a:off x="4133850" y="1085852"/>
            <a:ext cx="800098" cy="1142998"/>
            <a:chOff x="4896" y="1728"/>
            <a:chExt cx="336" cy="480"/>
          </a:xfrm>
        </p:grpSpPr>
        <p:grpSp>
          <p:nvGrpSpPr>
            <p:cNvPr id="5" name="Group 267"/>
            <p:cNvGrpSpPr>
              <a:grpSpLocks/>
            </p:cNvGrpSpPr>
            <p:nvPr/>
          </p:nvGrpSpPr>
          <p:grpSpPr bwMode="auto">
            <a:xfrm>
              <a:off x="4896" y="1728"/>
              <a:ext cx="96" cy="480"/>
              <a:chOff x="3935" y="1728"/>
              <a:chExt cx="96" cy="480"/>
            </a:xfrm>
          </p:grpSpPr>
          <p:sp>
            <p:nvSpPr>
              <p:cNvPr id="22" name="Arc 268"/>
              <p:cNvSpPr>
                <a:spLocks noChangeAspect="1"/>
              </p:cNvSpPr>
              <p:nvPr/>
            </p:nvSpPr>
            <p:spPr bwMode="auto">
              <a:xfrm rot="5400000" flipV="1">
                <a:off x="3947" y="1895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rc 269"/>
              <p:cNvSpPr>
                <a:spLocks noChangeAspect="1"/>
              </p:cNvSpPr>
              <p:nvPr/>
            </p:nvSpPr>
            <p:spPr bwMode="auto">
              <a:xfrm rot="5400000" flipV="1">
                <a:off x="3947" y="1943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rc 270"/>
              <p:cNvSpPr>
                <a:spLocks noChangeAspect="1"/>
              </p:cNvSpPr>
              <p:nvPr/>
            </p:nvSpPr>
            <p:spPr bwMode="auto">
              <a:xfrm rot="5400000" flipV="1">
                <a:off x="3946" y="1991"/>
                <a:ext cx="25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rc 271"/>
              <p:cNvSpPr>
                <a:spLocks noChangeAspect="1"/>
              </p:cNvSpPr>
              <p:nvPr/>
            </p:nvSpPr>
            <p:spPr bwMode="auto">
              <a:xfrm rot="5400000" flipV="1">
                <a:off x="3947" y="1847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72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1" y="1770"/>
                <a:ext cx="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73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0" y="2166"/>
                <a:ext cx="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rc 274"/>
              <p:cNvSpPr>
                <a:spLocks noChangeAspect="1"/>
              </p:cNvSpPr>
              <p:nvPr/>
            </p:nvSpPr>
            <p:spPr bwMode="auto">
              <a:xfrm rot="5400000">
                <a:off x="3970" y="1870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rc 275"/>
              <p:cNvSpPr>
                <a:spLocks noChangeAspect="1"/>
              </p:cNvSpPr>
              <p:nvPr/>
            </p:nvSpPr>
            <p:spPr bwMode="auto">
              <a:xfrm rot="5400000">
                <a:off x="3970" y="1918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rc 276"/>
              <p:cNvSpPr>
                <a:spLocks noChangeAspect="1"/>
              </p:cNvSpPr>
              <p:nvPr/>
            </p:nvSpPr>
            <p:spPr bwMode="auto">
              <a:xfrm rot="5400000" flipV="1">
                <a:off x="3947" y="2039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rc 277"/>
              <p:cNvSpPr>
                <a:spLocks noChangeAspect="1"/>
              </p:cNvSpPr>
              <p:nvPr/>
            </p:nvSpPr>
            <p:spPr bwMode="auto">
              <a:xfrm rot="5400000">
                <a:off x="3970" y="1966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Arc 278"/>
              <p:cNvSpPr>
                <a:spLocks noChangeAspect="1"/>
              </p:cNvSpPr>
              <p:nvPr/>
            </p:nvSpPr>
            <p:spPr bwMode="auto">
              <a:xfrm rot="5400000">
                <a:off x="3970" y="2014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rc 279"/>
              <p:cNvSpPr>
                <a:spLocks noChangeAspect="1"/>
              </p:cNvSpPr>
              <p:nvPr/>
            </p:nvSpPr>
            <p:spPr bwMode="auto">
              <a:xfrm rot="5400000">
                <a:off x="3969" y="182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rc 280"/>
              <p:cNvSpPr>
                <a:spLocks noChangeAspect="1"/>
              </p:cNvSpPr>
              <p:nvPr/>
            </p:nvSpPr>
            <p:spPr bwMode="auto">
              <a:xfrm rot="5400000">
                <a:off x="3969" y="206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81"/>
            <p:cNvGrpSpPr>
              <a:grpSpLocks/>
            </p:cNvGrpSpPr>
            <p:nvPr/>
          </p:nvGrpSpPr>
          <p:grpSpPr bwMode="auto">
            <a:xfrm flipH="1">
              <a:off x="5136" y="1728"/>
              <a:ext cx="96" cy="480"/>
              <a:chOff x="3935" y="1728"/>
              <a:chExt cx="96" cy="480"/>
            </a:xfrm>
          </p:grpSpPr>
          <p:sp>
            <p:nvSpPr>
              <p:cNvPr id="9" name="Arc 282"/>
              <p:cNvSpPr>
                <a:spLocks noChangeAspect="1"/>
              </p:cNvSpPr>
              <p:nvPr/>
            </p:nvSpPr>
            <p:spPr bwMode="auto">
              <a:xfrm rot="5400000" flipV="1">
                <a:off x="3947" y="1895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283"/>
              <p:cNvSpPr>
                <a:spLocks noChangeAspect="1"/>
              </p:cNvSpPr>
              <p:nvPr/>
            </p:nvSpPr>
            <p:spPr bwMode="auto">
              <a:xfrm rot="5400000" flipV="1">
                <a:off x="3947" y="1943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284"/>
              <p:cNvSpPr>
                <a:spLocks noChangeAspect="1"/>
              </p:cNvSpPr>
              <p:nvPr/>
            </p:nvSpPr>
            <p:spPr bwMode="auto">
              <a:xfrm rot="5400000" flipV="1">
                <a:off x="3946" y="1991"/>
                <a:ext cx="25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285"/>
              <p:cNvSpPr>
                <a:spLocks noChangeAspect="1"/>
              </p:cNvSpPr>
              <p:nvPr/>
            </p:nvSpPr>
            <p:spPr bwMode="auto">
              <a:xfrm rot="5400000" flipV="1">
                <a:off x="3947" y="1847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86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1" y="1770"/>
                <a:ext cx="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87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0" y="2166"/>
                <a:ext cx="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rc 288"/>
              <p:cNvSpPr>
                <a:spLocks noChangeAspect="1"/>
              </p:cNvSpPr>
              <p:nvPr/>
            </p:nvSpPr>
            <p:spPr bwMode="auto">
              <a:xfrm rot="5400000">
                <a:off x="3970" y="1870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rc 289"/>
              <p:cNvSpPr>
                <a:spLocks noChangeAspect="1"/>
              </p:cNvSpPr>
              <p:nvPr/>
            </p:nvSpPr>
            <p:spPr bwMode="auto">
              <a:xfrm rot="5400000">
                <a:off x="3970" y="1918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Arc 290"/>
              <p:cNvSpPr>
                <a:spLocks noChangeAspect="1"/>
              </p:cNvSpPr>
              <p:nvPr/>
            </p:nvSpPr>
            <p:spPr bwMode="auto">
              <a:xfrm rot="5400000" flipV="1">
                <a:off x="3947" y="2039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rc 291"/>
              <p:cNvSpPr>
                <a:spLocks noChangeAspect="1"/>
              </p:cNvSpPr>
              <p:nvPr/>
            </p:nvSpPr>
            <p:spPr bwMode="auto">
              <a:xfrm rot="5400000">
                <a:off x="3970" y="1966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rc 292"/>
              <p:cNvSpPr>
                <a:spLocks noChangeAspect="1"/>
              </p:cNvSpPr>
              <p:nvPr/>
            </p:nvSpPr>
            <p:spPr bwMode="auto">
              <a:xfrm rot="5400000">
                <a:off x="3970" y="2014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rc 293"/>
              <p:cNvSpPr>
                <a:spLocks noChangeAspect="1"/>
              </p:cNvSpPr>
              <p:nvPr/>
            </p:nvSpPr>
            <p:spPr bwMode="auto">
              <a:xfrm rot="5400000">
                <a:off x="3969" y="182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rc 294"/>
              <p:cNvSpPr>
                <a:spLocks noChangeAspect="1"/>
              </p:cNvSpPr>
              <p:nvPr/>
            </p:nvSpPr>
            <p:spPr bwMode="auto">
              <a:xfrm rot="5400000">
                <a:off x="3969" y="206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Line 295"/>
            <p:cNvSpPr>
              <a:spLocks noChangeShapeType="1"/>
            </p:cNvSpPr>
            <p:nvPr/>
          </p:nvSpPr>
          <p:spPr bwMode="auto">
            <a:xfrm>
              <a:off x="5040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96"/>
            <p:cNvSpPr>
              <a:spLocks noChangeShapeType="1"/>
            </p:cNvSpPr>
            <p:nvPr/>
          </p:nvSpPr>
          <p:spPr bwMode="auto">
            <a:xfrm>
              <a:off x="5088" y="18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5410200" y="4876800"/>
          <a:ext cx="1447800" cy="1047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596880" imgH="431640" progId="Equation.3">
                  <p:embed/>
                </p:oleObj>
              </mc:Choice>
              <mc:Fallback>
                <p:oleObj name="Equation" r:id="rId3" imgW="5968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876800"/>
                        <a:ext cx="1447800" cy="1047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" name="Group 116"/>
          <p:cNvGrpSpPr/>
          <p:nvPr/>
        </p:nvGrpSpPr>
        <p:grpSpPr>
          <a:xfrm rot="5400000">
            <a:off x="2819400" y="4343400"/>
            <a:ext cx="1991357" cy="2285999"/>
            <a:chOff x="1752600" y="4191001"/>
            <a:chExt cx="2438400" cy="2799187"/>
          </a:xfrm>
        </p:grpSpPr>
        <p:sp>
          <p:nvSpPr>
            <p:cNvPr id="100" name="Rectangle 99"/>
            <p:cNvSpPr/>
            <p:nvPr/>
          </p:nvSpPr>
          <p:spPr>
            <a:xfrm>
              <a:off x="1752600" y="4343400"/>
              <a:ext cx="228600" cy="2209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981200" y="4343400"/>
              <a:ext cx="381000" cy="2209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an 94"/>
            <p:cNvSpPr/>
            <p:nvPr/>
          </p:nvSpPr>
          <p:spPr>
            <a:xfrm rot="5400000">
              <a:off x="2019300" y="4305300"/>
              <a:ext cx="609600" cy="685800"/>
            </a:xfrm>
            <a:prstGeom prst="can">
              <a:avLst>
                <a:gd name="adj" fmla="val 5312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66"/>
            <p:cNvGrpSpPr/>
            <p:nvPr/>
          </p:nvGrpSpPr>
          <p:grpSpPr>
            <a:xfrm>
              <a:off x="2286000" y="4191001"/>
              <a:ext cx="1295400" cy="1198988"/>
              <a:chOff x="2590798" y="4126865"/>
              <a:chExt cx="2209798" cy="2045333"/>
            </a:xfrm>
          </p:grpSpPr>
          <p:sp>
            <p:nvSpPr>
              <p:cNvPr id="82" name="Donut 81"/>
              <p:cNvSpPr/>
              <p:nvPr/>
            </p:nvSpPr>
            <p:spPr>
              <a:xfrm>
                <a:off x="25907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Donut 82"/>
              <p:cNvSpPr/>
              <p:nvPr/>
            </p:nvSpPr>
            <p:spPr>
              <a:xfrm>
                <a:off x="27431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Donut 83"/>
              <p:cNvSpPr/>
              <p:nvPr/>
            </p:nvSpPr>
            <p:spPr>
              <a:xfrm>
                <a:off x="28955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Donut 84"/>
              <p:cNvSpPr/>
              <p:nvPr/>
            </p:nvSpPr>
            <p:spPr>
              <a:xfrm>
                <a:off x="30479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Donut 85"/>
              <p:cNvSpPr/>
              <p:nvPr/>
            </p:nvSpPr>
            <p:spPr>
              <a:xfrm>
                <a:off x="32003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Donut 86"/>
              <p:cNvSpPr/>
              <p:nvPr/>
            </p:nvSpPr>
            <p:spPr>
              <a:xfrm>
                <a:off x="33527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Donut 87"/>
              <p:cNvSpPr/>
              <p:nvPr/>
            </p:nvSpPr>
            <p:spPr>
              <a:xfrm>
                <a:off x="35051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Donut 88"/>
              <p:cNvSpPr/>
              <p:nvPr/>
            </p:nvSpPr>
            <p:spPr>
              <a:xfrm>
                <a:off x="36575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Donut 89"/>
              <p:cNvSpPr/>
              <p:nvPr/>
            </p:nvSpPr>
            <p:spPr>
              <a:xfrm>
                <a:off x="3809996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047998" y="5562597"/>
                <a:ext cx="152400" cy="609599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962396" y="4126865"/>
                <a:ext cx="838200" cy="753108"/>
              </a:xfrm>
              <a:custGeom>
                <a:avLst/>
                <a:gdLst>
                  <a:gd name="connsiteX0" fmla="*/ 0 w 838200"/>
                  <a:gd name="connsiteY0" fmla="*/ 685800 h 1371600"/>
                  <a:gd name="connsiteX1" fmla="*/ 132641 w 838200"/>
                  <a:gd name="connsiteY1" fmla="*/ 185207 h 1371600"/>
                  <a:gd name="connsiteX2" fmla="*/ 709590 w 838200"/>
                  <a:gd name="connsiteY2" fmla="*/ 191466 h 1371600"/>
                  <a:gd name="connsiteX3" fmla="*/ 838190 w 838200"/>
                  <a:gd name="connsiteY3" fmla="*/ 690630 h 1371600"/>
                  <a:gd name="connsiteX4" fmla="*/ 694704 w 838200"/>
                  <a:gd name="connsiteY4" fmla="*/ 688975 h 1371600"/>
                  <a:gd name="connsiteX5" fmla="*/ 627562 w 838200"/>
                  <a:gd name="connsiteY5" fmla="*/ 331052 h 1371600"/>
                  <a:gd name="connsiteX6" fmla="*/ 213027 w 838200"/>
                  <a:gd name="connsiteY6" fmla="*/ 325686 h 1371600"/>
                  <a:gd name="connsiteX7" fmla="*/ 143490 w 838200"/>
                  <a:gd name="connsiteY7" fmla="*/ 685800 h 1371600"/>
                  <a:gd name="connsiteX8" fmla="*/ 0 w 838200"/>
                  <a:gd name="connsiteY8" fmla="*/ 685800 h 1371600"/>
                  <a:gd name="connsiteX0" fmla="*/ 694704 w 929630"/>
                  <a:gd name="connsiteY0" fmla="*/ 753108 h 846203"/>
                  <a:gd name="connsiteX1" fmla="*/ 627562 w 929630"/>
                  <a:gd name="connsiteY1" fmla="*/ 395185 h 846203"/>
                  <a:gd name="connsiteX2" fmla="*/ 213027 w 929630"/>
                  <a:gd name="connsiteY2" fmla="*/ 389819 h 846203"/>
                  <a:gd name="connsiteX3" fmla="*/ 143490 w 929630"/>
                  <a:gd name="connsiteY3" fmla="*/ 749933 h 846203"/>
                  <a:gd name="connsiteX4" fmla="*/ 0 w 929630"/>
                  <a:gd name="connsiteY4" fmla="*/ 749933 h 846203"/>
                  <a:gd name="connsiteX5" fmla="*/ 132641 w 929630"/>
                  <a:gd name="connsiteY5" fmla="*/ 249340 h 846203"/>
                  <a:gd name="connsiteX6" fmla="*/ 709590 w 929630"/>
                  <a:gd name="connsiteY6" fmla="*/ 255599 h 846203"/>
                  <a:gd name="connsiteX7" fmla="*/ 929630 w 929630"/>
                  <a:gd name="connsiteY7" fmla="*/ 846203 h 846203"/>
                  <a:gd name="connsiteX0" fmla="*/ 694704 w 838200"/>
                  <a:gd name="connsiteY0" fmla="*/ 753108 h 753108"/>
                  <a:gd name="connsiteX1" fmla="*/ 627562 w 838200"/>
                  <a:gd name="connsiteY1" fmla="*/ 395185 h 753108"/>
                  <a:gd name="connsiteX2" fmla="*/ 213027 w 838200"/>
                  <a:gd name="connsiteY2" fmla="*/ 389819 h 753108"/>
                  <a:gd name="connsiteX3" fmla="*/ 143490 w 838200"/>
                  <a:gd name="connsiteY3" fmla="*/ 749933 h 753108"/>
                  <a:gd name="connsiteX4" fmla="*/ 0 w 838200"/>
                  <a:gd name="connsiteY4" fmla="*/ 749933 h 753108"/>
                  <a:gd name="connsiteX5" fmla="*/ 132641 w 838200"/>
                  <a:gd name="connsiteY5" fmla="*/ 249340 h 753108"/>
                  <a:gd name="connsiteX6" fmla="*/ 709590 w 838200"/>
                  <a:gd name="connsiteY6" fmla="*/ 255599 h 753108"/>
                  <a:gd name="connsiteX7" fmla="*/ 838200 w 838200"/>
                  <a:gd name="connsiteY7" fmla="*/ 749934 h 753108"/>
                  <a:gd name="connsiteX0" fmla="*/ 694704 w 838200"/>
                  <a:gd name="connsiteY0" fmla="*/ 753108 h 753108"/>
                  <a:gd name="connsiteX1" fmla="*/ 627562 w 838200"/>
                  <a:gd name="connsiteY1" fmla="*/ 395185 h 753108"/>
                  <a:gd name="connsiteX2" fmla="*/ 213027 w 838200"/>
                  <a:gd name="connsiteY2" fmla="*/ 389819 h 753108"/>
                  <a:gd name="connsiteX3" fmla="*/ 143490 w 838200"/>
                  <a:gd name="connsiteY3" fmla="*/ 749933 h 753108"/>
                  <a:gd name="connsiteX4" fmla="*/ 0 w 838200"/>
                  <a:gd name="connsiteY4" fmla="*/ 749933 h 753108"/>
                  <a:gd name="connsiteX5" fmla="*/ 132641 w 838200"/>
                  <a:gd name="connsiteY5" fmla="*/ 249340 h 753108"/>
                  <a:gd name="connsiteX6" fmla="*/ 709590 w 838200"/>
                  <a:gd name="connsiteY6" fmla="*/ 255599 h 753108"/>
                  <a:gd name="connsiteX7" fmla="*/ 838200 w 838200"/>
                  <a:gd name="connsiteY7" fmla="*/ 749934 h 7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53108">
                    <a:moveTo>
                      <a:pt x="694704" y="753108"/>
                    </a:moveTo>
                    <a:cubicBezTo>
                      <a:pt x="695095" y="621737"/>
                      <a:pt x="671237" y="494552"/>
                      <a:pt x="627562" y="395185"/>
                    </a:cubicBezTo>
                    <a:cubicBezTo>
                      <a:pt x="518599" y="147275"/>
                      <a:pt x="323638" y="144752"/>
                      <a:pt x="213027" y="389819"/>
                    </a:cubicBezTo>
                    <a:cubicBezTo>
                      <a:pt x="168231" y="489067"/>
                      <a:pt x="143490" y="617195"/>
                      <a:pt x="143490" y="749933"/>
                    </a:cubicBezTo>
                    <a:lnTo>
                      <a:pt x="0" y="749933"/>
                    </a:lnTo>
                    <a:cubicBezTo>
                      <a:pt x="0" y="560231"/>
                      <a:pt x="48020" y="379003"/>
                      <a:pt x="132641" y="249340"/>
                    </a:cubicBezTo>
                    <a:cubicBezTo>
                      <a:pt x="295366" y="0"/>
                      <a:pt x="548900" y="2750"/>
                      <a:pt x="709590" y="255599"/>
                    </a:cubicBezTo>
                    <a:cubicBezTo>
                      <a:pt x="792500" y="386060"/>
                      <a:pt x="830119" y="495678"/>
                      <a:pt x="838200" y="749934"/>
                    </a:cubicBezTo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962396" y="4800598"/>
                <a:ext cx="152400" cy="1371600"/>
              </a:xfrm>
              <a:custGeom>
                <a:avLst/>
                <a:gdLst>
                  <a:gd name="connsiteX0" fmla="*/ 0 w 152400"/>
                  <a:gd name="connsiteY0" fmla="*/ 0 h 1295400"/>
                  <a:gd name="connsiteX1" fmla="*/ 152400 w 152400"/>
                  <a:gd name="connsiteY1" fmla="*/ 0 h 1295400"/>
                  <a:gd name="connsiteX2" fmla="*/ 152400 w 152400"/>
                  <a:gd name="connsiteY2" fmla="*/ 1295400 h 1295400"/>
                  <a:gd name="connsiteX3" fmla="*/ 0 w 152400"/>
                  <a:gd name="connsiteY3" fmla="*/ 1295400 h 1295400"/>
                  <a:gd name="connsiteX4" fmla="*/ 0 w 152400"/>
                  <a:gd name="connsiteY4" fmla="*/ 0 h 1295400"/>
                  <a:gd name="connsiteX0" fmla="*/ 152400 w 152400"/>
                  <a:gd name="connsiteY0" fmla="*/ 0 h 1295400"/>
                  <a:gd name="connsiteX1" fmla="*/ 152400 w 152400"/>
                  <a:gd name="connsiteY1" fmla="*/ 1295400 h 1295400"/>
                  <a:gd name="connsiteX2" fmla="*/ 0 w 152400"/>
                  <a:gd name="connsiteY2" fmla="*/ 1295400 h 1295400"/>
                  <a:gd name="connsiteX3" fmla="*/ 91440 w 152400"/>
                  <a:gd name="connsiteY3" fmla="*/ 91440 h 1295400"/>
                  <a:gd name="connsiteX0" fmla="*/ 152400 w 152400"/>
                  <a:gd name="connsiteY0" fmla="*/ 0 h 1295400"/>
                  <a:gd name="connsiteX1" fmla="*/ 152400 w 152400"/>
                  <a:gd name="connsiteY1" fmla="*/ 1295400 h 1295400"/>
                  <a:gd name="connsiteX2" fmla="*/ 0 w 152400"/>
                  <a:gd name="connsiteY2" fmla="*/ 1295400 h 1295400"/>
                  <a:gd name="connsiteX3" fmla="*/ 0 w 152400"/>
                  <a:gd name="connsiteY3" fmla="*/ 0 h 1295400"/>
                  <a:gd name="connsiteX0" fmla="*/ 152400 w 152400"/>
                  <a:gd name="connsiteY0" fmla="*/ 0 h 1295400"/>
                  <a:gd name="connsiteX1" fmla="*/ 152400 w 152400"/>
                  <a:gd name="connsiteY1" fmla="*/ 1295400 h 1295400"/>
                  <a:gd name="connsiteX2" fmla="*/ 0 w 152400"/>
                  <a:gd name="connsiteY2" fmla="*/ 1295400 h 1295400"/>
                  <a:gd name="connsiteX3" fmla="*/ 0 w 152400"/>
                  <a:gd name="connsiteY3" fmla="*/ 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295400">
                    <a:moveTo>
                      <a:pt x="152400" y="0"/>
                    </a:moveTo>
                    <a:lnTo>
                      <a:pt x="152400" y="1295400"/>
                    </a:lnTo>
                    <a:lnTo>
                      <a:pt x="0" y="129540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Can 93"/>
            <p:cNvSpPr/>
            <p:nvPr/>
          </p:nvSpPr>
          <p:spPr>
            <a:xfrm rot="5400000">
              <a:off x="3238500" y="4305300"/>
              <a:ext cx="609600" cy="685800"/>
            </a:xfrm>
            <a:prstGeom prst="can">
              <a:avLst>
                <a:gd name="adj" fmla="val 5312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an 101"/>
            <p:cNvSpPr/>
            <p:nvPr/>
          </p:nvSpPr>
          <p:spPr>
            <a:xfrm rot="5400000">
              <a:off x="2019300" y="5905499"/>
              <a:ext cx="609600" cy="685800"/>
            </a:xfrm>
            <a:prstGeom prst="can">
              <a:avLst>
                <a:gd name="adj" fmla="val 5312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66"/>
            <p:cNvGrpSpPr/>
            <p:nvPr/>
          </p:nvGrpSpPr>
          <p:grpSpPr>
            <a:xfrm>
              <a:off x="2286000" y="5791200"/>
              <a:ext cx="1295400" cy="1198988"/>
              <a:chOff x="2590798" y="4126865"/>
              <a:chExt cx="2209798" cy="2045333"/>
            </a:xfrm>
          </p:grpSpPr>
          <p:sp>
            <p:nvSpPr>
              <p:cNvPr id="104" name="Donut 103"/>
              <p:cNvSpPr/>
              <p:nvPr/>
            </p:nvSpPr>
            <p:spPr>
              <a:xfrm>
                <a:off x="25907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Donut 104"/>
              <p:cNvSpPr/>
              <p:nvPr/>
            </p:nvSpPr>
            <p:spPr>
              <a:xfrm>
                <a:off x="2743199" y="4191000"/>
                <a:ext cx="990599" cy="1371601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Donut 105"/>
              <p:cNvSpPr/>
              <p:nvPr/>
            </p:nvSpPr>
            <p:spPr>
              <a:xfrm>
                <a:off x="28955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Donut 106"/>
              <p:cNvSpPr/>
              <p:nvPr/>
            </p:nvSpPr>
            <p:spPr>
              <a:xfrm>
                <a:off x="30479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Donut 107"/>
              <p:cNvSpPr/>
              <p:nvPr/>
            </p:nvSpPr>
            <p:spPr>
              <a:xfrm>
                <a:off x="32003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Donut 108"/>
              <p:cNvSpPr/>
              <p:nvPr/>
            </p:nvSpPr>
            <p:spPr>
              <a:xfrm>
                <a:off x="33527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Donut 109"/>
              <p:cNvSpPr/>
              <p:nvPr/>
            </p:nvSpPr>
            <p:spPr>
              <a:xfrm>
                <a:off x="35051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Donut 110"/>
              <p:cNvSpPr/>
              <p:nvPr/>
            </p:nvSpPr>
            <p:spPr>
              <a:xfrm>
                <a:off x="3657598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Donut 111"/>
              <p:cNvSpPr/>
              <p:nvPr/>
            </p:nvSpPr>
            <p:spPr>
              <a:xfrm>
                <a:off x="3809996" y="4190998"/>
                <a:ext cx="990600" cy="1371600"/>
              </a:xfrm>
              <a:prstGeom prst="donut">
                <a:avLst>
                  <a:gd name="adj" fmla="val 13877"/>
                </a:avLst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047998" y="5562597"/>
                <a:ext cx="152400" cy="609599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3962396" y="4126865"/>
                <a:ext cx="838200" cy="753108"/>
              </a:xfrm>
              <a:custGeom>
                <a:avLst/>
                <a:gdLst>
                  <a:gd name="connsiteX0" fmla="*/ 0 w 838200"/>
                  <a:gd name="connsiteY0" fmla="*/ 685800 h 1371600"/>
                  <a:gd name="connsiteX1" fmla="*/ 132641 w 838200"/>
                  <a:gd name="connsiteY1" fmla="*/ 185207 h 1371600"/>
                  <a:gd name="connsiteX2" fmla="*/ 709590 w 838200"/>
                  <a:gd name="connsiteY2" fmla="*/ 191466 h 1371600"/>
                  <a:gd name="connsiteX3" fmla="*/ 838190 w 838200"/>
                  <a:gd name="connsiteY3" fmla="*/ 690630 h 1371600"/>
                  <a:gd name="connsiteX4" fmla="*/ 694704 w 838200"/>
                  <a:gd name="connsiteY4" fmla="*/ 688975 h 1371600"/>
                  <a:gd name="connsiteX5" fmla="*/ 627562 w 838200"/>
                  <a:gd name="connsiteY5" fmla="*/ 331052 h 1371600"/>
                  <a:gd name="connsiteX6" fmla="*/ 213027 w 838200"/>
                  <a:gd name="connsiteY6" fmla="*/ 325686 h 1371600"/>
                  <a:gd name="connsiteX7" fmla="*/ 143490 w 838200"/>
                  <a:gd name="connsiteY7" fmla="*/ 685800 h 1371600"/>
                  <a:gd name="connsiteX8" fmla="*/ 0 w 838200"/>
                  <a:gd name="connsiteY8" fmla="*/ 685800 h 1371600"/>
                  <a:gd name="connsiteX0" fmla="*/ 694704 w 929630"/>
                  <a:gd name="connsiteY0" fmla="*/ 753108 h 846203"/>
                  <a:gd name="connsiteX1" fmla="*/ 627562 w 929630"/>
                  <a:gd name="connsiteY1" fmla="*/ 395185 h 846203"/>
                  <a:gd name="connsiteX2" fmla="*/ 213027 w 929630"/>
                  <a:gd name="connsiteY2" fmla="*/ 389819 h 846203"/>
                  <a:gd name="connsiteX3" fmla="*/ 143490 w 929630"/>
                  <a:gd name="connsiteY3" fmla="*/ 749933 h 846203"/>
                  <a:gd name="connsiteX4" fmla="*/ 0 w 929630"/>
                  <a:gd name="connsiteY4" fmla="*/ 749933 h 846203"/>
                  <a:gd name="connsiteX5" fmla="*/ 132641 w 929630"/>
                  <a:gd name="connsiteY5" fmla="*/ 249340 h 846203"/>
                  <a:gd name="connsiteX6" fmla="*/ 709590 w 929630"/>
                  <a:gd name="connsiteY6" fmla="*/ 255599 h 846203"/>
                  <a:gd name="connsiteX7" fmla="*/ 929630 w 929630"/>
                  <a:gd name="connsiteY7" fmla="*/ 846203 h 846203"/>
                  <a:gd name="connsiteX0" fmla="*/ 694704 w 838200"/>
                  <a:gd name="connsiteY0" fmla="*/ 753108 h 753108"/>
                  <a:gd name="connsiteX1" fmla="*/ 627562 w 838200"/>
                  <a:gd name="connsiteY1" fmla="*/ 395185 h 753108"/>
                  <a:gd name="connsiteX2" fmla="*/ 213027 w 838200"/>
                  <a:gd name="connsiteY2" fmla="*/ 389819 h 753108"/>
                  <a:gd name="connsiteX3" fmla="*/ 143490 w 838200"/>
                  <a:gd name="connsiteY3" fmla="*/ 749933 h 753108"/>
                  <a:gd name="connsiteX4" fmla="*/ 0 w 838200"/>
                  <a:gd name="connsiteY4" fmla="*/ 749933 h 753108"/>
                  <a:gd name="connsiteX5" fmla="*/ 132641 w 838200"/>
                  <a:gd name="connsiteY5" fmla="*/ 249340 h 753108"/>
                  <a:gd name="connsiteX6" fmla="*/ 709590 w 838200"/>
                  <a:gd name="connsiteY6" fmla="*/ 255599 h 753108"/>
                  <a:gd name="connsiteX7" fmla="*/ 838200 w 838200"/>
                  <a:gd name="connsiteY7" fmla="*/ 749934 h 753108"/>
                  <a:gd name="connsiteX0" fmla="*/ 694704 w 838200"/>
                  <a:gd name="connsiteY0" fmla="*/ 753108 h 753108"/>
                  <a:gd name="connsiteX1" fmla="*/ 627562 w 838200"/>
                  <a:gd name="connsiteY1" fmla="*/ 395185 h 753108"/>
                  <a:gd name="connsiteX2" fmla="*/ 213027 w 838200"/>
                  <a:gd name="connsiteY2" fmla="*/ 389819 h 753108"/>
                  <a:gd name="connsiteX3" fmla="*/ 143490 w 838200"/>
                  <a:gd name="connsiteY3" fmla="*/ 749933 h 753108"/>
                  <a:gd name="connsiteX4" fmla="*/ 0 w 838200"/>
                  <a:gd name="connsiteY4" fmla="*/ 749933 h 753108"/>
                  <a:gd name="connsiteX5" fmla="*/ 132641 w 838200"/>
                  <a:gd name="connsiteY5" fmla="*/ 249340 h 753108"/>
                  <a:gd name="connsiteX6" fmla="*/ 709590 w 838200"/>
                  <a:gd name="connsiteY6" fmla="*/ 255599 h 753108"/>
                  <a:gd name="connsiteX7" fmla="*/ 838200 w 838200"/>
                  <a:gd name="connsiteY7" fmla="*/ 749934 h 75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53108">
                    <a:moveTo>
                      <a:pt x="694704" y="753108"/>
                    </a:moveTo>
                    <a:cubicBezTo>
                      <a:pt x="695095" y="621737"/>
                      <a:pt x="671237" y="494552"/>
                      <a:pt x="627562" y="395185"/>
                    </a:cubicBezTo>
                    <a:cubicBezTo>
                      <a:pt x="518599" y="147275"/>
                      <a:pt x="323638" y="144752"/>
                      <a:pt x="213027" y="389819"/>
                    </a:cubicBezTo>
                    <a:cubicBezTo>
                      <a:pt x="168231" y="489067"/>
                      <a:pt x="143490" y="617195"/>
                      <a:pt x="143490" y="749933"/>
                    </a:cubicBezTo>
                    <a:lnTo>
                      <a:pt x="0" y="749933"/>
                    </a:lnTo>
                    <a:cubicBezTo>
                      <a:pt x="0" y="560231"/>
                      <a:pt x="48020" y="379003"/>
                      <a:pt x="132641" y="249340"/>
                    </a:cubicBezTo>
                    <a:cubicBezTo>
                      <a:pt x="295366" y="0"/>
                      <a:pt x="548900" y="2750"/>
                      <a:pt x="709590" y="255599"/>
                    </a:cubicBezTo>
                    <a:cubicBezTo>
                      <a:pt x="792500" y="386060"/>
                      <a:pt x="830119" y="495678"/>
                      <a:pt x="838200" y="749934"/>
                    </a:cubicBezTo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962396" y="4800598"/>
                <a:ext cx="152400" cy="1371600"/>
              </a:xfrm>
              <a:custGeom>
                <a:avLst/>
                <a:gdLst>
                  <a:gd name="connsiteX0" fmla="*/ 0 w 152400"/>
                  <a:gd name="connsiteY0" fmla="*/ 0 h 1295400"/>
                  <a:gd name="connsiteX1" fmla="*/ 152400 w 152400"/>
                  <a:gd name="connsiteY1" fmla="*/ 0 h 1295400"/>
                  <a:gd name="connsiteX2" fmla="*/ 152400 w 152400"/>
                  <a:gd name="connsiteY2" fmla="*/ 1295400 h 1295400"/>
                  <a:gd name="connsiteX3" fmla="*/ 0 w 152400"/>
                  <a:gd name="connsiteY3" fmla="*/ 1295400 h 1295400"/>
                  <a:gd name="connsiteX4" fmla="*/ 0 w 152400"/>
                  <a:gd name="connsiteY4" fmla="*/ 0 h 1295400"/>
                  <a:gd name="connsiteX0" fmla="*/ 152400 w 152400"/>
                  <a:gd name="connsiteY0" fmla="*/ 0 h 1295400"/>
                  <a:gd name="connsiteX1" fmla="*/ 152400 w 152400"/>
                  <a:gd name="connsiteY1" fmla="*/ 1295400 h 1295400"/>
                  <a:gd name="connsiteX2" fmla="*/ 0 w 152400"/>
                  <a:gd name="connsiteY2" fmla="*/ 1295400 h 1295400"/>
                  <a:gd name="connsiteX3" fmla="*/ 91440 w 152400"/>
                  <a:gd name="connsiteY3" fmla="*/ 91440 h 1295400"/>
                  <a:gd name="connsiteX0" fmla="*/ 152400 w 152400"/>
                  <a:gd name="connsiteY0" fmla="*/ 0 h 1295400"/>
                  <a:gd name="connsiteX1" fmla="*/ 152400 w 152400"/>
                  <a:gd name="connsiteY1" fmla="*/ 1295400 h 1295400"/>
                  <a:gd name="connsiteX2" fmla="*/ 0 w 152400"/>
                  <a:gd name="connsiteY2" fmla="*/ 1295400 h 1295400"/>
                  <a:gd name="connsiteX3" fmla="*/ 0 w 152400"/>
                  <a:gd name="connsiteY3" fmla="*/ 0 h 1295400"/>
                  <a:gd name="connsiteX0" fmla="*/ 152400 w 152400"/>
                  <a:gd name="connsiteY0" fmla="*/ 0 h 1295400"/>
                  <a:gd name="connsiteX1" fmla="*/ 152400 w 152400"/>
                  <a:gd name="connsiteY1" fmla="*/ 1295400 h 1295400"/>
                  <a:gd name="connsiteX2" fmla="*/ 0 w 152400"/>
                  <a:gd name="connsiteY2" fmla="*/ 1295400 h 1295400"/>
                  <a:gd name="connsiteX3" fmla="*/ 0 w 152400"/>
                  <a:gd name="connsiteY3" fmla="*/ 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295400">
                    <a:moveTo>
                      <a:pt x="152400" y="0"/>
                    </a:moveTo>
                    <a:lnTo>
                      <a:pt x="152400" y="1295400"/>
                    </a:lnTo>
                    <a:lnTo>
                      <a:pt x="0" y="129540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Can 115"/>
            <p:cNvSpPr/>
            <p:nvPr/>
          </p:nvSpPr>
          <p:spPr>
            <a:xfrm rot="5400000">
              <a:off x="3238500" y="5905499"/>
              <a:ext cx="609600" cy="685800"/>
            </a:xfrm>
            <a:prstGeom prst="can">
              <a:avLst>
                <a:gd name="adj" fmla="val 5312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581400" y="4343400"/>
              <a:ext cx="228600" cy="2209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810000" y="4343400"/>
              <a:ext cx="381000" cy="22098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81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Brushed</a:t>
            </a:r>
            <a:r>
              <a:rPr lang="en-US" baseline="0" dirty="0" smtClean="0"/>
              <a:t> DC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Converts</a:t>
            </a:r>
            <a:r>
              <a:rPr lang="en-US" baseline="0" dirty="0" smtClean="0"/>
              <a:t> electrical energy to rotational mechanical energy</a:t>
            </a:r>
            <a:endParaRPr lang="en-US" dirty="0" smtClean="0"/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Concave </a:t>
            </a:r>
            <a:r>
              <a:rPr lang="en-US" baseline="0" dirty="0" smtClean="0"/>
              <a:t>magnets</a:t>
            </a:r>
          </a:p>
          <a:p>
            <a:pPr lvl="2"/>
            <a:r>
              <a:rPr lang="en-US" dirty="0" smtClean="0"/>
              <a:t>North and south polarity</a:t>
            </a:r>
            <a:endParaRPr lang="en-US" baseline="0" dirty="0" smtClean="0"/>
          </a:p>
          <a:p>
            <a:pPr lvl="1"/>
            <a:r>
              <a:rPr lang="en-US" baseline="0" dirty="0" smtClean="0"/>
              <a:t>Armature</a:t>
            </a:r>
          </a:p>
          <a:p>
            <a:pPr lvl="2"/>
            <a:r>
              <a:rPr lang="en-US" baseline="0" dirty="0" smtClean="0"/>
              <a:t>Copper wire wound around an iron core connected to the output shaft which spins</a:t>
            </a:r>
            <a:r>
              <a:rPr lang="en-US" dirty="0" smtClean="0"/>
              <a:t> freely</a:t>
            </a:r>
            <a:endParaRPr lang="en-US" baseline="0" dirty="0" smtClean="0"/>
          </a:p>
          <a:p>
            <a:pPr lvl="1"/>
            <a:r>
              <a:rPr lang="en-US" dirty="0" err="1" smtClean="0"/>
              <a:t>Commutator</a:t>
            </a:r>
            <a:endParaRPr lang="en-US" dirty="0" smtClean="0"/>
          </a:p>
          <a:p>
            <a:pPr lvl="2"/>
            <a:r>
              <a:rPr lang="en-US" dirty="0" smtClean="0"/>
              <a:t>Contact brushes that reverse the direction of current for every half-turn of the armature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286000"/>
            <a:ext cx="2128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http://en.wikipedia.org/wiki/File:Electric_motor.gif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Circuits that uses switches to reverse the direction of the current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H-Bridges</a:t>
            </a:r>
            <a:endParaRPr lang="en-US" dirty="0"/>
          </a:p>
        </p:txBody>
      </p:sp>
      <p:grpSp>
        <p:nvGrpSpPr>
          <p:cNvPr id="250" name="Group 249"/>
          <p:cNvGrpSpPr/>
          <p:nvPr/>
        </p:nvGrpSpPr>
        <p:grpSpPr>
          <a:xfrm>
            <a:off x="228600" y="2667000"/>
            <a:ext cx="8763000" cy="3991928"/>
            <a:chOff x="228600" y="2667000"/>
            <a:chExt cx="8763000" cy="3991928"/>
          </a:xfrm>
        </p:grpSpPr>
        <p:grpSp>
          <p:nvGrpSpPr>
            <p:cNvPr id="657" name="Group 656"/>
            <p:cNvGrpSpPr/>
            <p:nvPr/>
          </p:nvGrpSpPr>
          <p:grpSpPr>
            <a:xfrm>
              <a:off x="800100" y="2667000"/>
              <a:ext cx="7543800" cy="2515394"/>
              <a:chOff x="800100" y="3429000"/>
              <a:chExt cx="7543800" cy="2515394"/>
            </a:xfrm>
          </p:grpSpPr>
          <p:grpSp>
            <p:nvGrpSpPr>
              <p:cNvPr id="628" name="Group 627"/>
              <p:cNvGrpSpPr/>
              <p:nvPr/>
            </p:nvGrpSpPr>
            <p:grpSpPr>
              <a:xfrm>
                <a:off x="800100" y="3429000"/>
                <a:ext cx="1295400" cy="2514600"/>
                <a:chOff x="800100" y="3429000"/>
                <a:chExt cx="1295400" cy="2514600"/>
              </a:xfrm>
            </p:grpSpPr>
            <p:grpSp>
              <p:nvGrpSpPr>
                <p:cNvPr id="115" name="Group 221"/>
                <p:cNvGrpSpPr>
                  <a:grpSpLocks/>
                </p:cNvGrpSpPr>
                <p:nvPr/>
              </p:nvGrpSpPr>
              <p:grpSpPr bwMode="auto">
                <a:xfrm rot="10800000">
                  <a:off x="1295400" y="5715000"/>
                  <a:ext cx="304800" cy="228600"/>
                  <a:chOff x="3888" y="3072"/>
                  <a:chExt cx="192" cy="144"/>
                </a:xfrm>
              </p:grpSpPr>
              <p:sp>
                <p:nvSpPr>
                  <p:cNvPr id="116" name="Line 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88" y="3072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84" y="307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oval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9" name="Group 220"/>
                <p:cNvGrpSpPr>
                  <a:grpSpLocks/>
                </p:cNvGrpSpPr>
                <p:nvPr/>
              </p:nvGrpSpPr>
              <p:grpSpPr bwMode="auto">
                <a:xfrm flipV="1">
                  <a:off x="1371600" y="3581400"/>
                  <a:ext cx="152400" cy="304800"/>
                  <a:chOff x="3264" y="3072"/>
                  <a:chExt cx="96" cy="192"/>
                </a:xfrm>
              </p:grpSpPr>
              <p:sp>
                <p:nvSpPr>
                  <p:cNvPr id="120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12" y="30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oval"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264" y="3192"/>
                    <a:ext cx="96" cy="72"/>
                  </a:xfrm>
                  <a:custGeom>
                    <a:avLst/>
                    <a:gdLst/>
                    <a:ahLst/>
                    <a:cxnLst>
                      <a:cxn ang="0">
                        <a:pos x="96" y="144"/>
                      </a:cxn>
                      <a:cxn ang="0">
                        <a:pos x="192" y="0"/>
                      </a:cxn>
                      <a:cxn ang="0">
                        <a:pos x="0" y="0"/>
                      </a:cxn>
                      <a:cxn ang="0">
                        <a:pos x="96" y="144"/>
                      </a:cxn>
                    </a:cxnLst>
                    <a:rect l="0" t="0" r="r" b="b"/>
                    <a:pathLst>
                      <a:path w="192" h="144">
                        <a:moveTo>
                          <a:pt x="96" y="144"/>
                        </a:moveTo>
                        <a:lnTo>
                          <a:pt x="192" y="0"/>
                        </a:lnTo>
                        <a:lnTo>
                          <a:pt x="0" y="0"/>
                        </a:lnTo>
                        <a:lnTo>
                          <a:pt x="96" y="144"/>
                        </a:lnTo>
                        <a:close/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" name="TextBox 122"/>
                <p:cNvSpPr txBox="1"/>
                <p:nvPr/>
              </p:nvSpPr>
              <p:spPr>
                <a:xfrm>
                  <a:off x="1524000" y="3429000"/>
                  <a:ext cx="500073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Vcc</a:t>
                  </a:r>
                  <a:endParaRPr lang="en-US" dirty="0"/>
                </a:p>
              </p:txBody>
            </p:sp>
            <p:grpSp>
              <p:nvGrpSpPr>
                <p:cNvPr id="254" name="Group 253"/>
                <p:cNvGrpSpPr/>
                <p:nvPr/>
              </p:nvGrpSpPr>
              <p:grpSpPr>
                <a:xfrm>
                  <a:off x="1104900" y="4534822"/>
                  <a:ext cx="762000" cy="449928"/>
                  <a:chOff x="6024475" y="3962400"/>
                  <a:chExt cx="762000" cy="449928"/>
                </a:xfrm>
              </p:grpSpPr>
              <p:grpSp>
                <p:nvGrpSpPr>
                  <p:cNvPr id="204" name="Group 203"/>
                  <p:cNvGrpSpPr/>
                  <p:nvPr/>
                </p:nvGrpSpPr>
                <p:grpSpPr>
                  <a:xfrm>
                    <a:off x="6024475" y="4042996"/>
                    <a:ext cx="762000" cy="369332"/>
                    <a:chOff x="6248400" y="4539734"/>
                    <a:chExt cx="762000" cy="369332"/>
                  </a:xfrm>
                </p:grpSpPr>
                <p:grpSp>
                  <p:nvGrpSpPr>
                    <p:cNvPr id="197" name="Group 205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6477000" y="4343400"/>
                      <a:ext cx="304800" cy="762000"/>
                      <a:chOff x="3888" y="2400"/>
                      <a:chExt cx="192" cy="480"/>
                    </a:xfrm>
                  </p:grpSpPr>
                  <p:sp>
                    <p:nvSpPr>
                      <p:cNvPr id="198" name="Oval 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88" y="2544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2000"/>
                      </a:p>
                    </p:txBody>
                  </p:sp>
                  <p:sp>
                    <p:nvSpPr>
                      <p:cNvPr id="199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84" y="2400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0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84" y="2736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03" name="TextBox 202"/>
                    <p:cNvSpPr txBox="1"/>
                    <p:nvPr/>
                  </p:nvSpPr>
                  <p:spPr>
                    <a:xfrm>
                      <a:off x="6438482" y="4539734"/>
                      <a:ext cx="381836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253" name="TextBox 252"/>
                  <p:cNvSpPr txBox="1"/>
                  <p:nvPr/>
                </p:nvSpPr>
                <p:spPr>
                  <a:xfrm>
                    <a:off x="6477000" y="3962400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+</a:t>
                    </a:r>
                    <a:endParaRPr lang="en-US" dirty="0"/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 rot="16200000">
                  <a:off x="647700" y="4267200"/>
                  <a:ext cx="457200" cy="152400"/>
                  <a:chOff x="4572000" y="4191000"/>
                  <a:chExt cx="457200" cy="152400"/>
                </a:xfrm>
              </p:grpSpPr>
              <p:grpSp>
                <p:nvGrpSpPr>
                  <p:cNvPr id="259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572000" y="4191000"/>
                    <a:ext cx="457200" cy="76200"/>
                    <a:chOff x="3216" y="3936"/>
                    <a:chExt cx="288" cy="48"/>
                  </a:xfrm>
                </p:grpSpPr>
                <p:sp>
                  <p:nvSpPr>
                    <p:cNvPr id="260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216" y="3936"/>
                      <a:ext cx="19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48"/>
                        </a:cxn>
                        <a:cxn ang="0">
                          <a:pos x="192" y="0"/>
                        </a:cxn>
                      </a:cxnLst>
                      <a:rect l="0" t="0" r="r" b="b"/>
                      <a:pathLst>
                        <a:path w="192" h="48">
                          <a:moveTo>
                            <a:pt x="0" y="48"/>
                          </a:moveTo>
                          <a:lnTo>
                            <a:pt x="96" y="48"/>
                          </a:lnTo>
                          <a:lnTo>
                            <a:pt x="192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98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2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6482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63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5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8006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66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9" name="Group 268"/>
                <p:cNvGrpSpPr/>
                <p:nvPr/>
              </p:nvGrpSpPr>
              <p:grpSpPr>
                <a:xfrm rot="16200000">
                  <a:off x="647700" y="5181601"/>
                  <a:ext cx="457200" cy="152400"/>
                  <a:chOff x="4572000" y="4191000"/>
                  <a:chExt cx="457200" cy="152400"/>
                </a:xfrm>
              </p:grpSpPr>
              <p:grpSp>
                <p:nvGrpSpPr>
                  <p:cNvPr id="270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572000" y="4191000"/>
                    <a:ext cx="457200" cy="76200"/>
                    <a:chOff x="3216" y="3936"/>
                    <a:chExt cx="288" cy="48"/>
                  </a:xfrm>
                </p:grpSpPr>
                <p:sp>
                  <p:nvSpPr>
                    <p:cNvPr id="277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216" y="3936"/>
                      <a:ext cx="19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48"/>
                        </a:cxn>
                        <a:cxn ang="0">
                          <a:pos x="192" y="0"/>
                        </a:cxn>
                      </a:cxnLst>
                      <a:rect l="0" t="0" r="r" b="b"/>
                      <a:pathLst>
                        <a:path w="192" h="48">
                          <a:moveTo>
                            <a:pt x="0" y="48"/>
                          </a:moveTo>
                          <a:lnTo>
                            <a:pt x="96" y="48"/>
                          </a:lnTo>
                          <a:lnTo>
                            <a:pt x="192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98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1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6482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75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2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8006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73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9" name="Group 278"/>
                <p:cNvGrpSpPr/>
                <p:nvPr/>
              </p:nvGrpSpPr>
              <p:grpSpPr>
                <a:xfrm rot="5400000">
                  <a:off x="1790700" y="4267200"/>
                  <a:ext cx="457200" cy="152400"/>
                  <a:chOff x="4572000" y="4191000"/>
                  <a:chExt cx="457200" cy="152400"/>
                </a:xfrm>
              </p:grpSpPr>
              <p:grpSp>
                <p:nvGrpSpPr>
                  <p:cNvPr id="280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572000" y="4191000"/>
                    <a:ext cx="457200" cy="76200"/>
                    <a:chOff x="3216" y="3936"/>
                    <a:chExt cx="288" cy="48"/>
                  </a:xfrm>
                </p:grpSpPr>
                <p:sp>
                  <p:nvSpPr>
                    <p:cNvPr id="287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216" y="3936"/>
                      <a:ext cx="19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48"/>
                        </a:cxn>
                        <a:cxn ang="0">
                          <a:pos x="192" y="0"/>
                        </a:cxn>
                      </a:cxnLst>
                      <a:rect l="0" t="0" r="r" b="b"/>
                      <a:pathLst>
                        <a:path w="192" h="48">
                          <a:moveTo>
                            <a:pt x="0" y="48"/>
                          </a:moveTo>
                          <a:lnTo>
                            <a:pt x="96" y="48"/>
                          </a:lnTo>
                          <a:lnTo>
                            <a:pt x="192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8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98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1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6482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85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2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8006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83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/>
                <p:cNvGrpSpPr/>
                <p:nvPr/>
              </p:nvGrpSpPr>
              <p:grpSpPr>
                <a:xfrm rot="5400000">
                  <a:off x="1790700" y="5181601"/>
                  <a:ext cx="457200" cy="152400"/>
                  <a:chOff x="4572000" y="4191000"/>
                  <a:chExt cx="457200" cy="152400"/>
                </a:xfrm>
              </p:grpSpPr>
              <p:grpSp>
                <p:nvGrpSpPr>
                  <p:cNvPr id="290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572000" y="4191000"/>
                    <a:ext cx="457200" cy="76200"/>
                    <a:chOff x="3216" y="3936"/>
                    <a:chExt cx="288" cy="48"/>
                  </a:xfrm>
                </p:grpSpPr>
                <p:sp>
                  <p:nvSpPr>
                    <p:cNvPr id="297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216" y="3936"/>
                      <a:ext cx="19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48"/>
                        </a:cxn>
                        <a:cxn ang="0">
                          <a:pos x="192" y="0"/>
                        </a:cxn>
                      </a:cxnLst>
                      <a:rect l="0" t="0" r="r" b="b"/>
                      <a:pathLst>
                        <a:path w="192" h="48">
                          <a:moveTo>
                            <a:pt x="0" y="48"/>
                          </a:moveTo>
                          <a:lnTo>
                            <a:pt x="96" y="48"/>
                          </a:lnTo>
                          <a:lnTo>
                            <a:pt x="192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98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1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6482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95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2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8006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93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cxnSp>
              <p:nvCxnSpPr>
                <p:cNvPr id="300" name="Straight Connector 299"/>
                <p:cNvCxnSpPr/>
                <p:nvPr/>
              </p:nvCxnSpPr>
              <p:spPr>
                <a:xfrm rot="5400000" flipH="1" flipV="1">
                  <a:off x="762000" y="4000500"/>
                  <a:ext cx="2286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876300" y="3886200"/>
                  <a:ext cx="1143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5400000">
                  <a:off x="1905000" y="4000500"/>
                  <a:ext cx="2286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5400000">
                  <a:off x="762001" y="5600699"/>
                  <a:ext cx="22859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rot="10800000" flipV="1">
                  <a:off x="876302" y="5714999"/>
                  <a:ext cx="1142998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16200000" flipH="1">
                  <a:off x="647702" y="4800599"/>
                  <a:ext cx="457196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16200000" flipH="1">
                  <a:off x="1790703" y="4800598"/>
                  <a:ext cx="457196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5400000">
                  <a:off x="1905000" y="5600700"/>
                  <a:ext cx="22859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>
                  <a:off x="1790700" y="4800600"/>
                  <a:ext cx="228600" cy="0"/>
                </a:xfrm>
                <a:prstGeom prst="line">
                  <a:avLst/>
                </a:prstGeom>
                <a:ln>
                  <a:tail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876300" y="4800600"/>
                  <a:ext cx="228600" cy="0"/>
                </a:xfrm>
                <a:prstGeom prst="line">
                  <a:avLst/>
                </a:prstGeom>
                <a:ln>
                  <a:head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5" name="Group 654"/>
              <p:cNvGrpSpPr/>
              <p:nvPr/>
            </p:nvGrpSpPr>
            <p:grpSpPr>
              <a:xfrm>
                <a:off x="4965700" y="3429000"/>
                <a:ext cx="1295400" cy="2515394"/>
                <a:chOff x="5029200" y="3429000"/>
                <a:chExt cx="1295400" cy="2515394"/>
              </a:xfrm>
            </p:grpSpPr>
            <p:grpSp>
              <p:nvGrpSpPr>
                <p:cNvPr id="629" name="Group 628"/>
                <p:cNvGrpSpPr/>
                <p:nvPr/>
              </p:nvGrpSpPr>
              <p:grpSpPr>
                <a:xfrm>
                  <a:off x="5029200" y="3429000"/>
                  <a:ext cx="1295400" cy="2514600"/>
                  <a:chOff x="2882900" y="3429000"/>
                  <a:chExt cx="1295400" cy="2514600"/>
                </a:xfrm>
              </p:grpSpPr>
              <p:grpSp>
                <p:nvGrpSpPr>
                  <p:cNvPr id="320" name="Group 22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3378200" y="5715000"/>
                    <a:ext cx="304800" cy="228600"/>
                    <a:chOff x="3888" y="3072"/>
                    <a:chExt cx="192" cy="144"/>
                  </a:xfrm>
                </p:grpSpPr>
                <p:sp>
                  <p:nvSpPr>
                    <p:cNvPr id="321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88" y="30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84" y="307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3" name="Group 220"/>
                  <p:cNvGrpSpPr>
                    <a:grpSpLocks/>
                  </p:cNvGrpSpPr>
                  <p:nvPr/>
                </p:nvGrpSpPr>
                <p:grpSpPr bwMode="auto">
                  <a:xfrm flipV="1">
                    <a:off x="3454400" y="3581400"/>
                    <a:ext cx="152400" cy="304800"/>
                    <a:chOff x="3269" y="3072"/>
                    <a:chExt cx="96" cy="192"/>
                  </a:xfrm>
                </p:grpSpPr>
                <p:sp>
                  <p:nvSpPr>
                    <p:cNvPr id="324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17" y="3072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69" y="3192"/>
                      <a:ext cx="9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144"/>
                        </a:cxn>
                        <a:cxn ang="0">
                          <a:pos x="192" y="0"/>
                        </a:cxn>
                        <a:cxn ang="0">
                          <a:pos x="0" y="0"/>
                        </a:cxn>
                        <a:cxn ang="0">
                          <a:pos x="96" y="144"/>
                        </a:cxn>
                      </a:cxnLst>
                      <a:rect l="0" t="0" r="r" b="b"/>
                      <a:pathLst>
                        <a:path w="192" h="144">
                          <a:moveTo>
                            <a:pt x="96" y="144"/>
                          </a:move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96" y="144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26" name="TextBox 325"/>
                  <p:cNvSpPr txBox="1"/>
                  <p:nvPr/>
                </p:nvSpPr>
                <p:spPr>
                  <a:xfrm>
                    <a:off x="3614727" y="3429000"/>
                    <a:ext cx="500073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Vcc</a:t>
                    </a:r>
                    <a:endParaRPr lang="en-US" dirty="0"/>
                  </a:p>
                </p:txBody>
              </p: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3187700" y="4534822"/>
                    <a:ext cx="762000" cy="449928"/>
                    <a:chOff x="6024475" y="3962400"/>
                    <a:chExt cx="762000" cy="449928"/>
                  </a:xfrm>
                </p:grpSpPr>
                <p:grpSp>
                  <p:nvGrpSpPr>
                    <p:cNvPr id="328" name="Group 203"/>
                    <p:cNvGrpSpPr/>
                    <p:nvPr/>
                  </p:nvGrpSpPr>
                  <p:grpSpPr>
                    <a:xfrm>
                      <a:off x="6024475" y="4042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330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332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/>
                        </a:p>
                      </p:txBody>
                    </p:sp>
                    <p:sp>
                      <p:nvSpPr>
                        <p:cNvPr id="333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4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31" name="TextBox 330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/>
                          <a:t>M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329" name="TextBox 328"/>
                    <p:cNvSpPr txBox="1"/>
                    <p:nvPr/>
                  </p:nvSpPr>
                  <p:spPr>
                    <a:xfrm>
                      <a:off x="6477000" y="3962400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p:txBody>
                </p:sp>
              </p:grpSp>
              <p:grpSp>
                <p:nvGrpSpPr>
                  <p:cNvPr id="345" name="Group 344"/>
                  <p:cNvGrpSpPr/>
                  <p:nvPr/>
                </p:nvGrpSpPr>
                <p:grpSpPr>
                  <a:xfrm rot="16200000">
                    <a:off x="2730500" y="5181601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346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35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7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351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2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8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34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5" name="Group 354"/>
                  <p:cNvGrpSpPr/>
                  <p:nvPr/>
                </p:nvGrpSpPr>
                <p:grpSpPr>
                  <a:xfrm rot="5400000">
                    <a:off x="3873500" y="4267200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356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36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57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361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2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58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35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cxnSp>
                <p:nvCxnSpPr>
                  <p:cNvPr id="376" name="Straight Connector 375"/>
                  <p:cNvCxnSpPr/>
                  <p:nvPr/>
                </p:nvCxnSpPr>
                <p:spPr>
                  <a:xfrm>
                    <a:off x="2959100" y="3886200"/>
                    <a:ext cx="11430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/>
                  <p:nvPr/>
                </p:nvCxnSpPr>
                <p:spPr>
                  <a:xfrm rot="5400000">
                    <a:off x="3987800" y="40005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/>
                  <p:nvPr/>
                </p:nvCxnSpPr>
                <p:spPr>
                  <a:xfrm rot="5400000">
                    <a:off x="2844801" y="5600699"/>
                    <a:ext cx="228599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/>
                  <p:cNvCxnSpPr/>
                  <p:nvPr/>
                </p:nvCxnSpPr>
                <p:spPr>
                  <a:xfrm rot="10800000" flipV="1">
                    <a:off x="2959102" y="5714999"/>
                    <a:ext cx="1142998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379"/>
                  <p:cNvCxnSpPr/>
                  <p:nvPr/>
                </p:nvCxnSpPr>
                <p:spPr>
                  <a:xfrm rot="16200000" flipH="1">
                    <a:off x="2730502" y="4800599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/>
                  <p:cNvCxnSpPr/>
                  <p:nvPr/>
                </p:nvCxnSpPr>
                <p:spPr>
                  <a:xfrm rot="16200000" flipH="1">
                    <a:off x="3873503" y="4800598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382"/>
                  <p:cNvCxnSpPr/>
                  <p:nvPr/>
                </p:nvCxnSpPr>
                <p:spPr>
                  <a:xfrm>
                    <a:off x="3873500" y="4800600"/>
                    <a:ext cx="228600" cy="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Straight Connector 383"/>
                  <p:cNvCxnSpPr/>
                  <p:nvPr/>
                </p:nvCxnSpPr>
                <p:spPr>
                  <a:xfrm>
                    <a:off x="2959100" y="4800600"/>
                    <a:ext cx="228600" cy="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3" name="Group 452"/>
                  <p:cNvGrpSpPr/>
                  <p:nvPr/>
                </p:nvGrpSpPr>
                <p:grpSpPr>
                  <a:xfrm>
                    <a:off x="2921000" y="3886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375" name="Straight Connector 374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0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2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4" name="Group 453"/>
                  <p:cNvGrpSpPr/>
                  <p:nvPr/>
                </p:nvGrpSpPr>
                <p:grpSpPr>
                  <a:xfrm flipV="1">
                    <a:off x="4063996" y="5029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455" name="Straight Connector 454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7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cxnSp>
              <p:nvCxnSpPr>
                <p:cNvPr id="617" name="Straight Arrow Connector 616"/>
                <p:cNvCxnSpPr/>
                <p:nvPr/>
              </p:nvCxnSpPr>
              <p:spPr>
                <a:xfrm rot="5400000" flipH="1" flipV="1">
                  <a:off x="5447509" y="3656806"/>
                  <a:ext cx="4572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Arrow Connector 617"/>
                <p:cNvCxnSpPr/>
                <p:nvPr/>
              </p:nvCxnSpPr>
              <p:spPr>
                <a:xfrm>
                  <a:off x="5118100" y="3886200"/>
                  <a:ext cx="5588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Arrow Connector 619"/>
                <p:cNvCxnSpPr/>
                <p:nvPr/>
              </p:nvCxnSpPr>
              <p:spPr>
                <a:xfrm rot="5400000" flipH="1" flipV="1">
                  <a:off x="4646611" y="4343400"/>
                  <a:ext cx="914401" cy="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Arrow Connector 622"/>
                <p:cNvCxnSpPr/>
                <p:nvPr/>
              </p:nvCxnSpPr>
              <p:spPr>
                <a:xfrm rot="10800000">
                  <a:off x="5118100" y="4800600"/>
                  <a:ext cx="11430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Arrow Connector 625"/>
                <p:cNvCxnSpPr/>
                <p:nvPr/>
              </p:nvCxnSpPr>
              <p:spPr>
                <a:xfrm rot="5400000" flipH="1" flipV="1">
                  <a:off x="5789612" y="5257799"/>
                  <a:ext cx="914401" cy="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Arrow Connector 626"/>
                <p:cNvCxnSpPr/>
                <p:nvPr/>
              </p:nvCxnSpPr>
              <p:spPr>
                <a:xfrm rot="16200000" flipH="1">
                  <a:off x="5969000" y="5422900"/>
                  <a:ext cx="2" cy="584202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Arrow Connector 634"/>
                <p:cNvCxnSpPr/>
                <p:nvPr/>
              </p:nvCxnSpPr>
              <p:spPr>
                <a:xfrm rot="5400000" flipH="1" flipV="1">
                  <a:off x="5556252" y="5829300"/>
                  <a:ext cx="2286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oup 653"/>
              <p:cNvGrpSpPr/>
              <p:nvPr/>
            </p:nvGrpSpPr>
            <p:grpSpPr>
              <a:xfrm>
                <a:off x="2882900" y="3429000"/>
                <a:ext cx="1295400" cy="2514600"/>
                <a:chOff x="2984500" y="3429000"/>
                <a:chExt cx="1295400" cy="2514600"/>
              </a:xfrm>
            </p:grpSpPr>
            <p:grpSp>
              <p:nvGrpSpPr>
                <p:cNvPr id="630" name="Group 629"/>
                <p:cNvGrpSpPr/>
                <p:nvPr/>
              </p:nvGrpSpPr>
              <p:grpSpPr>
                <a:xfrm>
                  <a:off x="2984500" y="3429000"/>
                  <a:ext cx="1295400" cy="2514600"/>
                  <a:chOff x="4965700" y="3429000"/>
                  <a:chExt cx="1295400" cy="2514600"/>
                </a:xfrm>
              </p:grpSpPr>
              <p:grpSp>
                <p:nvGrpSpPr>
                  <p:cNvPr id="458" name="Group 22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5461001" y="5715000"/>
                    <a:ext cx="304800" cy="228600"/>
                    <a:chOff x="3888" y="3072"/>
                    <a:chExt cx="192" cy="144"/>
                  </a:xfrm>
                </p:grpSpPr>
                <p:sp>
                  <p:nvSpPr>
                    <p:cNvPr id="459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88" y="30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0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84" y="307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1" name="Group 220"/>
                  <p:cNvGrpSpPr>
                    <a:grpSpLocks/>
                  </p:cNvGrpSpPr>
                  <p:nvPr/>
                </p:nvGrpSpPr>
                <p:grpSpPr bwMode="auto">
                  <a:xfrm flipV="1">
                    <a:off x="5537200" y="3581400"/>
                    <a:ext cx="152400" cy="304800"/>
                    <a:chOff x="3264" y="3072"/>
                    <a:chExt cx="96" cy="192"/>
                  </a:xfrm>
                </p:grpSpPr>
                <p:sp>
                  <p:nvSpPr>
                    <p:cNvPr id="462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12" y="3072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3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64" y="3192"/>
                      <a:ext cx="9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144"/>
                        </a:cxn>
                        <a:cxn ang="0">
                          <a:pos x="192" y="0"/>
                        </a:cxn>
                        <a:cxn ang="0">
                          <a:pos x="0" y="0"/>
                        </a:cxn>
                        <a:cxn ang="0">
                          <a:pos x="96" y="144"/>
                        </a:cxn>
                      </a:cxnLst>
                      <a:rect l="0" t="0" r="r" b="b"/>
                      <a:pathLst>
                        <a:path w="192" h="144">
                          <a:moveTo>
                            <a:pt x="96" y="144"/>
                          </a:move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96" y="144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64" name="TextBox 463"/>
                  <p:cNvSpPr txBox="1"/>
                  <p:nvPr/>
                </p:nvSpPr>
                <p:spPr>
                  <a:xfrm>
                    <a:off x="5672127" y="3429000"/>
                    <a:ext cx="500073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Vcc</a:t>
                    </a:r>
                    <a:endParaRPr lang="en-US" dirty="0"/>
                  </a:p>
                </p:txBody>
              </p:sp>
              <p:grpSp>
                <p:nvGrpSpPr>
                  <p:cNvPr id="465" name="Group 464"/>
                  <p:cNvGrpSpPr/>
                  <p:nvPr/>
                </p:nvGrpSpPr>
                <p:grpSpPr>
                  <a:xfrm>
                    <a:off x="5270500" y="4534822"/>
                    <a:ext cx="762000" cy="449928"/>
                    <a:chOff x="6024475" y="3962400"/>
                    <a:chExt cx="762000" cy="449928"/>
                  </a:xfrm>
                </p:grpSpPr>
                <p:grpSp>
                  <p:nvGrpSpPr>
                    <p:cNvPr id="466" name="Group 203"/>
                    <p:cNvGrpSpPr/>
                    <p:nvPr/>
                  </p:nvGrpSpPr>
                  <p:grpSpPr>
                    <a:xfrm>
                      <a:off x="6024475" y="4042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468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470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/>
                        </a:p>
                      </p:txBody>
                    </p:sp>
                    <p:sp>
                      <p:nvSpPr>
                        <p:cNvPr id="47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69" name="TextBox 468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/>
                          <a:t>M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467" name="TextBox 466"/>
                    <p:cNvSpPr txBox="1"/>
                    <p:nvPr/>
                  </p:nvSpPr>
                  <p:spPr>
                    <a:xfrm>
                      <a:off x="6477000" y="3962400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p:txBody>
                </p:sp>
              </p:grpSp>
              <p:grpSp>
                <p:nvGrpSpPr>
                  <p:cNvPr id="473" name="Group 472"/>
                  <p:cNvGrpSpPr/>
                  <p:nvPr/>
                </p:nvGrpSpPr>
                <p:grpSpPr>
                  <a:xfrm rot="5400000">
                    <a:off x="5956300" y="5181601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474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481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2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75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47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76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477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8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83" name="Group 482"/>
                  <p:cNvGrpSpPr/>
                  <p:nvPr/>
                </p:nvGrpSpPr>
                <p:grpSpPr>
                  <a:xfrm rot="16200000">
                    <a:off x="4813300" y="4267200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484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491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2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85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48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86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487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8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cxnSp>
                <p:nvCxnSpPr>
                  <p:cNvPr id="493" name="Straight Connector 492"/>
                  <p:cNvCxnSpPr/>
                  <p:nvPr/>
                </p:nvCxnSpPr>
                <p:spPr>
                  <a:xfrm flipH="1">
                    <a:off x="5041900" y="3886200"/>
                    <a:ext cx="11430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/>
                  <p:cNvCxnSpPr/>
                  <p:nvPr/>
                </p:nvCxnSpPr>
                <p:spPr>
                  <a:xfrm rot="16200000" flipH="1">
                    <a:off x="4927600" y="40005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/>
                  <p:cNvCxnSpPr/>
                  <p:nvPr/>
                </p:nvCxnSpPr>
                <p:spPr>
                  <a:xfrm rot="16200000" flipH="1">
                    <a:off x="6070600" y="5600699"/>
                    <a:ext cx="228599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/>
                  <p:cNvCxnSpPr/>
                  <p:nvPr/>
                </p:nvCxnSpPr>
                <p:spPr>
                  <a:xfrm rot="10800000" flipH="1" flipV="1">
                    <a:off x="5041900" y="5714999"/>
                    <a:ext cx="1142998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Straight Connector 496"/>
                  <p:cNvCxnSpPr/>
                  <p:nvPr/>
                </p:nvCxnSpPr>
                <p:spPr>
                  <a:xfrm rot="5400000">
                    <a:off x="5956302" y="4800599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/>
                  <p:cNvCxnSpPr/>
                  <p:nvPr/>
                </p:nvCxnSpPr>
                <p:spPr>
                  <a:xfrm rot="5400000">
                    <a:off x="4813301" y="4800598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/>
                  <p:cNvCxnSpPr/>
                  <p:nvPr/>
                </p:nvCxnSpPr>
                <p:spPr>
                  <a:xfrm flipH="1">
                    <a:off x="5041900" y="4800600"/>
                    <a:ext cx="228600" cy="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/>
                  <p:cNvCxnSpPr/>
                  <p:nvPr/>
                </p:nvCxnSpPr>
                <p:spPr>
                  <a:xfrm flipH="1">
                    <a:off x="5956300" y="4800600"/>
                    <a:ext cx="228600" cy="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1" name="Group 500"/>
                  <p:cNvGrpSpPr/>
                  <p:nvPr/>
                </p:nvGrpSpPr>
                <p:grpSpPr>
                  <a:xfrm flipH="1">
                    <a:off x="6146800" y="3886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502" name="Straight Connector 501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3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5" name="Group 504"/>
                  <p:cNvGrpSpPr/>
                  <p:nvPr/>
                </p:nvGrpSpPr>
                <p:grpSpPr>
                  <a:xfrm flipH="1" flipV="1">
                    <a:off x="5003804" y="5029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506" name="Straight Connector 505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7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8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cxnSp>
              <p:nvCxnSpPr>
                <p:cNvPr id="637" name="Straight Arrow Connector 636"/>
                <p:cNvCxnSpPr/>
                <p:nvPr/>
              </p:nvCxnSpPr>
              <p:spPr>
                <a:xfrm rot="5400000" flipH="1" flipV="1">
                  <a:off x="3405981" y="3656806"/>
                  <a:ext cx="4572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Arrow Connector 637"/>
                <p:cNvCxnSpPr/>
                <p:nvPr/>
              </p:nvCxnSpPr>
              <p:spPr>
                <a:xfrm rot="5400000" flipH="1" flipV="1">
                  <a:off x="3515519" y="5828506"/>
                  <a:ext cx="2286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Arrow Connector 638"/>
                <p:cNvCxnSpPr/>
                <p:nvPr/>
              </p:nvCxnSpPr>
              <p:spPr>
                <a:xfrm rot="5400000">
                  <a:off x="3340101" y="5422902"/>
                  <a:ext cx="2" cy="584199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3" name="Straight Arrow Connector 642"/>
                <p:cNvCxnSpPr/>
                <p:nvPr/>
              </p:nvCxnSpPr>
              <p:spPr>
                <a:xfrm rot="5400000" flipH="1" flipV="1">
                  <a:off x="3746498" y="4337049"/>
                  <a:ext cx="914401" cy="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Straight Arrow Connector 643"/>
                <p:cNvCxnSpPr/>
                <p:nvPr/>
              </p:nvCxnSpPr>
              <p:spPr>
                <a:xfrm>
                  <a:off x="3048000" y="4800600"/>
                  <a:ext cx="11430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Straight Arrow Connector 644"/>
                <p:cNvCxnSpPr/>
                <p:nvPr/>
              </p:nvCxnSpPr>
              <p:spPr>
                <a:xfrm rot="5400000" flipH="1" flipV="1">
                  <a:off x="2603501" y="5257799"/>
                  <a:ext cx="914401" cy="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Straight Arrow Connector 648"/>
                <p:cNvCxnSpPr/>
                <p:nvPr/>
              </p:nvCxnSpPr>
              <p:spPr>
                <a:xfrm rot="5400000">
                  <a:off x="3911598" y="3594102"/>
                  <a:ext cx="2" cy="584199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6" name="Group 655"/>
              <p:cNvGrpSpPr/>
              <p:nvPr/>
            </p:nvGrpSpPr>
            <p:grpSpPr>
              <a:xfrm>
                <a:off x="7048499" y="3429000"/>
                <a:ext cx="1295401" cy="2514600"/>
                <a:chOff x="7048499" y="3429000"/>
                <a:chExt cx="1295401" cy="2514600"/>
              </a:xfrm>
            </p:grpSpPr>
            <p:grpSp>
              <p:nvGrpSpPr>
                <p:cNvPr id="631" name="Group 630"/>
                <p:cNvGrpSpPr/>
                <p:nvPr/>
              </p:nvGrpSpPr>
              <p:grpSpPr>
                <a:xfrm>
                  <a:off x="7048499" y="3429000"/>
                  <a:ext cx="1295401" cy="2514600"/>
                  <a:chOff x="7048499" y="3429000"/>
                  <a:chExt cx="1295401" cy="2514600"/>
                </a:xfrm>
              </p:grpSpPr>
              <p:grpSp>
                <p:nvGrpSpPr>
                  <p:cNvPr id="560" name="Group 22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7543800" y="5715000"/>
                    <a:ext cx="304800" cy="228600"/>
                    <a:chOff x="3888" y="3072"/>
                    <a:chExt cx="192" cy="144"/>
                  </a:xfrm>
                </p:grpSpPr>
                <p:sp>
                  <p:nvSpPr>
                    <p:cNvPr id="561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88" y="30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2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84" y="307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3" name="Group 220"/>
                  <p:cNvGrpSpPr>
                    <a:grpSpLocks/>
                  </p:cNvGrpSpPr>
                  <p:nvPr/>
                </p:nvGrpSpPr>
                <p:grpSpPr bwMode="auto">
                  <a:xfrm flipV="1">
                    <a:off x="7619999" y="3581400"/>
                    <a:ext cx="152400" cy="304800"/>
                    <a:chOff x="3264" y="3072"/>
                    <a:chExt cx="96" cy="192"/>
                  </a:xfrm>
                </p:grpSpPr>
                <p:sp>
                  <p:nvSpPr>
                    <p:cNvPr id="564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12" y="3072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64" y="3192"/>
                      <a:ext cx="9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144"/>
                        </a:cxn>
                        <a:cxn ang="0">
                          <a:pos x="192" y="0"/>
                        </a:cxn>
                        <a:cxn ang="0">
                          <a:pos x="0" y="0"/>
                        </a:cxn>
                        <a:cxn ang="0">
                          <a:pos x="96" y="144"/>
                        </a:cxn>
                      </a:cxnLst>
                      <a:rect l="0" t="0" r="r" b="b"/>
                      <a:pathLst>
                        <a:path w="192" h="144">
                          <a:moveTo>
                            <a:pt x="96" y="144"/>
                          </a:move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96" y="144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6" name="TextBox 565"/>
                  <p:cNvSpPr txBox="1"/>
                  <p:nvPr/>
                </p:nvSpPr>
                <p:spPr>
                  <a:xfrm>
                    <a:off x="7772400" y="3429000"/>
                    <a:ext cx="500073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Vcc</a:t>
                    </a:r>
                    <a:endParaRPr lang="en-US" dirty="0"/>
                  </a:p>
                </p:txBody>
              </p:sp>
              <p:grpSp>
                <p:nvGrpSpPr>
                  <p:cNvPr id="567" name="Group 566"/>
                  <p:cNvGrpSpPr/>
                  <p:nvPr/>
                </p:nvGrpSpPr>
                <p:grpSpPr>
                  <a:xfrm>
                    <a:off x="7353299" y="4534822"/>
                    <a:ext cx="762000" cy="449928"/>
                    <a:chOff x="6024475" y="3962400"/>
                    <a:chExt cx="762000" cy="449928"/>
                  </a:xfrm>
                </p:grpSpPr>
                <p:grpSp>
                  <p:nvGrpSpPr>
                    <p:cNvPr id="568" name="Group 203"/>
                    <p:cNvGrpSpPr/>
                    <p:nvPr/>
                  </p:nvGrpSpPr>
                  <p:grpSpPr>
                    <a:xfrm>
                      <a:off x="6024475" y="4042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570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572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/>
                        </a:p>
                      </p:txBody>
                    </p:sp>
                    <p:sp>
                      <p:nvSpPr>
                        <p:cNvPr id="573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4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571" name="TextBox 570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/>
                          <a:t>M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569" name="TextBox 568"/>
                    <p:cNvSpPr txBox="1"/>
                    <p:nvPr/>
                  </p:nvSpPr>
                  <p:spPr>
                    <a:xfrm>
                      <a:off x="6477000" y="3962400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p:txBody>
                </p:sp>
              </p:grpSp>
              <p:grpSp>
                <p:nvGrpSpPr>
                  <p:cNvPr id="575" name="Group 574"/>
                  <p:cNvGrpSpPr/>
                  <p:nvPr/>
                </p:nvGrpSpPr>
                <p:grpSpPr>
                  <a:xfrm rot="5400000">
                    <a:off x="8039100" y="4267200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576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58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77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581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2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78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57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585" name="Group 584"/>
                  <p:cNvGrpSpPr/>
                  <p:nvPr/>
                </p:nvGrpSpPr>
                <p:grpSpPr>
                  <a:xfrm rot="16200000">
                    <a:off x="6896099" y="4267200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586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59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87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591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2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88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58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9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cxnSp>
                <p:nvCxnSpPr>
                  <p:cNvPr id="595" name="Straight Connector 594"/>
                  <p:cNvCxnSpPr/>
                  <p:nvPr/>
                </p:nvCxnSpPr>
                <p:spPr>
                  <a:xfrm flipH="1">
                    <a:off x="7124699" y="3886200"/>
                    <a:ext cx="11430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/>
                  <p:cNvCxnSpPr/>
                  <p:nvPr/>
                </p:nvCxnSpPr>
                <p:spPr>
                  <a:xfrm rot="16200000" flipH="1">
                    <a:off x="7010399" y="40005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/>
                  <p:cNvCxnSpPr/>
                  <p:nvPr/>
                </p:nvCxnSpPr>
                <p:spPr>
                  <a:xfrm rot="16200000" flipH="1">
                    <a:off x="8153401" y="4000500"/>
                    <a:ext cx="228599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/>
                  <p:cNvCxnSpPr/>
                  <p:nvPr/>
                </p:nvCxnSpPr>
                <p:spPr>
                  <a:xfrm rot="10800000" flipH="1" flipV="1">
                    <a:off x="7124699" y="5714999"/>
                    <a:ext cx="1142998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/>
                  <p:cNvCxnSpPr/>
                  <p:nvPr/>
                </p:nvCxnSpPr>
                <p:spPr>
                  <a:xfrm rot="5400000">
                    <a:off x="8039101" y="4800599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/>
                  <p:cNvCxnSpPr/>
                  <p:nvPr/>
                </p:nvCxnSpPr>
                <p:spPr>
                  <a:xfrm rot="5400000">
                    <a:off x="6896100" y="4800598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/>
                  <p:cNvCxnSpPr/>
                  <p:nvPr/>
                </p:nvCxnSpPr>
                <p:spPr>
                  <a:xfrm flipH="1">
                    <a:off x="7124699" y="4800600"/>
                    <a:ext cx="228600" cy="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/>
                  <p:cNvCxnSpPr/>
                  <p:nvPr/>
                </p:nvCxnSpPr>
                <p:spPr>
                  <a:xfrm flipH="1">
                    <a:off x="8039099" y="4800600"/>
                    <a:ext cx="228600" cy="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3" name="Group 602"/>
                  <p:cNvGrpSpPr/>
                  <p:nvPr/>
                </p:nvGrpSpPr>
                <p:grpSpPr>
                  <a:xfrm flipH="1" flipV="1">
                    <a:off x="8229604" y="5029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604" name="Straight Connector 603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5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7" name="Group 606"/>
                  <p:cNvGrpSpPr/>
                  <p:nvPr/>
                </p:nvGrpSpPr>
                <p:grpSpPr>
                  <a:xfrm flipH="1" flipV="1">
                    <a:off x="7086603" y="5029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608" name="Straight Connector 607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9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0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52" name="Rectangle 651"/>
                <p:cNvSpPr/>
                <p:nvPr/>
              </p:nvSpPr>
              <p:spPr>
                <a:xfrm>
                  <a:off x="7119941" y="4800600"/>
                  <a:ext cx="1143000" cy="9144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3" name="Straight Arrow Connector 652"/>
                <p:cNvCxnSpPr/>
                <p:nvPr/>
              </p:nvCxnSpPr>
              <p:spPr>
                <a:xfrm rot="5400000" flipH="1" flipV="1">
                  <a:off x="7582694" y="5828506"/>
                  <a:ext cx="2286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8" name="TextBox 657"/>
            <p:cNvSpPr txBox="1"/>
            <p:nvPr/>
          </p:nvSpPr>
          <p:spPr>
            <a:xfrm>
              <a:off x="228600" y="5181600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Circuit is open; motor is free to rotate in either direction</a:t>
              </a:r>
              <a:endParaRPr lang="en-US" dirty="0"/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2082800" y="5181600"/>
              <a:ext cx="2286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Diagonal switches (top right, bottom left) are closed; motor spins in positive (CCW) direction</a:t>
              </a:r>
              <a:endParaRPr lang="en-US" dirty="0"/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4546600" y="5181600"/>
              <a:ext cx="2286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Diagonal switches (top left, bottom right) are closed; motor spins in negative (CW) direction</a:t>
              </a:r>
              <a:endParaRPr lang="en-US" dirty="0"/>
            </a:p>
          </p:txBody>
        </p:sp>
        <p:sp>
          <p:nvSpPr>
            <p:cNvPr id="661" name="TextBox 660"/>
            <p:cNvSpPr txBox="1"/>
            <p:nvPr/>
          </p:nvSpPr>
          <p:spPr>
            <a:xfrm>
              <a:off x="7010400" y="5181600"/>
              <a:ext cx="1981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Bottom switches are closed; motor terminals </a:t>
              </a:r>
              <a:r>
                <a:rPr lang="en-US" smtClean="0"/>
                <a:t>are grounded, </a:t>
              </a:r>
              <a:r>
                <a:rPr lang="en-US" dirty="0" smtClean="0"/>
                <a:t>which stops motor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" name="Content Placeholder 38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429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rotation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Backward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Brake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Direction Control (Transistor H-Bridges)</a:t>
            </a:r>
            <a:endParaRPr lang="en-US" sz="3600" dirty="0"/>
          </a:p>
        </p:txBody>
      </p:sp>
      <p:grpSp>
        <p:nvGrpSpPr>
          <p:cNvPr id="238" name="Group 237"/>
          <p:cNvGrpSpPr/>
          <p:nvPr/>
        </p:nvGrpSpPr>
        <p:grpSpPr>
          <a:xfrm>
            <a:off x="4038600" y="1295400"/>
            <a:ext cx="4889095" cy="5181600"/>
            <a:chOff x="4038600" y="1295400"/>
            <a:chExt cx="4889095" cy="5181600"/>
          </a:xfrm>
        </p:grpSpPr>
        <p:grpSp>
          <p:nvGrpSpPr>
            <p:cNvPr id="432" name="Group 431"/>
            <p:cNvGrpSpPr/>
            <p:nvPr/>
          </p:nvGrpSpPr>
          <p:grpSpPr>
            <a:xfrm>
              <a:off x="4038600" y="1295400"/>
              <a:ext cx="4889095" cy="2514600"/>
              <a:chOff x="4038600" y="4038600"/>
              <a:chExt cx="4889095" cy="2514600"/>
            </a:xfrm>
          </p:grpSpPr>
          <p:sp>
            <p:nvSpPr>
              <p:cNvPr id="431" name="Circular Arrow 430"/>
              <p:cNvSpPr/>
              <p:nvPr/>
            </p:nvSpPr>
            <p:spPr>
              <a:xfrm rot="5400000" flipH="1">
                <a:off x="6138851" y="5029200"/>
                <a:ext cx="685808" cy="685808"/>
              </a:xfrm>
              <a:prstGeom prst="circularArrow">
                <a:avLst>
                  <a:gd name="adj1" fmla="val 5525"/>
                  <a:gd name="adj2" fmla="val 1142319"/>
                  <a:gd name="adj3" fmla="val 20457690"/>
                  <a:gd name="adj4" fmla="val 1254488"/>
                  <a:gd name="adj5" fmla="val 88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6" name="Group 425"/>
              <p:cNvGrpSpPr/>
              <p:nvPr/>
            </p:nvGrpSpPr>
            <p:grpSpPr>
              <a:xfrm>
                <a:off x="4038600" y="4038600"/>
                <a:ext cx="4889095" cy="2514600"/>
                <a:chOff x="3962400" y="1371600"/>
                <a:chExt cx="4889095" cy="2514600"/>
              </a:xfrm>
            </p:grpSpPr>
            <p:grpSp>
              <p:nvGrpSpPr>
                <p:cNvPr id="393" name="Group 392"/>
                <p:cNvGrpSpPr/>
                <p:nvPr/>
              </p:nvGrpSpPr>
              <p:grpSpPr>
                <a:xfrm>
                  <a:off x="3962400" y="1371600"/>
                  <a:ext cx="4889095" cy="2438400"/>
                  <a:chOff x="3962400" y="1371600"/>
                  <a:chExt cx="4889095" cy="2438400"/>
                </a:xfrm>
              </p:grpSpPr>
              <p:grpSp>
                <p:nvGrpSpPr>
                  <p:cNvPr id="281" name="Group 163"/>
                  <p:cNvGrpSpPr/>
                  <p:nvPr/>
                </p:nvGrpSpPr>
                <p:grpSpPr>
                  <a:xfrm rot="16200000">
                    <a:off x="5061218" y="1842021"/>
                    <a:ext cx="831228" cy="590463"/>
                    <a:chOff x="7277380" y="4523601"/>
                    <a:chExt cx="831228" cy="590463"/>
                  </a:xfrm>
                </p:grpSpPr>
                <p:grpSp>
                  <p:nvGrpSpPr>
                    <p:cNvPr id="282" name="Group 22"/>
                    <p:cNvGrpSpPr/>
                    <p:nvPr/>
                  </p:nvGrpSpPr>
                  <p:grpSpPr>
                    <a:xfrm flipH="1">
                      <a:off x="7391400" y="4724400"/>
                      <a:ext cx="609600" cy="389664"/>
                      <a:chOff x="5450685" y="4871185"/>
                      <a:chExt cx="609600" cy="389663"/>
                    </a:xfrm>
                  </p:grpSpPr>
                  <p:sp>
                    <p:nvSpPr>
                      <p:cNvPr id="286" name="Oval 285"/>
                      <p:cNvSpPr/>
                      <p:nvPr/>
                    </p:nvSpPr>
                    <p:spPr>
                      <a:xfrm rot="5400000">
                        <a:off x="5563461" y="4876800"/>
                        <a:ext cx="384048" cy="384048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287" name="Group 479"/>
                      <p:cNvGrpSpPr>
                        <a:grpSpLocks/>
                      </p:cNvGrpSpPr>
                      <p:nvPr/>
                    </p:nvGrpSpPr>
                    <p:grpSpPr bwMode="auto">
                      <a:xfrm rot="16200000">
                        <a:off x="5603085" y="4718785"/>
                        <a:ext cx="304800" cy="609600"/>
                        <a:chOff x="4944" y="1344"/>
                        <a:chExt cx="192" cy="384"/>
                      </a:xfrm>
                    </p:grpSpPr>
                    <p:sp>
                      <p:nvSpPr>
                        <p:cNvPr id="288" name="Freeform 3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944" y="1344"/>
                          <a:ext cx="96" cy="3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2"/>
                            </a:cxn>
                            <a:cxn ang="0">
                              <a:pos x="192" y="288"/>
                            </a:cxn>
                            <a:cxn ang="0">
                              <a:pos x="192" y="480"/>
                            </a:cxn>
                            <a:cxn ang="0">
                              <a:pos x="0" y="576"/>
                            </a:cxn>
                            <a:cxn ang="0">
                              <a:pos x="0" y="768"/>
                            </a:cxn>
                          </a:cxnLst>
                          <a:rect l="0" t="0" r="r" b="b"/>
                          <a:pathLst>
                            <a:path w="192" h="768">
                              <a:moveTo>
                                <a:pt x="0" y="0"/>
                              </a:moveTo>
                              <a:lnTo>
                                <a:pt x="0" y="192"/>
                              </a:lnTo>
                              <a:lnTo>
                                <a:pt x="192" y="288"/>
                              </a:lnTo>
                              <a:lnTo>
                                <a:pt x="192" y="480"/>
                              </a:lnTo>
                              <a:lnTo>
                                <a:pt x="0" y="576"/>
                              </a:lnTo>
                              <a:lnTo>
                                <a:pt x="0" y="768"/>
                              </a:lnTo>
                            </a:path>
                          </a:pathLst>
                        </a:custGeom>
                        <a:noFill/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9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40" y="14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0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40" y="1536"/>
                          <a:ext cx="9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1" name="Freeform 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560000" flipH="1">
                          <a:off x="4994" y="1452"/>
                          <a:ext cx="48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"/>
                            </a:cxn>
                            <a:cxn ang="0">
                              <a:pos x="96" y="0"/>
                            </a:cxn>
                            <a:cxn ang="0">
                              <a:pos x="96" y="96"/>
                            </a:cxn>
                            <a:cxn ang="0">
                              <a:pos x="0" y="48"/>
                            </a:cxn>
                          </a:cxnLst>
                          <a:rect l="0" t="0" r="r" b="b"/>
                          <a:pathLst>
                            <a:path w="96" h="96">
                              <a:moveTo>
                                <a:pt x="0" y="48"/>
                              </a:moveTo>
                              <a:lnTo>
                                <a:pt x="96" y="0"/>
                              </a:lnTo>
                              <a:lnTo>
                                <a:pt x="96" y="96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83" name="TextBox 282"/>
                    <p:cNvSpPr txBox="1"/>
                    <p:nvPr/>
                  </p:nvSpPr>
                  <p:spPr>
                    <a:xfrm>
                      <a:off x="7277380" y="4752201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p:txBody>
                </p:sp>
                <p:sp>
                  <p:nvSpPr>
                    <p:cNvPr id="284" name="TextBox 283"/>
                    <p:cNvSpPr txBox="1"/>
                    <p:nvPr/>
                  </p:nvSpPr>
                  <p:spPr>
                    <a:xfrm>
                      <a:off x="7467600" y="4523601"/>
                      <a:ext cx="26802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p:txBody>
                </p:sp>
                <p:sp>
                  <p:nvSpPr>
                    <p:cNvPr id="285" name="TextBox 284"/>
                    <p:cNvSpPr txBox="1"/>
                    <p:nvPr/>
                  </p:nvSpPr>
                  <p:spPr>
                    <a:xfrm>
                      <a:off x="7848600" y="4752201"/>
                      <a:ext cx="2600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p:txBody>
                </p:sp>
              </p:grpSp>
              <p:sp>
                <p:nvSpPr>
                  <p:cNvPr id="292" name="Freeform 1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4926809" y="1751491"/>
                    <a:ext cx="152400" cy="762000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192" y="240"/>
                      </a:cxn>
                      <a:cxn ang="0">
                        <a:pos x="0" y="336"/>
                      </a:cxn>
                      <a:cxn ang="0">
                        <a:pos x="192" y="432"/>
                      </a:cxn>
                      <a:cxn ang="0">
                        <a:pos x="0" y="528"/>
                      </a:cxn>
                      <a:cxn ang="0">
                        <a:pos x="192" y="624"/>
                      </a:cxn>
                      <a:cxn ang="0">
                        <a:pos x="0" y="720"/>
                      </a:cxn>
                      <a:cxn ang="0">
                        <a:pos x="96" y="768"/>
                      </a:cxn>
                      <a:cxn ang="0">
                        <a:pos x="96" y="960"/>
                      </a:cxn>
                    </a:cxnLst>
                    <a:rect l="0" t="0" r="r" b="b"/>
                    <a:pathLst>
                      <a:path w="192" h="960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192" y="240"/>
                        </a:lnTo>
                        <a:lnTo>
                          <a:pt x="0" y="336"/>
                        </a:lnTo>
                        <a:lnTo>
                          <a:pt x="192" y="432"/>
                        </a:lnTo>
                        <a:lnTo>
                          <a:pt x="0" y="528"/>
                        </a:lnTo>
                        <a:lnTo>
                          <a:pt x="192" y="624"/>
                        </a:lnTo>
                        <a:lnTo>
                          <a:pt x="0" y="720"/>
                        </a:lnTo>
                        <a:lnTo>
                          <a:pt x="96" y="768"/>
                        </a:lnTo>
                        <a:lnTo>
                          <a:pt x="96" y="9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93" name="Group 22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6253076" y="3581400"/>
                    <a:ext cx="304800" cy="228600"/>
                    <a:chOff x="3888" y="3072"/>
                    <a:chExt cx="192" cy="144"/>
                  </a:xfrm>
                </p:grpSpPr>
                <p:sp>
                  <p:nvSpPr>
                    <p:cNvPr id="294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88" y="30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5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84" y="307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6" name="Group 220"/>
                  <p:cNvGrpSpPr>
                    <a:grpSpLocks/>
                  </p:cNvGrpSpPr>
                  <p:nvPr/>
                </p:nvGrpSpPr>
                <p:grpSpPr bwMode="auto">
                  <a:xfrm flipV="1">
                    <a:off x="6329275" y="1524000"/>
                    <a:ext cx="152400" cy="304800"/>
                    <a:chOff x="3264" y="3072"/>
                    <a:chExt cx="96" cy="192"/>
                  </a:xfrm>
                </p:grpSpPr>
                <p:sp>
                  <p:nvSpPr>
                    <p:cNvPr id="297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12" y="3072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64" y="3192"/>
                      <a:ext cx="9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144"/>
                        </a:cxn>
                        <a:cxn ang="0">
                          <a:pos x="192" y="0"/>
                        </a:cxn>
                        <a:cxn ang="0">
                          <a:pos x="0" y="0"/>
                        </a:cxn>
                        <a:cxn ang="0">
                          <a:pos x="96" y="144"/>
                        </a:cxn>
                      </a:cxnLst>
                      <a:rect l="0" t="0" r="r" b="b"/>
                      <a:pathLst>
                        <a:path w="192" h="144">
                          <a:moveTo>
                            <a:pt x="96" y="144"/>
                          </a:move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96" y="144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9" name="TextBox 298"/>
                  <p:cNvSpPr txBox="1"/>
                  <p:nvPr/>
                </p:nvSpPr>
                <p:spPr>
                  <a:xfrm>
                    <a:off x="6476902" y="1371600"/>
                    <a:ext cx="500073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/>
                      <a:t>Vcc</a:t>
                    </a:r>
                    <a:endParaRPr lang="en-US" dirty="0"/>
                  </a:p>
                </p:txBody>
              </p:sp>
              <p:sp>
                <p:nvSpPr>
                  <p:cNvPr id="300" name="TextBox 299"/>
                  <p:cNvSpPr txBox="1"/>
                  <p:nvPr/>
                </p:nvSpPr>
                <p:spPr>
                  <a:xfrm>
                    <a:off x="4724400" y="1676400"/>
                    <a:ext cx="559769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1k</a:t>
                    </a:r>
                    <a:r>
                      <a:rPr lang="el-GR" dirty="0" smtClean="0"/>
                      <a:t>Ω</a:t>
                    </a:r>
                    <a:endParaRPr lang="en-US" dirty="0"/>
                  </a:p>
                </p:txBody>
              </p:sp>
              <p:grpSp>
                <p:nvGrpSpPr>
                  <p:cNvPr id="301" name="Group 162"/>
                  <p:cNvGrpSpPr/>
                  <p:nvPr/>
                </p:nvGrpSpPr>
                <p:grpSpPr>
                  <a:xfrm rot="16200000">
                    <a:off x="5056820" y="2986213"/>
                    <a:ext cx="834434" cy="584874"/>
                    <a:chOff x="7429780" y="4676001"/>
                    <a:chExt cx="834434" cy="584874"/>
                  </a:xfrm>
                </p:grpSpPr>
                <p:sp>
                  <p:nvSpPr>
                    <p:cNvPr id="302" name="TextBox 301"/>
                    <p:cNvSpPr txBox="1"/>
                    <p:nvPr/>
                  </p:nvSpPr>
                  <p:spPr>
                    <a:xfrm>
                      <a:off x="7429780" y="4904601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p:txBody>
                </p:sp>
                <p:sp>
                  <p:nvSpPr>
                    <p:cNvPr id="303" name="TextBox 302"/>
                    <p:cNvSpPr txBox="1"/>
                    <p:nvPr/>
                  </p:nvSpPr>
                  <p:spPr>
                    <a:xfrm>
                      <a:off x="7620000" y="4676001"/>
                      <a:ext cx="26802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p:txBody>
                </p:sp>
                <p:sp>
                  <p:nvSpPr>
                    <p:cNvPr id="304" name="TextBox 303"/>
                    <p:cNvSpPr txBox="1"/>
                    <p:nvPr/>
                  </p:nvSpPr>
                  <p:spPr>
                    <a:xfrm>
                      <a:off x="7997794" y="4904602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p:txBody>
                </p:sp>
                <p:grpSp>
                  <p:nvGrpSpPr>
                    <p:cNvPr id="305" name="Group 155"/>
                    <p:cNvGrpSpPr/>
                    <p:nvPr/>
                  </p:nvGrpSpPr>
                  <p:grpSpPr>
                    <a:xfrm>
                      <a:off x="7543800" y="4876800"/>
                      <a:ext cx="609600" cy="384075"/>
                      <a:chOff x="5526025" y="4379950"/>
                      <a:chExt cx="609600" cy="384074"/>
                    </a:xfrm>
                  </p:grpSpPr>
                  <p:grpSp>
                    <p:nvGrpSpPr>
                      <p:cNvPr id="306" name="Group 478"/>
                      <p:cNvGrpSpPr>
                        <a:grpSpLocks/>
                      </p:cNvGrpSpPr>
                      <p:nvPr/>
                    </p:nvGrpSpPr>
                    <p:grpSpPr bwMode="auto">
                      <a:xfrm rot="5400000" flipH="1">
                        <a:off x="5678424" y="4227551"/>
                        <a:ext cx="304801" cy="609600"/>
                        <a:chOff x="4656" y="1344"/>
                        <a:chExt cx="192" cy="384"/>
                      </a:xfrm>
                    </p:grpSpPr>
                    <p:sp>
                      <p:nvSpPr>
                        <p:cNvPr id="308" name="Freeform 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656" y="1344"/>
                          <a:ext cx="99" cy="3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2"/>
                            </a:cxn>
                            <a:cxn ang="0">
                              <a:pos x="192" y="288"/>
                            </a:cxn>
                            <a:cxn ang="0">
                              <a:pos x="192" y="480"/>
                            </a:cxn>
                            <a:cxn ang="0">
                              <a:pos x="0" y="576"/>
                            </a:cxn>
                            <a:cxn ang="0">
                              <a:pos x="0" y="768"/>
                            </a:cxn>
                          </a:cxnLst>
                          <a:rect l="0" t="0" r="r" b="b"/>
                          <a:pathLst>
                            <a:path w="192" h="768">
                              <a:moveTo>
                                <a:pt x="0" y="0"/>
                              </a:moveTo>
                              <a:lnTo>
                                <a:pt x="0" y="192"/>
                              </a:lnTo>
                              <a:lnTo>
                                <a:pt x="192" y="288"/>
                              </a:lnTo>
                              <a:lnTo>
                                <a:pt x="192" y="480"/>
                              </a:lnTo>
                              <a:lnTo>
                                <a:pt x="0" y="576"/>
                              </a:lnTo>
                              <a:lnTo>
                                <a:pt x="0" y="768"/>
                              </a:lnTo>
                            </a:path>
                          </a:pathLst>
                        </a:custGeom>
                        <a:noFill/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9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755" y="1440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0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755" y="1536"/>
                          <a:ext cx="93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1" name="Freeform 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0040000">
                          <a:off x="4656" y="1597"/>
                          <a:ext cx="48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"/>
                            </a:cxn>
                            <a:cxn ang="0">
                              <a:pos x="96" y="0"/>
                            </a:cxn>
                            <a:cxn ang="0">
                              <a:pos x="96" y="96"/>
                            </a:cxn>
                            <a:cxn ang="0">
                              <a:pos x="0" y="48"/>
                            </a:cxn>
                          </a:cxnLst>
                          <a:rect l="0" t="0" r="r" b="b"/>
                          <a:pathLst>
                            <a:path w="96" h="96">
                              <a:moveTo>
                                <a:pt x="0" y="48"/>
                              </a:moveTo>
                              <a:lnTo>
                                <a:pt x="96" y="0"/>
                              </a:lnTo>
                              <a:lnTo>
                                <a:pt x="96" y="96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07" name="Oval 306"/>
                      <p:cNvSpPr/>
                      <p:nvPr/>
                    </p:nvSpPr>
                    <p:spPr>
                      <a:xfrm rot="5400000">
                        <a:off x="5638800" y="4379976"/>
                        <a:ext cx="384048" cy="384048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3962400" y="1947824"/>
                    <a:ext cx="426720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dirty="0" smtClean="0"/>
                      <a:t>B3</a:t>
                    </a:r>
                    <a:endParaRPr lang="en-US" dirty="0"/>
                  </a:p>
                </p:txBody>
              </p:sp>
              <p:sp>
                <p:nvSpPr>
                  <p:cNvPr id="313" name="Freeform 253"/>
                  <p:cNvSpPr>
                    <a:spLocks/>
                  </p:cNvSpPr>
                  <p:nvPr/>
                </p:nvSpPr>
                <p:spPr bwMode="auto">
                  <a:xfrm>
                    <a:off x="4393409" y="2056290"/>
                    <a:ext cx="228600" cy="152400"/>
                  </a:xfrm>
                  <a:custGeom>
                    <a:avLst/>
                    <a:gdLst/>
                    <a:ahLst/>
                    <a:cxnLst>
                      <a:cxn ang="0">
                        <a:pos x="288" y="96"/>
                      </a:cxn>
                      <a:cxn ang="0">
                        <a:pos x="144" y="192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  <a:cxn ang="0">
                        <a:pos x="144" y="0"/>
                      </a:cxn>
                      <a:cxn ang="0">
                        <a:pos x="288" y="96"/>
                      </a:cxn>
                    </a:cxnLst>
                    <a:rect l="0" t="0" r="r" b="b"/>
                    <a:pathLst>
                      <a:path w="288" h="192">
                        <a:moveTo>
                          <a:pt x="288" y="96"/>
                        </a:moveTo>
                        <a:lnTo>
                          <a:pt x="144" y="192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  <a:lnTo>
                          <a:pt x="144" y="0"/>
                        </a:lnTo>
                        <a:lnTo>
                          <a:pt x="288" y="9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14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6710271" y="1828800"/>
                    <a:ext cx="152400" cy="762000"/>
                    <a:chOff x="5280" y="1200"/>
                    <a:chExt cx="96" cy="480"/>
                  </a:xfrm>
                </p:grpSpPr>
                <p:sp>
                  <p:nvSpPr>
                    <p:cNvPr id="315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20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 type="none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80" y="139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" name="Freeform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0" y="139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144" y="0"/>
                        </a:cxn>
                        <a:cxn ang="0">
                          <a:pos x="0" y="240"/>
                        </a:cxn>
                        <a:cxn ang="0">
                          <a:pos x="288" y="24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288" h="240">
                          <a:moveTo>
                            <a:pt x="144" y="0"/>
                          </a:moveTo>
                          <a:lnTo>
                            <a:pt x="0" y="240"/>
                          </a:lnTo>
                          <a:lnTo>
                            <a:pt x="288" y="24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48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319" name="Straight Connector 318"/>
                  <p:cNvCxnSpPr/>
                  <p:nvPr/>
                </p:nvCxnSpPr>
                <p:spPr>
                  <a:xfrm>
                    <a:off x="5687200" y="2419657"/>
                    <a:ext cx="0" cy="57498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0" name="Group 173"/>
                  <p:cNvGrpSpPr/>
                  <p:nvPr/>
                </p:nvGrpSpPr>
                <p:grpSpPr>
                  <a:xfrm rot="5400000" flipH="1">
                    <a:off x="6925173" y="1838533"/>
                    <a:ext cx="831228" cy="590463"/>
                    <a:chOff x="7277380" y="4523601"/>
                    <a:chExt cx="831228" cy="590463"/>
                  </a:xfrm>
                </p:grpSpPr>
                <p:grpSp>
                  <p:nvGrpSpPr>
                    <p:cNvPr id="321" name="Group 22"/>
                    <p:cNvGrpSpPr/>
                    <p:nvPr/>
                  </p:nvGrpSpPr>
                  <p:grpSpPr>
                    <a:xfrm flipH="1">
                      <a:off x="7391400" y="4724400"/>
                      <a:ext cx="609600" cy="389664"/>
                      <a:chOff x="5450685" y="4871185"/>
                      <a:chExt cx="609600" cy="389663"/>
                    </a:xfrm>
                  </p:grpSpPr>
                  <p:sp>
                    <p:nvSpPr>
                      <p:cNvPr id="325" name="Oval 324"/>
                      <p:cNvSpPr/>
                      <p:nvPr/>
                    </p:nvSpPr>
                    <p:spPr>
                      <a:xfrm rot="5400000">
                        <a:off x="5563461" y="4876800"/>
                        <a:ext cx="384048" cy="384048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326" name="Group 479"/>
                      <p:cNvGrpSpPr>
                        <a:grpSpLocks/>
                      </p:cNvGrpSpPr>
                      <p:nvPr/>
                    </p:nvGrpSpPr>
                    <p:grpSpPr bwMode="auto">
                      <a:xfrm rot="16200000">
                        <a:off x="5603085" y="4718785"/>
                        <a:ext cx="304800" cy="609600"/>
                        <a:chOff x="4944" y="1344"/>
                        <a:chExt cx="192" cy="384"/>
                      </a:xfrm>
                    </p:grpSpPr>
                    <p:sp>
                      <p:nvSpPr>
                        <p:cNvPr id="327" name="Freeform 3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944" y="1344"/>
                          <a:ext cx="96" cy="3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2"/>
                            </a:cxn>
                            <a:cxn ang="0">
                              <a:pos x="192" y="288"/>
                            </a:cxn>
                            <a:cxn ang="0">
                              <a:pos x="192" y="480"/>
                            </a:cxn>
                            <a:cxn ang="0">
                              <a:pos x="0" y="576"/>
                            </a:cxn>
                            <a:cxn ang="0">
                              <a:pos x="0" y="768"/>
                            </a:cxn>
                          </a:cxnLst>
                          <a:rect l="0" t="0" r="r" b="b"/>
                          <a:pathLst>
                            <a:path w="192" h="768">
                              <a:moveTo>
                                <a:pt x="0" y="0"/>
                              </a:moveTo>
                              <a:lnTo>
                                <a:pt x="0" y="192"/>
                              </a:lnTo>
                              <a:lnTo>
                                <a:pt x="192" y="288"/>
                              </a:lnTo>
                              <a:lnTo>
                                <a:pt x="192" y="480"/>
                              </a:lnTo>
                              <a:lnTo>
                                <a:pt x="0" y="576"/>
                              </a:lnTo>
                              <a:lnTo>
                                <a:pt x="0" y="768"/>
                              </a:lnTo>
                            </a:path>
                          </a:pathLst>
                        </a:custGeom>
                        <a:noFill/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8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40" y="14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9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40" y="1536"/>
                          <a:ext cx="9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0" name="Freeform 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560000" flipH="1">
                          <a:off x="4994" y="1452"/>
                          <a:ext cx="48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"/>
                            </a:cxn>
                            <a:cxn ang="0">
                              <a:pos x="96" y="0"/>
                            </a:cxn>
                            <a:cxn ang="0">
                              <a:pos x="96" y="96"/>
                            </a:cxn>
                            <a:cxn ang="0">
                              <a:pos x="0" y="48"/>
                            </a:cxn>
                          </a:cxnLst>
                          <a:rect l="0" t="0" r="r" b="b"/>
                          <a:pathLst>
                            <a:path w="96" h="96">
                              <a:moveTo>
                                <a:pt x="0" y="48"/>
                              </a:moveTo>
                              <a:lnTo>
                                <a:pt x="96" y="0"/>
                              </a:lnTo>
                              <a:lnTo>
                                <a:pt x="96" y="96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322" name="TextBox 321"/>
                    <p:cNvSpPr txBox="1"/>
                    <p:nvPr/>
                  </p:nvSpPr>
                  <p:spPr>
                    <a:xfrm>
                      <a:off x="7277380" y="4752201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p:txBody>
                </p:sp>
                <p:sp>
                  <p:nvSpPr>
                    <p:cNvPr id="323" name="TextBox 322"/>
                    <p:cNvSpPr txBox="1"/>
                    <p:nvPr/>
                  </p:nvSpPr>
                  <p:spPr>
                    <a:xfrm>
                      <a:off x="7467600" y="4523601"/>
                      <a:ext cx="26802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p:txBody>
                </p:sp>
                <p:sp>
                  <p:nvSpPr>
                    <p:cNvPr id="324" name="TextBox 323"/>
                    <p:cNvSpPr txBox="1"/>
                    <p:nvPr/>
                  </p:nvSpPr>
                  <p:spPr>
                    <a:xfrm>
                      <a:off x="7848600" y="4752201"/>
                      <a:ext cx="2600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p:txBody>
                </p:sp>
              </p:grpSp>
              <p:grpSp>
                <p:nvGrpSpPr>
                  <p:cNvPr id="331" name="Group 184"/>
                  <p:cNvGrpSpPr/>
                  <p:nvPr/>
                </p:nvGrpSpPr>
                <p:grpSpPr>
                  <a:xfrm rot="5400000" flipH="1">
                    <a:off x="6923632" y="2982725"/>
                    <a:ext cx="834434" cy="584874"/>
                    <a:chOff x="7429780" y="4676001"/>
                    <a:chExt cx="834434" cy="584874"/>
                  </a:xfrm>
                </p:grpSpPr>
                <p:sp>
                  <p:nvSpPr>
                    <p:cNvPr id="332" name="TextBox 331"/>
                    <p:cNvSpPr txBox="1"/>
                    <p:nvPr/>
                  </p:nvSpPr>
                  <p:spPr>
                    <a:xfrm>
                      <a:off x="7429780" y="4904601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E</a:t>
                      </a:r>
                      <a:endParaRPr lang="en-US" sz="1200" dirty="0"/>
                    </a:p>
                  </p:txBody>
                </p:sp>
                <p:sp>
                  <p:nvSpPr>
                    <p:cNvPr id="333" name="TextBox 332"/>
                    <p:cNvSpPr txBox="1"/>
                    <p:nvPr/>
                  </p:nvSpPr>
                  <p:spPr>
                    <a:xfrm>
                      <a:off x="7620000" y="4676001"/>
                      <a:ext cx="26802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p:txBody>
                </p:sp>
                <p:sp>
                  <p:nvSpPr>
                    <p:cNvPr id="334" name="TextBox 333"/>
                    <p:cNvSpPr txBox="1"/>
                    <p:nvPr/>
                  </p:nvSpPr>
                  <p:spPr>
                    <a:xfrm>
                      <a:off x="7997794" y="4904602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p:txBody>
                </p:sp>
                <p:grpSp>
                  <p:nvGrpSpPr>
                    <p:cNvPr id="335" name="Group 155"/>
                    <p:cNvGrpSpPr/>
                    <p:nvPr/>
                  </p:nvGrpSpPr>
                  <p:grpSpPr>
                    <a:xfrm>
                      <a:off x="7543800" y="4876800"/>
                      <a:ext cx="609600" cy="384075"/>
                      <a:chOff x="5526025" y="4379950"/>
                      <a:chExt cx="609600" cy="384074"/>
                    </a:xfrm>
                  </p:grpSpPr>
                  <p:grpSp>
                    <p:nvGrpSpPr>
                      <p:cNvPr id="336" name="Group 478"/>
                      <p:cNvGrpSpPr>
                        <a:grpSpLocks/>
                      </p:cNvGrpSpPr>
                      <p:nvPr/>
                    </p:nvGrpSpPr>
                    <p:grpSpPr bwMode="auto">
                      <a:xfrm rot="5400000" flipH="1">
                        <a:off x="5678424" y="4227551"/>
                        <a:ext cx="304801" cy="609600"/>
                        <a:chOff x="4656" y="1344"/>
                        <a:chExt cx="192" cy="384"/>
                      </a:xfrm>
                    </p:grpSpPr>
                    <p:sp>
                      <p:nvSpPr>
                        <p:cNvPr id="338" name="Freeform 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656" y="1344"/>
                          <a:ext cx="99" cy="3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2"/>
                            </a:cxn>
                            <a:cxn ang="0">
                              <a:pos x="192" y="288"/>
                            </a:cxn>
                            <a:cxn ang="0">
                              <a:pos x="192" y="480"/>
                            </a:cxn>
                            <a:cxn ang="0">
                              <a:pos x="0" y="576"/>
                            </a:cxn>
                            <a:cxn ang="0">
                              <a:pos x="0" y="768"/>
                            </a:cxn>
                          </a:cxnLst>
                          <a:rect l="0" t="0" r="r" b="b"/>
                          <a:pathLst>
                            <a:path w="192" h="768">
                              <a:moveTo>
                                <a:pt x="0" y="0"/>
                              </a:moveTo>
                              <a:lnTo>
                                <a:pt x="0" y="192"/>
                              </a:lnTo>
                              <a:lnTo>
                                <a:pt x="192" y="288"/>
                              </a:lnTo>
                              <a:lnTo>
                                <a:pt x="192" y="480"/>
                              </a:lnTo>
                              <a:lnTo>
                                <a:pt x="0" y="576"/>
                              </a:lnTo>
                              <a:lnTo>
                                <a:pt x="0" y="768"/>
                              </a:lnTo>
                            </a:path>
                          </a:pathLst>
                        </a:custGeom>
                        <a:noFill/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9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755" y="1440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0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755" y="1536"/>
                          <a:ext cx="93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1" name="Freeform 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0040000">
                          <a:off x="4656" y="1597"/>
                          <a:ext cx="48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"/>
                            </a:cxn>
                            <a:cxn ang="0">
                              <a:pos x="96" y="0"/>
                            </a:cxn>
                            <a:cxn ang="0">
                              <a:pos x="96" y="96"/>
                            </a:cxn>
                            <a:cxn ang="0">
                              <a:pos x="0" y="48"/>
                            </a:cxn>
                          </a:cxnLst>
                          <a:rect l="0" t="0" r="r" b="b"/>
                          <a:pathLst>
                            <a:path w="96" h="96">
                              <a:moveTo>
                                <a:pt x="0" y="48"/>
                              </a:moveTo>
                              <a:lnTo>
                                <a:pt x="96" y="0"/>
                              </a:lnTo>
                              <a:lnTo>
                                <a:pt x="96" y="96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37" name="Oval 336"/>
                      <p:cNvSpPr/>
                      <p:nvPr/>
                    </p:nvSpPr>
                    <p:spPr>
                      <a:xfrm rot="5400000">
                        <a:off x="5638800" y="4379976"/>
                        <a:ext cx="384048" cy="384048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342" name="Straight Connector 341"/>
                  <p:cNvCxnSpPr/>
                  <p:nvPr/>
                </p:nvCxnSpPr>
                <p:spPr>
                  <a:xfrm flipH="1">
                    <a:off x="7129375" y="2416169"/>
                    <a:ext cx="0" cy="57498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9" name="Freeform 1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4926809" y="2893334"/>
                    <a:ext cx="152400" cy="762000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192" y="240"/>
                      </a:cxn>
                      <a:cxn ang="0">
                        <a:pos x="0" y="336"/>
                      </a:cxn>
                      <a:cxn ang="0">
                        <a:pos x="192" y="432"/>
                      </a:cxn>
                      <a:cxn ang="0">
                        <a:pos x="0" y="528"/>
                      </a:cxn>
                      <a:cxn ang="0">
                        <a:pos x="192" y="624"/>
                      </a:cxn>
                      <a:cxn ang="0">
                        <a:pos x="0" y="720"/>
                      </a:cxn>
                      <a:cxn ang="0">
                        <a:pos x="96" y="768"/>
                      </a:cxn>
                      <a:cxn ang="0">
                        <a:pos x="96" y="960"/>
                      </a:cxn>
                    </a:cxnLst>
                    <a:rect l="0" t="0" r="r" b="b"/>
                    <a:pathLst>
                      <a:path w="192" h="960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192" y="240"/>
                        </a:lnTo>
                        <a:lnTo>
                          <a:pt x="0" y="336"/>
                        </a:lnTo>
                        <a:lnTo>
                          <a:pt x="192" y="432"/>
                        </a:lnTo>
                        <a:lnTo>
                          <a:pt x="0" y="528"/>
                        </a:lnTo>
                        <a:lnTo>
                          <a:pt x="192" y="624"/>
                        </a:lnTo>
                        <a:lnTo>
                          <a:pt x="0" y="720"/>
                        </a:lnTo>
                        <a:lnTo>
                          <a:pt x="96" y="768"/>
                        </a:lnTo>
                        <a:lnTo>
                          <a:pt x="96" y="9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TextBox 349"/>
                  <p:cNvSpPr txBox="1"/>
                  <p:nvPr/>
                </p:nvSpPr>
                <p:spPr>
                  <a:xfrm>
                    <a:off x="4724400" y="2818243"/>
                    <a:ext cx="559769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1k</a:t>
                    </a:r>
                    <a:r>
                      <a:rPr lang="el-GR" dirty="0" smtClean="0"/>
                      <a:t>Ω</a:t>
                    </a:r>
                    <a:endParaRPr lang="en-US" dirty="0"/>
                  </a:p>
                </p:txBody>
              </p:sp>
              <p:sp>
                <p:nvSpPr>
                  <p:cNvPr id="351" name="TextBox 350"/>
                  <p:cNvSpPr txBox="1"/>
                  <p:nvPr/>
                </p:nvSpPr>
                <p:spPr>
                  <a:xfrm>
                    <a:off x="3962400" y="3089667"/>
                    <a:ext cx="426720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  <p:sp>
                <p:nvSpPr>
                  <p:cNvPr id="352" name="Freeform 253"/>
                  <p:cNvSpPr>
                    <a:spLocks/>
                  </p:cNvSpPr>
                  <p:nvPr/>
                </p:nvSpPr>
                <p:spPr bwMode="auto">
                  <a:xfrm>
                    <a:off x="4393409" y="3198133"/>
                    <a:ext cx="228600" cy="152400"/>
                  </a:xfrm>
                  <a:custGeom>
                    <a:avLst/>
                    <a:gdLst/>
                    <a:ahLst/>
                    <a:cxnLst>
                      <a:cxn ang="0">
                        <a:pos x="288" y="96"/>
                      </a:cxn>
                      <a:cxn ang="0">
                        <a:pos x="144" y="192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  <a:cxn ang="0">
                        <a:pos x="144" y="0"/>
                      </a:cxn>
                      <a:cxn ang="0">
                        <a:pos x="288" y="96"/>
                      </a:cxn>
                    </a:cxnLst>
                    <a:rect l="0" t="0" r="r" b="b"/>
                    <a:pathLst>
                      <a:path w="288" h="192">
                        <a:moveTo>
                          <a:pt x="288" y="96"/>
                        </a:moveTo>
                        <a:lnTo>
                          <a:pt x="144" y="192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  <a:lnTo>
                          <a:pt x="144" y="0"/>
                        </a:lnTo>
                        <a:lnTo>
                          <a:pt x="288" y="9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1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7738975" y="1751491"/>
                    <a:ext cx="152400" cy="762000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192" y="240"/>
                      </a:cxn>
                      <a:cxn ang="0">
                        <a:pos x="0" y="336"/>
                      </a:cxn>
                      <a:cxn ang="0">
                        <a:pos x="192" y="432"/>
                      </a:cxn>
                      <a:cxn ang="0">
                        <a:pos x="0" y="528"/>
                      </a:cxn>
                      <a:cxn ang="0">
                        <a:pos x="192" y="624"/>
                      </a:cxn>
                      <a:cxn ang="0">
                        <a:pos x="0" y="720"/>
                      </a:cxn>
                      <a:cxn ang="0">
                        <a:pos x="96" y="768"/>
                      </a:cxn>
                      <a:cxn ang="0">
                        <a:pos x="96" y="960"/>
                      </a:cxn>
                    </a:cxnLst>
                    <a:rect l="0" t="0" r="r" b="b"/>
                    <a:pathLst>
                      <a:path w="192" h="960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192" y="240"/>
                        </a:lnTo>
                        <a:lnTo>
                          <a:pt x="0" y="336"/>
                        </a:lnTo>
                        <a:lnTo>
                          <a:pt x="192" y="432"/>
                        </a:lnTo>
                        <a:lnTo>
                          <a:pt x="0" y="528"/>
                        </a:lnTo>
                        <a:lnTo>
                          <a:pt x="192" y="624"/>
                        </a:lnTo>
                        <a:lnTo>
                          <a:pt x="0" y="720"/>
                        </a:lnTo>
                        <a:lnTo>
                          <a:pt x="96" y="768"/>
                        </a:lnTo>
                        <a:lnTo>
                          <a:pt x="96" y="9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TextBox 353"/>
                  <p:cNvSpPr txBox="1"/>
                  <p:nvPr/>
                </p:nvSpPr>
                <p:spPr>
                  <a:xfrm>
                    <a:off x="7536566" y="1676400"/>
                    <a:ext cx="559769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1k</a:t>
                    </a:r>
                    <a:r>
                      <a:rPr lang="el-GR" dirty="0" smtClean="0"/>
                      <a:t>Ω</a:t>
                    </a:r>
                    <a:endParaRPr lang="en-US" dirty="0"/>
                  </a:p>
                </p:txBody>
              </p:sp>
              <p:sp>
                <p:nvSpPr>
                  <p:cNvPr id="355" name="TextBox 354"/>
                  <p:cNvSpPr txBox="1"/>
                  <p:nvPr/>
                </p:nvSpPr>
                <p:spPr>
                  <a:xfrm>
                    <a:off x="8424775" y="1947824"/>
                    <a:ext cx="426720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B1</a:t>
                    </a:r>
                    <a:endParaRPr lang="en-US" dirty="0"/>
                  </a:p>
                </p:txBody>
              </p:sp>
              <p:sp>
                <p:nvSpPr>
                  <p:cNvPr id="356" name="Freeform 253"/>
                  <p:cNvSpPr>
                    <a:spLocks/>
                  </p:cNvSpPr>
                  <p:nvPr/>
                </p:nvSpPr>
                <p:spPr bwMode="auto">
                  <a:xfrm flipH="1">
                    <a:off x="8196175" y="2056290"/>
                    <a:ext cx="228600" cy="152400"/>
                  </a:xfrm>
                  <a:custGeom>
                    <a:avLst/>
                    <a:gdLst/>
                    <a:ahLst/>
                    <a:cxnLst>
                      <a:cxn ang="0">
                        <a:pos x="288" y="96"/>
                      </a:cxn>
                      <a:cxn ang="0">
                        <a:pos x="144" y="192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  <a:cxn ang="0">
                        <a:pos x="144" y="0"/>
                      </a:cxn>
                      <a:cxn ang="0">
                        <a:pos x="288" y="96"/>
                      </a:cxn>
                    </a:cxnLst>
                    <a:rect l="0" t="0" r="r" b="b"/>
                    <a:pathLst>
                      <a:path w="288" h="192">
                        <a:moveTo>
                          <a:pt x="288" y="96"/>
                        </a:moveTo>
                        <a:lnTo>
                          <a:pt x="144" y="192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  <a:lnTo>
                          <a:pt x="144" y="0"/>
                        </a:lnTo>
                        <a:lnTo>
                          <a:pt x="288" y="9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1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7738975" y="2893382"/>
                    <a:ext cx="152400" cy="762000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192" y="240"/>
                      </a:cxn>
                      <a:cxn ang="0">
                        <a:pos x="0" y="336"/>
                      </a:cxn>
                      <a:cxn ang="0">
                        <a:pos x="192" y="432"/>
                      </a:cxn>
                      <a:cxn ang="0">
                        <a:pos x="0" y="528"/>
                      </a:cxn>
                      <a:cxn ang="0">
                        <a:pos x="192" y="624"/>
                      </a:cxn>
                      <a:cxn ang="0">
                        <a:pos x="0" y="720"/>
                      </a:cxn>
                      <a:cxn ang="0">
                        <a:pos x="96" y="768"/>
                      </a:cxn>
                      <a:cxn ang="0">
                        <a:pos x="96" y="960"/>
                      </a:cxn>
                    </a:cxnLst>
                    <a:rect l="0" t="0" r="r" b="b"/>
                    <a:pathLst>
                      <a:path w="192" h="960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192" y="240"/>
                        </a:lnTo>
                        <a:lnTo>
                          <a:pt x="0" y="336"/>
                        </a:lnTo>
                        <a:lnTo>
                          <a:pt x="192" y="432"/>
                        </a:lnTo>
                        <a:lnTo>
                          <a:pt x="0" y="528"/>
                        </a:lnTo>
                        <a:lnTo>
                          <a:pt x="192" y="624"/>
                        </a:lnTo>
                        <a:lnTo>
                          <a:pt x="0" y="720"/>
                        </a:lnTo>
                        <a:lnTo>
                          <a:pt x="96" y="768"/>
                        </a:lnTo>
                        <a:lnTo>
                          <a:pt x="96" y="9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TextBox 357"/>
                  <p:cNvSpPr txBox="1"/>
                  <p:nvPr/>
                </p:nvSpPr>
                <p:spPr>
                  <a:xfrm>
                    <a:off x="7536566" y="2818291"/>
                    <a:ext cx="559769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1k</a:t>
                    </a:r>
                    <a:r>
                      <a:rPr lang="el-GR" dirty="0" smtClean="0"/>
                      <a:t>Ω</a:t>
                    </a:r>
                    <a:endParaRPr lang="en-US" dirty="0"/>
                  </a:p>
                </p:txBody>
              </p:sp>
              <p:sp>
                <p:nvSpPr>
                  <p:cNvPr id="359" name="TextBox 358"/>
                  <p:cNvSpPr txBox="1"/>
                  <p:nvPr/>
                </p:nvSpPr>
                <p:spPr>
                  <a:xfrm>
                    <a:off x="8424775" y="3089715"/>
                    <a:ext cx="426720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B0</a:t>
                    </a:r>
                    <a:endParaRPr lang="en-US" dirty="0"/>
                  </a:p>
                </p:txBody>
              </p:sp>
              <p:sp>
                <p:nvSpPr>
                  <p:cNvPr id="360" name="Freeform 253"/>
                  <p:cNvSpPr>
                    <a:spLocks/>
                  </p:cNvSpPr>
                  <p:nvPr/>
                </p:nvSpPr>
                <p:spPr bwMode="auto">
                  <a:xfrm flipH="1">
                    <a:off x="8196175" y="3198181"/>
                    <a:ext cx="228600" cy="152400"/>
                  </a:xfrm>
                  <a:custGeom>
                    <a:avLst/>
                    <a:gdLst/>
                    <a:ahLst/>
                    <a:cxnLst>
                      <a:cxn ang="0">
                        <a:pos x="288" y="96"/>
                      </a:cxn>
                      <a:cxn ang="0">
                        <a:pos x="144" y="192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  <a:cxn ang="0">
                        <a:pos x="144" y="0"/>
                      </a:cxn>
                      <a:cxn ang="0">
                        <a:pos x="288" y="96"/>
                      </a:cxn>
                    </a:cxnLst>
                    <a:rect l="0" t="0" r="r" b="b"/>
                    <a:pathLst>
                      <a:path w="288" h="192">
                        <a:moveTo>
                          <a:pt x="288" y="96"/>
                        </a:moveTo>
                        <a:lnTo>
                          <a:pt x="144" y="192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  <a:lnTo>
                          <a:pt x="144" y="0"/>
                        </a:lnTo>
                        <a:lnTo>
                          <a:pt x="288" y="9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cxnSp>
                <p:nvCxnSpPr>
                  <p:cNvPr id="361" name="Straight Connector 360"/>
                  <p:cNvCxnSpPr/>
                  <p:nvPr/>
                </p:nvCxnSpPr>
                <p:spPr>
                  <a:xfrm>
                    <a:off x="5681575" y="1828800"/>
                    <a:ext cx="1447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Straight Connector 361"/>
                  <p:cNvCxnSpPr/>
                  <p:nvPr/>
                </p:nvCxnSpPr>
                <p:spPr>
                  <a:xfrm>
                    <a:off x="5681575" y="3581400"/>
                    <a:ext cx="1447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Straight Connector 362"/>
                  <p:cNvCxnSpPr/>
                  <p:nvPr/>
                </p:nvCxnSpPr>
                <p:spPr>
                  <a:xfrm rot="10800000" flipH="1">
                    <a:off x="6786475" y="2703662"/>
                    <a:ext cx="3429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Straight Connector 363"/>
                  <p:cNvCxnSpPr/>
                  <p:nvPr/>
                </p:nvCxnSpPr>
                <p:spPr>
                  <a:xfrm>
                    <a:off x="5681575" y="2703662"/>
                    <a:ext cx="3429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6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6710271" y="2819400"/>
                    <a:ext cx="152400" cy="762000"/>
                    <a:chOff x="5280" y="1200"/>
                    <a:chExt cx="96" cy="480"/>
                  </a:xfrm>
                </p:grpSpPr>
                <p:sp>
                  <p:nvSpPr>
                    <p:cNvPr id="366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20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80" y="139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" name="Freeform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0" y="139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144" y="0"/>
                        </a:cxn>
                        <a:cxn ang="0">
                          <a:pos x="0" y="240"/>
                        </a:cxn>
                        <a:cxn ang="0">
                          <a:pos x="288" y="24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288" h="240">
                          <a:moveTo>
                            <a:pt x="144" y="0"/>
                          </a:moveTo>
                          <a:lnTo>
                            <a:pt x="0" y="240"/>
                          </a:lnTo>
                          <a:lnTo>
                            <a:pt x="288" y="24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48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0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5948279" y="1828800"/>
                    <a:ext cx="152400" cy="762000"/>
                    <a:chOff x="5280" y="1200"/>
                    <a:chExt cx="96" cy="480"/>
                  </a:xfrm>
                </p:grpSpPr>
                <p:sp>
                  <p:nvSpPr>
                    <p:cNvPr id="371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20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80" y="139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Freeform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0" y="139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144" y="0"/>
                        </a:cxn>
                        <a:cxn ang="0">
                          <a:pos x="0" y="240"/>
                        </a:cxn>
                        <a:cxn ang="0">
                          <a:pos x="288" y="24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288" h="240">
                          <a:moveTo>
                            <a:pt x="144" y="0"/>
                          </a:moveTo>
                          <a:lnTo>
                            <a:pt x="0" y="240"/>
                          </a:lnTo>
                          <a:lnTo>
                            <a:pt x="288" y="24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48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5948279" y="2819400"/>
                    <a:ext cx="152400" cy="762000"/>
                    <a:chOff x="5280" y="1200"/>
                    <a:chExt cx="96" cy="480"/>
                  </a:xfrm>
                </p:grpSpPr>
                <p:sp>
                  <p:nvSpPr>
                    <p:cNvPr id="376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20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80" y="139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Freeform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0" y="139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144" y="0"/>
                        </a:cxn>
                        <a:cxn ang="0">
                          <a:pos x="0" y="240"/>
                        </a:cxn>
                        <a:cxn ang="0">
                          <a:pos x="288" y="24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288" h="240">
                          <a:moveTo>
                            <a:pt x="144" y="0"/>
                          </a:moveTo>
                          <a:lnTo>
                            <a:pt x="0" y="240"/>
                          </a:lnTo>
                          <a:lnTo>
                            <a:pt x="288" y="24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48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none"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380" name="Straight Connector 379"/>
                  <p:cNvCxnSpPr/>
                  <p:nvPr/>
                </p:nvCxnSpPr>
                <p:spPr>
                  <a:xfrm rot="16200000" flipH="1">
                    <a:off x="5910179" y="27051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/>
                  <p:cNvCxnSpPr/>
                  <p:nvPr/>
                </p:nvCxnSpPr>
                <p:spPr>
                  <a:xfrm rot="16200000" flipH="1">
                    <a:off x="6672171" y="27051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2" name="Group 391"/>
                  <p:cNvGrpSpPr/>
                  <p:nvPr/>
                </p:nvGrpSpPr>
                <p:grpSpPr>
                  <a:xfrm>
                    <a:off x="6024475" y="2438400"/>
                    <a:ext cx="762000" cy="449928"/>
                    <a:chOff x="6024475" y="2438400"/>
                    <a:chExt cx="762000" cy="449928"/>
                  </a:xfrm>
                </p:grpSpPr>
                <p:grpSp>
                  <p:nvGrpSpPr>
                    <p:cNvPr id="343" name="Group 203"/>
                    <p:cNvGrpSpPr/>
                    <p:nvPr/>
                  </p:nvGrpSpPr>
                  <p:grpSpPr>
                    <a:xfrm>
                      <a:off x="6024475" y="2518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344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346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/>
                        </a:p>
                      </p:txBody>
                    </p:sp>
                    <p:sp>
                      <p:nvSpPr>
                        <p:cNvPr id="347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45" name="TextBox 344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/>
                          <a:t>M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390" name="TextBox 389"/>
                    <p:cNvSpPr txBox="1"/>
                    <p:nvPr/>
                  </p:nvSpPr>
                  <p:spPr>
                    <a:xfrm>
                      <a:off x="6477000" y="2438400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p:txBody>
                </p:sp>
              </p:grpSp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5667173" y="1448594"/>
                  <a:ext cx="1479549" cy="2437606"/>
                  <a:chOff x="5667377" y="1448594"/>
                  <a:chExt cx="1479549" cy="2437606"/>
                </a:xfrm>
              </p:grpSpPr>
              <p:cxnSp>
                <p:nvCxnSpPr>
                  <p:cNvPr id="395" name="Straight Connector 394"/>
                  <p:cNvCxnSpPr/>
                  <p:nvPr/>
                </p:nvCxnSpPr>
                <p:spPr>
                  <a:xfrm rot="5400000" flipH="1" flipV="1">
                    <a:off x="6251575" y="3733800"/>
                    <a:ext cx="3048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395"/>
                  <p:cNvCxnSpPr/>
                  <p:nvPr/>
                </p:nvCxnSpPr>
                <p:spPr>
                  <a:xfrm rot="10800000">
                    <a:off x="5692776" y="3581400"/>
                    <a:ext cx="708025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/>
                  <p:cNvCxnSpPr/>
                  <p:nvPr/>
                </p:nvCxnSpPr>
                <p:spPr>
                  <a:xfrm rot="10800000">
                    <a:off x="5667377" y="2705100"/>
                    <a:ext cx="1479549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/>
                  <p:cNvCxnSpPr/>
                  <p:nvPr/>
                </p:nvCxnSpPr>
                <p:spPr>
                  <a:xfrm rot="5400000" flipH="1" flipV="1">
                    <a:off x="5270500" y="3149600"/>
                    <a:ext cx="8382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Straight Connector 411"/>
                  <p:cNvCxnSpPr/>
                  <p:nvPr/>
                </p:nvCxnSpPr>
                <p:spPr>
                  <a:xfrm rot="5400000" flipH="1" flipV="1">
                    <a:off x="6711950" y="2263775"/>
                    <a:ext cx="8382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3" name="Straight Connector 412"/>
                  <p:cNvCxnSpPr/>
                  <p:nvPr/>
                </p:nvCxnSpPr>
                <p:spPr>
                  <a:xfrm rot="10800000">
                    <a:off x="6413500" y="1828800"/>
                    <a:ext cx="708025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Arrow Connector 384"/>
                  <p:cNvCxnSpPr/>
                  <p:nvPr/>
                </p:nvCxnSpPr>
                <p:spPr>
                  <a:xfrm rot="5400000" flipH="1" flipV="1">
                    <a:off x="6217920" y="1638300"/>
                    <a:ext cx="381000" cy="1588"/>
                  </a:xfrm>
                  <a:prstGeom prst="straightConnector1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0" name="Group 429"/>
            <p:cNvGrpSpPr/>
            <p:nvPr/>
          </p:nvGrpSpPr>
          <p:grpSpPr>
            <a:xfrm>
              <a:off x="4038600" y="3962400"/>
              <a:ext cx="4889095" cy="2514600"/>
              <a:chOff x="4038600" y="1219200"/>
              <a:chExt cx="4889095" cy="2514600"/>
            </a:xfrm>
          </p:grpSpPr>
          <p:sp>
            <p:nvSpPr>
              <p:cNvPr id="429" name="Circular Arrow 428"/>
              <p:cNvSpPr/>
              <p:nvPr/>
            </p:nvSpPr>
            <p:spPr>
              <a:xfrm rot="16200000">
                <a:off x="6134096" y="2209800"/>
                <a:ext cx="685808" cy="685808"/>
              </a:xfrm>
              <a:prstGeom prst="circularArrow">
                <a:avLst>
                  <a:gd name="adj1" fmla="val 5525"/>
                  <a:gd name="adj2" fmla="val 1142319"/>
                  <a:gd name="adj3" fmla="val 20457690"/>
                  <a:gd name="adj4" fmla="val 1254488"/>
                  <a:gd name="adj5" fmla="val 88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7" name="Group 426"/>
              <p:cNvGrpSpPr/>
              <p:nvPr/>
            </p:nvGrpSpPr>
            <p:grpSpPr>
              <a:xfrm>
                <a:off x="4038600" y="1219200"/>
                <a:ext cx="4889095" cy="2514600"/>
                <a:chOff x="3962400" y="4038600"/>
                <a:chExt cx="4889095" cy="2514600"/>
              </a:xfrm>
            </p:grpSpPr>
            <p:sp>
              <p:nvSpPr>
                <p:cNvPr id="391" name="TextBox 390"/>
                <p:cNvSpPr txBox="1"/>
                <p:nvPr/>
              </p:nvSpPr>
              <p:spPr>
                <a:xfrm>
                  <a:off x="6477000" y="51054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grpSp>
              <p:nvGrpSpPr>
                <p:cNvPr id="425" name="Group 424"/>
                <p:cNvGrpSpPr/>
                <p:nvPr/>
              </p:nvGrpSpPr>
              <p:grpSpPr>
                <a:xfrm>
                  <a:off x="3962400" y="4038600"/>
                  <a:ext cx="4889095" cy="2514600"/>
                  <a:chOff x="3962400" y="4038600"/>
                  <a:chExt cx="4889095" cy="2514600"/>
                </a:xfrm>
              </p:grpSpPr>
              <p:grpSp>
                <p:nvGrpSpPr>
                  <p:cNvPr id="4" name="Group 251"/>
                  <p:cNvGrpSpPr/>
                  <p:nvPr/>
                </p:nvGrpSpPr>
                <p:grpSpPr>
                  <a:xfrm>
                    <a:off x="3962400" y="4038600"/>
                    <a:ext cx="4889095" cy="2438400"/>
                    <a:chOff x="3995825" y="2895600"/>
                    <a:chExt cx="4889095" cy="2438400"/>
                  </a:xfrm>
                </p:grpSpPr>
                <p:grpSp>
                  <p:nvGrpSpPr>
                    <p:cNvPr id="5" name="Group 163"/>
                    <p:cNvGrpSpPr/>
                    <p:nvPr/>
                  </p:nvGrpSpPr>
                  <p:grpSpPr>
                    <a:xfrm rot="16200000">
                      <a:off x="5094643" y="3366021"/>
                      <a:ext cx="831228" cy="590463"/>
                      <a:chOff x="7277380" y="4523601"/>
                      <a:chExt cx="831228" cy="590463"/>
                    </a:xfrm>
                  </p:grpSpPr>
                  <p:grpSp>
                    <p:nvGrpSpPr>
                      <p:cNvPr id="6" name="Group 22"/>
                      <p:cNvGrpSpPr/>
                      <p:nvPr/>
                    </p:nvGrpSpPr>
                    <p:grpSpPr>
                      <a:xfrm flipH="1">
                        <a:off x="7391400" y="4724400"/>
                        <a:ext cx="609600" cy="389664"/>
                        <a:chOff x="5450685" y="4871185"/>
                        <a:chExt cx="609600" cy="389663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 rot="5400000">
                          <a:off x="5563461" y="4876800"/>
                          <a:ext cx="384048" cy="384048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7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6200000">
                          <a:off x="5603085" y="4718785"/>
                          <a:ext cx="304800" cy="609600"/>
                          <a:chOff x="4944" y="1344"/>
                          <a:chExt cx="192" cy="384"/>
                        </a:xfrm>
                      </p:grpSpPr>
                      <p:sp>
                        <p:nvSpPr>
                          <p:cNvPr id="13" name="Freeform 3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944" y="1344"/>
                            <a:ext cx="96" cy="3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2"/>
                              </a:cxn>
                              <a:cxn ang="0">
                                <a:pos x="192" y="288"/>
                              </a:cxn>
                              <a:cxn ang="0">
                                <a:pos x="192" y="480"/>
                              </a:cxn>
                              <a:cxn ang="0">
                                <a:pos x="0" y="576"/>
                              </a:cxn>
                              <a:cxn ang="0">
                                <a:pos x="0" y="768"/>
                              </a:cxn>
                            </a:cxnLst>
                            <a:rect l="0" t="0" r="r" b="b"/>
                            <a:pathLst>
                              <a:path w="192" h="768">
                                <a:moveTo>
                                  <a:pt x="0" y="0"/>
                                </a:moveTo>
                                <a:lnTo>
                                  <a:pt x="0" y="192"/>
                                </a:lnTo>
                                <a:lnTo>
                                  <a:pt x="192" y="288"/>
                                </a:lnTo>
                                <a:lnTo>
                                  <a:pt x="192" y="480"/>
                                </a:lnTo>
                                <a:lnTo>
                                  <a:pt x="0" y="576"/>
                                </a:lnTo>
                                <a:lnTo>
                                  <a:pt x="0" y="768"/>
                                </a:lnTo>
                              </a:path>
                            </a:pathLst>
                          </a:custGeom>
                          <a:noFill/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" name="Line 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40" y="14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5" name="Line 3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40" y="1536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6" name="Freeform 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560000" flipH="1">
                            <a:off x="4994" y="1452"/>
                            <a:ext cx="48" cy="4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96" y="0"/>
                              </a:cxn>
                              <a:cxn ang="0">
                                <a:pos x="96" y="96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6" h="96">
                                <a:moveTo>
                                  <a:pt x="0" y="48"/>
                                </a:moveTo>
                                <a:lnTo>
                                  <a:pt x="96" y="0"/>
                                </a:lnTo>
                                <a:lnTo>
                                  <a:pt x="96" y="96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7277380" y="4752201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C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7467600" y="4523601"/>
                        <a:ext cx="26802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B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7848600" y="4752201"/>
                        <a:ext cx="2600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E</a:t>
                        </a:r>
                        <a:endParaRPr lang="en-US" sz="1200" dirty="0"/>
                      </a:p>
                    </p:txBody>
                  </p:sp>
                </p:grpSp>
                <p:sp>
                  <p:nvSpPr>
                    <p:cNvPr id="110" name="Freeform 1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4960234" y="3275491"/>
                      <a:ext cx="152400" cy="762000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192" y="240"/>
                        </a:cxn>
                        <a:cxn ang="0">
                          <a:pos x="0" y="336"/>
                        </a:cxn>
                        <a:cxn ang="0">
                          <a:pos x="192" y="432"/>
                        </a:cxn>
                        <a:cxn ang="0">
                          <a:pos x="0" y="528"/>
                        </a:cxn>
                        <a:cxn ang="0">
                          <a:pos x="192" y="624"/>
                        </a:cxn>
                        <a:cxn ang="0">
                          <a:pos x="0" y="720"/>
                        </a:cxn>
                        <a:cxn ang="0">
                          <a:pos x="96" y="768"/>
                        </a:cxn>
                        <a:cxn ang="0">
                          <a:pos x="96" y="960"/>
                        </a:cxn>
                      </a:cxnLst>
                      <a:rect l="0" t="0" r="r" b="b"/>
                      <a:pathLst>
                        <a:path w="192" h="960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192" y="240"/>
                          </a:lnTo>
                          <a:lnTo>
                            <a:pt x="0" y="336"/>
                          </a:lnTo>
                          <a:lnTo>
                            <a:pt x="192" y="432"/>
                          </a:lnTo>
                          <a:lnTo>
                            <a:pt x="0" y="528"/>
                          </a:lnTo>
                          <a:lnTo>
                            <a:pt x="192" y="624"/>
                          </a:lnTo>
                          <a:lnTo>
                            <a:pt x="0" y="720"/>
                          </a:lnTo>
                          <a:lnTo>
                            <a:pt x="96" y="768"/>
                          </a:lnTo>
                          <a:lnTo>
                            <a:pt x="96" y="960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" name="Group 22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286501" y="5105400"/>
                      <a:ext cx="304800" cy="228600"/>
                      <a:chOff x="3888" y="3072"/>
                      <a:chExt cx="192" cy="144"/>
                    </a:xfrm>
                  </p:grpSpPr>
                  <p:sp>
                    <p:nvSpPr>
                      <p:cNvPr id="116" name="Line 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88" y="3072"/>
                        <a:ext cx="19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7" name="Line 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4" y="307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oval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" name="Group 22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6362700" y="3048000"/>
                      <a:ext cx="152400" cy="304800"/>
                      <a:chOff x="3264" y="3072"/>
                      <a:chExt cx="96" cy="192"/>
                    </a:xfrm>
                  </p:grpSpPr>
                  <p:sp>
                    <p:nvSpPr>
                      <p:cNvPr id="120" name="Line 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12" y="3072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oval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1" name="Freeform 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64" y="3192"/>
                        <a:ext cx="96" cy="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6" y="144"/>
                          </a:cxn>
                          <a:cxn ang="0">
                            <a:pos x="192" y="0"/>
                          </a:cxn>
                          <a:cxn ang="0">
                            <a:pos x="0" y="0"/>
                          </a:cxn>
                          <a:cxn ang="0">
                            <a:pos x="96" y="144"/>
                          </a:cxn>
                        </a:cxnLst>
                        <a:rect l="0" t="0" r="r" b="b"/>
                        <a:pathLst>
                          <a:path w="192" h="144">
                            <a:moveTo>
                              <a:pt x="96" y="144"/>
                            </a:moveTo>
                            <a:lnTo>
                              <a:pt x="192" y="0"/>
                            </a:lnTo>
                            <a:lnTo>
                              <a:pt x="0" y="0"/>
                            </a:lnTo>
                            <a:lnTo>
                              <a:pt x="96" y="144"/>
                            </a:lnTo>
                            <a:close/>
                          </a:path>
                        </a:pathLst>
                      </a:custGeom>
                      <a:noFill/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6510327" y="2895600"/>
                      <a:ext cx="50007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err="1" smtClean="0"/>
                        <a:t>Vcc</a:t>
                      </a:r>
                      <a:endParaRPr lang="en-US" dirty="0"/>
                    </a:p>
                  </p:txBody>
                </p:sp>
                <p:sp>
                  <p:nvSpPr>
                    <p:cNvPr id="132" name="TextBox 131"/>
                    <p:cNvSpPr txBox="1"/>
                    <p:nvPr/>
                  </p:nvSpPr>
                  <p:spPr>
                    <a:xfrm>
                      <a:off x="4757825" y="3200400"/>
                      <a:ext cx="55976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/>
                    </a:p>
                  </p:txBody>
                </p:sp>
                <p:grpSp>
                  <p:nvGrpSpPr>
                    <p:cNvPr id="18" name="Group 162"/>
                    <p:cNvGrpSpPr/>
                    <p:nvPr/>
                  </p:nvGrpSpPr>
                  <p:grpSpPr>
                    <a:xfrm rot="16200000">
                      <a:off x="5090245" y="4510213"/>
                      <a:ext cx="834434" cy="584874"/>
                      <a:chOff x="7429780" y="4676001"/>
                      <a:chExt cx="834434" cy="584874"/>
                    </a:xfrm>
                  </p:grpSpPr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7429780" y="4904601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E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54" name="TextBox 153"/>
                      <p:cNvSpPr txBox="1"/>
                      <p:nvPr/>
                    </p:nvSpPr>
                    <p:spPr>
                      <a:xfrm>
                        <a:off x="7620000" y="4676001"/>
                        <a:ext cx="26802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B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55" name="TextBox 154"/>
                      <p:cNvSpPr txBox="1"/>
                      <p:nvPr/>
                    </p:nvSpPr>
                    <p:spPr>
                      <a:xfrm>
                        <a:off x="7997794" y="4904602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C</a:t>
                        </a:r>
                        <a:endParaRPr lang="en-US" sz="1200" dirty="0"/>
                      </a:p>
                    </p:txBody>
                  </p:sp>
                  <p:grpSp>
                    <p:nvGrpSpPr>
                      <p:cNvPr id="19" name="Group 155"/>
                      <p:cNvGrpSpPr/>
                      <p:nvPr/>
                    </p:nvGrpSpPr>
                    <p:grpSpPr>
                      <a:xfrm>
                        <a:off x="7543800" y="4876800"/>
                        <a:ext cx="609600" cy="384075"/>
                        <a:chOff x="5526025" y="4379950"/>
                        <a:chExt cx="609600" cy="384074"/>
                      </a:xfrm>
                    </p:grpSpPr>
                    <p:grpSp>
                      <p:nvGrpSpPr>
                        <p:cNvPr id="20" name="Group 478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5400000" flipH="1">
                          <a:off x="5678424" y="4227551"/>
                          <a:ext cx="304801" cy="609600"/>
                          <a:chOff x="4656" y="1344"/>
                          <a:chExt cx="192" cy="384"/>
                        </a:xfrm>
                      </p:grpSpPr>
                      <p:sp>
                        <p:nvSpPr>
                          <p:cNvPr id="159" name="Freeform 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656" y="1344"/>
                            <a:ext cx="99" cy="3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2"/>
                              </a:cxn>
                              <a:cxn ang="0">
                                <a:pos x="192" y="288"/>
                              </a:cxn>
                              <a:cxn ang="0">
                                <a:pos x="192" y="480"/>
                              </a:cxn>
                              <a:cxn ang="0">
                                <a:pos x="0" y="576"/>
                              </a:cxn>
                              <a:cxn ang="0">
                                <a:pos x="0" y="768"/>
                              </a:cxn>
                            </a:cxnLst>
                            <a:rect l="0" t="0" r="r" b="b"/>
                            <a:pathLst>
                              <a:path w="192" h="768">
                                <a:moveTo>
                                  <a:pt x="0" y="0"/>
                                </a:moveTo>
                                <a:lnTo>
                                  <a:pt x="0" y="192"/>
                                </a:lnTo>
                                <a:lnTo>
                                  <a:pt x="192" y="288"/>
                                </a:lnTo>
                                <a:lnTo>
                                  <a:pt x="192" y="480"/>
                                </a:lnTo>
                                <a:lnTo>
                                  <a:pt x="0" y="576"/>
                                </a:lnTo>
                                <a:lnTo>
                                  <a:pt x="0" y="768"/>
                                </a:lnTo>
                              </a:path>
                            </a:pathLst>
                          </a:custGeom>
                          <a:noFill/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60" name="Line 3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755" y="1440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61" name="Line 3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755" y="1536"/>
                            <a:ext cx="93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62" name="Freeform 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20040000">
                            <a:off x="4656" y="1597"/>
                            <a:ext cx="48" cy="4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96" y="0"/>
                              </a:cxn>
                              <a:cxn ang="0">
                                <a:pos x="96" y="96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6" h="96">
                                <a:moveTo>
                                  <a:pt x="0" y="48"/>
                                </a:moveTo>
                                <a:lnTo>
                                  <a:pt x="96" y="0"/>
                                </a:lnTo>
                                <a:lnTo>
                                  <a:pt x="96" y="96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 rot="5400000">
                          <a:off x="5638800" y="4379976"/>
                          <a:ext cx="384048" cy="384048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65" name="TextBox 164"/>
                    <p:cNvSpPr txBox="1"/>
                    <p:nvPr/>
                  </p:nvSpPr>
                  <p:spPr>
                    <a:xfrm>
                      <a:off x="3995825" y="3471824"/>
                      <a:ext cx="426720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lang="en-US" dirty="0" smtClean="0"/>
                        <a:t>B3</a:t>
                      </a:r>
                      <a:endParaRPr lang="en-US" dirty="0"/>
                    </a:p>
                  </p:txBody>
                </p:sp>
                <p:sp>
                  <p:nvSpPr>
                    <p:cNvPr id="166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4426834" y="3580290"/>
                      <a:ext cx="22860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288" y="96"/>
                        </a:cxn>
                        <a:cxn ang="0">
                          <a:pos x="144" y="192"/>
                        </a:cxn>
                        <a:cxn ang="0">
                          <a:pos x="0" y="192"/>
                        </a:cxn>
                        <a:cxn ang="0">
                          <a:pos x="0" y="0"/>
                        </a:cxn>
                        <a:cxn ang="0">
                          <a:pos x="144" y="0"/>
                        </a:cxn>
                        <a:cxn ang="0">
                          <a:pos x="288" y="96"/>
                        </a:cxn>
                      </a:cxnLst>
                      <a:rect l="0" t="0" r="r" b="b"/>
                      <a:pathLst>
                        <a:path w="288" h="192">
                          <a:moveTo>
                            <a:pt x="288" y="96"/>
                          </a:moveTo>
                          <a:lnTo>
                            <a:pt x="144" y="192"/>
                          </a:lnTo>
                          <a:lnTo>
                            <a:pt x="0" y="192"/>
                          </a:lnTo>
                          <a:lnTo>
                            <a:pt x="0" y="0"/>
                          </a:lnTo>
                          <a:lnTo>
                            <a:pt x="144" y="0"/>
                          </a:lnTo>
                          <a:lnTo>
                            <a:pt x="288" y="96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3696" y="3352800"/>
                      <a:ext cx="152400" cy="762000"/>
                      <a:chOff x="5280" y="1200"/>
                      <a:chExt cx="96" cy="480"/>
                    </a:xfrm>
                  </p:grpSpPr>
                  <p:sp>
                    <p:nvSpPr>
                      <p:cNvPr id="168" name="Line 1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20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oval"/>
                        <a:tailEnd type="none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280" y="1392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Freeform 1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80" y="1392"/>
                        <a:ext cx="96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4" y="0"/>
                          </a:cxn>
                          <a:cxn ang="0">
                            <a:pos x="0" y="240"/>
                          </a:cxn>
                          <a:cxn ang="0">
                            <a:pos x="288" y="240"/>
                          </a:cxn>
                          <a:cxn ang="0">
                            <a:pos x="144" y="0"/>
                          </a:cxn>
                        </a:cxnLst>
                        <a:rect l="0" t="0" r="r" b="b"/>
                        <a:pathLst>
                          <a:path w="288" h="240">
                            <a:moveTo>
                              <a:pt x="144" y="0"/>
                            </a:moveTo>
                            <a:lnTo>
                              <a:pt x="0" y="240"/>
                            </a:lnTo>
                            <a:lnTo>
                              <a:pt x="288" y="240"/>
                            </a:lnTo>
                            <a:lnTo>
                              <a:pt x="144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488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5720625" y="3943657"/>
                      <a:ext cx="0" cy="57498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Group 173"/>
                    <p:cNvGrpSpPr/>
                    <p:nvPr/>
                  </p:nvGrpSpPr>
                  <p:grpSpPr>
                    <a:xfrm rot="5400000" flipH="1">
                      <a:off x="6958598" y="3362533"/>
                      <a:ext cx="831228" cy="590463"/>
                      <a:chOff x="7277380" y="4523601"/>
                      <a:chExt cx="831228" cy="590463"/>
                    </a:xfrm>
                  </p:grpSpPr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 flipH="1">
                        <a:off x="7391400" y="4724400"/>
                        <a:ext cx="609600" cy="389664"/>
                        <a:chOff x="5450685" y="4871185"/>
                        <a:chExt cx="609600" cy="389663"/>
                      </a:xfrm>
                    </p:grpSpPr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 rot="5400000">
                          <a:off x="5563461" y="4876800"/>
                          <a:ext cx="384048" cy="384048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grpSp>
                      <p:nvGrpSpPr>
                        <p:cNvPr id="24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6200000">
                          <a:off x="5603085" y="4718785"/>
                          <a:ext cx="304800" cy="609600"/>
                          <a:chOff x="4944" y="1344"/>
                          <a:chExt cx="192" cy="384"/>
                        </a:xfrm>
                      </p:grpSpPr>
                      <p:sp>
                        <p:nvSpPr>
                          <p:cNvPr id="181" name="Freeform 3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944" y="1344"/>
                            <a:ext cx="96" cy="3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2"/>
                              </a:cxn>
                              <a:cxn ang="0">
                                <a:pos x="192" y="288"/>
                              </a:cxn>
                              <a:cxn ang="0">
                                <a:pos x="192" y="480"/>
                              </a:cxn>
                              <a:cxn ang="0">
                                <a:pos x="0" y="576"/>
                              </a:cxn>
                              <a:cxn ang="0">
                                <a:pos x="0" y="768"/>
                              </a:cxn>
                            </a:cxnLst>
                            <a:rect l="0" t="0" r="r" b="b"/>
                            <a:pathLst>
                              <a:path w="192" h="768">
                                <a:moveTo>
                                  <a:pt x="0" y="0"/>
                                </a:moveTo>
                                <a:lnTo>
                                  <a:pt x="0" y="192"/>
                                </a:lnTo>
                                <a:lnTo>
                                  <a:pt x="192" y="288"/>
                                </a:lnTo>
                                <a:lnTo>
                                  <a:pt x="192" y="480"/>
                                </a:lnTo>
                                <a:lnTo>
                                  <a:pt x="0" y="576"/>
                                </a:lnTo>
                                <a:lnTo>
                                  <a:pt x="0" y="768"/>
                                </a:lnTo>
                              </a:path>
                            </a:pathLst>
                          </a:custGeom>
                          <a:noFill/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82" name="Line 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40" y="14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83" name="Line 3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40" y="1536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84" name="Freeform 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560000" flipH="1">
                            <a:off x="4994" y="1452"/>
                            <a:ext cx="48" cy="4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96" y="0"/>
                              </a:cxn>
                              <a:cxn ang="0">
                                <a:pos x="96" y="96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6" h="96">
                                <a:moveTo>
                                  <a:pt x="0" y="48"/>
                                </a:moveTo>
                                <a:lnTo>
                                  <a:pt x="96" y="0"/>
                                </a:lnTo>
                                <a:lnTo>
                                  <a:pt x="96" y="96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76" name="TextBox 175"/>
                      <p:cNvSpPr txBox="1"/>
                      <p:nvPr/>
                    </p:nvSpPr>
                    <p:spPr>
                      <a:xfrm>
                        <a:off x="7277380" y="4752201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C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77" name="TextBox 176"/>
                      <p:cNvSpPr txBox="1"/>
                      <p:nvPr/>
                    </p:nvSpPr>
                    <p:spPr>
                      <a:xfrm>
                        <a:off x="7467600" y="4523601"/>
                        <a:ext cx="26802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B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78" name="TextBox 177"/>
                      <p:cNvSpPr txBox="1"/>
                      <p:nvPr/>
                    </p:nvSpPr>
                    <p:spPr>
                      <a:xfrm>
                        <a:off x="7848600" y="4752201"/>
                        <a:ext cx="2600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E</a:t>
                        </a:r>
                        <a:endParaRPr lang="en-US" sz="1200" dirty="0"/>
                      </a:p>
                    </p:txBody>
                  </p:sp>
                </p:grpSp>
                <p:grpSp>
                  <p:nvGrpSpPr>
                    <p:cNvPr id="25" name="Group 184"/>
                    <p:cNvGrpSpPr/>
                    <p:nvPr/>
                  </p:nvGrpSpPr>
                  <p:grpSpPr>
                    <a:xfrm rot="5400000" flipH="1">
                      <a:off x="6957057" y="4506725"/>
                      <a:ext cx="834434" cy="584874"/>
                      <a:chOff x="7429780" y="4676001"/>
                      <a:chExt cx="834434" cy="584874"/>
                    </a:xfrm>
                  </p:grpSpPr>
                  <p:sp>
                    <p:nvSpPr>
                      <p:cNvPr id="186" name="TextBox 185"/>
                      <p:cNvSpPr txBox="1"/>
                      <p:nvPr/>
                    </p:nvSpPr>
                    <p:spPr>
                      <a:xfrm>
                        <a:off x="7429780" y="4904601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E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87" name="TextBox 186"/>
                      <p:cNvSpPr txBox="1"/>
                      <p:nvPr/>
                    </p:nvSpPr>
                    <p:spPr>
                      <a:xfrm>
                        <a:off x="7620000" y="4676001"/>
                        <a:ext cx="26802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B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88" name="TextBox 187"/>
                      <p:cNvSpPr txBox="1"/>
                      <p:nvPr/>
                    </p:nvSpPr>
                    <p:spPr>
                      <a:xfrm>
                        <a:off x="7997794" y="4904602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C</a:t>
                        </a:r>
                        <a:endParaRPr lang="en-US" sz="1200" dirty="0"/>
                      </a:p>
                    </p:txBody>
                  </p:sp>
                  <p:grpSp>
                    <p:nvGrpSpPr>
                      <p:cNvPr id="26" name="Group 155"/>
                      <p:cNvGrpSpPr/>
                      <p:nvPr/>
                    </p:nvGrpSpPr>
                    <p:grpSpPr>
                      <a:xfrm>
                        <a:off x="7543800" y="4876800"/>
                        <a:ext cx="609600" cy="384075"/>
                        <a:chOff x="5526025" y="4379950"/>
                        <a:chExt cx="609600" cy="384074"/>
                      </a:xfrm>
                    </p:grpSpPr>
                    <p:grpSp>
                      <p:nvGrpSpPr>
                        <p:cNvPr id="27" name="Group 478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5400000" flipH="1">
                          <a:off x="5678424" y="4227551"/>
                          <a:ext cx="304801" cy="609600"/>
                          <a:chOff x="4656" y="1344"/>
                          <a:chExt cx="192" cy="384"/>
                        </a:xfrm>
                      </p:grpSpPr>
                      <p:sp>
                        <p:nvSpPr>
                          <p:cNvPr id="192" name="Freeform 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656" y="1344"/>
                            <a:ext cx="99" cy="3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2"/>
                              </a:cxn>
                              <a:cxn ang="0">
                                <a:pos x="192" y="288"/>
                              </a:cxn>
                              <a:cxn ang="0">
                                <a:pos x="192" y="480"/>
                              </a:cxn>
                              <a:cxn ang="0">
                                <a:pos x="0" y="576"/>
                              </a:cxn>
                              <a:cxn ang="0">
                                <a:pos x="0" y="768"/>
                              </a:cxn>
                            </a:cxnLst>
                            <a:rect l="0" t="0" r="r" b="b"/>
                            <a:pathLst>
                              <a:path w="192" h="768">
                                <a:moveTo>
                                  <a:pt x="0" y="0"/>
                                </a:moveTo>
                                <a:lnTo>
                                  <a:pt x="0" y="192"/>
                                </a:lnTo>
                                <a:lnTo>
                                  <a:pt x="192" y="288"/>
                                </a:lnTo>
                                <a:lnTo>
                                  <a:pt x="192" y="480"/>
                                </a:lnTo>
                                <a:lnTo>
                                  <a:pt x="0" y="576"/>
                                </a:lnTo>
                                <a:lnTo>
                                  <a:pt x="0" y="768"/>
                                </a:lnTo>
                              </a:path>
                            </a:pathLst>
                          </a:custGeom>
                          <a:noFill/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93" name="Line 3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755" y="1440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94" name="Line 3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755" y="1536"/>
                            <a:ext cx="93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95" name="Freeform 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20040000">
                            <a:off x="4656" y="1597"/>
                            <a:ext cx="48" cy="4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96" y="0"/>
                              </a:cxn>
                              <a:cxn ang="0">
                                <a:pos x="96" y="96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6" h="96">
                                <a:moveTo>
                                  <a:pt x="0" y="48"/>
                                </a:moveTo>
                                <a:lnTo>
                                  <a:pt x="96" y="0"/>
                                </a:lnTo>
                                <a:lnTo>
                                  <a:pt x="96" y="96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91" name="Oval 190"/>
                        <p:cNvSpPr/>
                        <p:nvPr/>
                      </p:nvSpPr>
                      <p:spPr>
                        <a:xfrm rot="5400000">
                          <a:off x="5638800" y="4379976"/>
                          <a:ext cx="384048" cy="384048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H="1">
                      <a:off x="7162800" y="3940169"/>
                      <a:ext cx="0" cy="57498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8" name="Group 203"/>
                    <p:cNvGrpSpPr/>
                    <p:nvPr/>
                  </p:nvGrpSpPr>
                  <p:grpSpPr>
                    <a:xfrm>
                      <a:off x="6057900" y="4042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29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198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/>
                        </a:p>
                      </p:txBody>
                    </p:sp>
                    <p:sp>
                      <p:nvSpPr>
                        <p:cNvPr id="199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0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03" name="TextBox 202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/>
                          <a:t>M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205" name="Freeform 1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4960234" y="4417334"/>
                      <a:ext cx="152400" cy="762000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192" y="240"/>
                        </a:cxn>
                        <a:cxn ang="0">
                          <a:pos x="0" y="336"/>
                        </a:cxn>
                        <a:cxn ang="0">
                          <a:pos x="192" y="432"/>
                        </a:cxn>
                        <a:cxn ang="0">
                          <a:pos x="0" y="528"/>
                        </a:cxn>
                        <a:cxn ang="0">
                          <a:pos x="192" y="624"/>
                        </a:cxn>
                        <a:cxn ang="0">
                          <a:pos x="0" y="720"/>
                        </a:cxn>
                        <a:cxn ang="0">
                          <a:pos x="96" y="768"/>
                        </a:cxn>
                        <a:cxn ang="0">
                          <a:pos x="96" y="960"/>
                        </a:cxn>
                      </a:cxnLst>
                      <a:rect l="0" t="0" r="r" b="b"/>
                      <a:pathLst>
                        <a:path w="192" h="960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192" y="240"/>
                          </a:lnTo>
                          <a:lnTo>
                            <a:pt x="0" y="336"/>
                          </a:lnTo>
                          <a:lnTo>
                            <a:pt x="192" y="432"/>
                          </a:lnTo>
                          <a:lnTo>
                            <a:pt x="0" y="528"/>
                          </a:lnTo>
                          <a:lnTo>
                            <a:pt x="192" y="624"/>
                          </a:lnTo>
                          <a:lnTo>
                            <a:pt x="0" y="720"/>
                          </a:lnTo>
                          <a:lnTo>
                            <a:pt x="96" y="768"/>
                          </a:lnTo>
                          <a:lnTo>
                            <a:pt x="96" y="960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" name="TextBox 205"/>
                    <p:cNvSpPr txBox="1"/>
                    <p:nvPr/>
                  </p:nvSpPr>
                  <p:spPr>
                    <a:xfrm>
                      <a:off x="4757825" y="4342243"/>
                      <a:ext cx="55976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/>
                    </a:p>
                  </p:txBody>
                </p:sp>
                <p:sp>
                  <p:nvSpPr>
                    <p:cNvPr id="207" name="TextBox 206"/>
                    <p:cNvSpPr txBox="1"/>
                    <p:nvPr/>
                  </p:nvSpPr>
                  <p:spPr>
                    <a:xfrm>
                      <a:off x="3995825" y="4613667"/>
                      <a:ext cx="426720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lang="en-US" dirty="0" smtClean="0"/>
                        <a:t>B2</a:t>
                      </a:r>
                      <a:endParaRPr lang="en-US" dirty="0"/>
                    </a:p>
                  </p:txBody>
                </p:sp>
                <p:sp>
                  <p:nvSpPr>
                    <p:cNvPr id="208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4426834" y="4722133"/>
                      <a:ext cx="22860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288" y="96"/>
                        </a:cxn>
                        <a:cxn ang="0">
                          <a:pos x="144" y="192"/>
                        </a:cxn>
                        <a:cxn ang="0">
                          <a:pos x="0" y="192"/>
                        </a:cxn>
                        <a:cxn ang="0">
                          <a:pos x="0" y="0"/>
                        </a:cxn>
                        <a:cxn ang="0">
                          <a:pos x="144" y="0"/>
                        </a:cxn>
                        <a:cxn ang="0">
                          <a:pos x="288" y="96"/>
                        </a:cxn>
                      </a:cxnLst>
                      <a:rect l="0" t="0" r="r" b="b"/>
                      <a:pathLst>
                        <a:path w="288" h="192">
                          <a:moveTo>
                            <a:pt x="288" y="96"/>
                          </a:moveTo>
                          <a:lnTo>
                            <a:pt x="144" y="192"/>
                          </a:lnTo>
                          <a:lnTo>
                            <a:pt x="0" y="192"/>
                          </a:lnTo>
                          <a:lnTo>
                            <a:pt x="0" y="0"/>
                          </a:lnTo>
                          <a:lnTo>
                            <a:pt x="144" y="0"/>
                          </a:lnTo>
                          <a:lnTo>
                            <a:pt x="288" y="96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" name="Freeform 1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7772400" y="3275491"/>
                      <a:ext cx="152400" cy="762000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192" y="240"/>
                        </a:cxn>
                        <a:cxn ang="0">
                          <a:pos x="0" y="336"/>
                        </a:cxn>
                        <a:cxn ang="0">
                          <a:pos x="192" y="432"/>
                        </a:cxn>
                        <a:cxn ang="0">
                          <a:pos x="0" y="528"/>
                        </a:cxn>
                        <a:cxn ang="0">
                          <a:pos x="192" y="624"/>
                        </a:cxn>
                        <a:cxn ang="0">
                          <a:pos x="0" y="720"/>
                        </a:cxn>
                        <a:cxn ang="0">
                          <a:pos x="96" y="768"/>
                        </a:cxn>
                        <a:cxn ang="0">
                          <a:pos x="96" y="960"/>
                        </a:cxn>
                      </a:cxnLst>
                      <a:rect l="0" t="0" r="r" b="b"/>
                      <a:pathLst>
                        <a:path w="192" h="960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192" y="240"/>
                          </a:lnTo>
                          <a:lnTo>
                            <a:pt x="0" y="336"/>
                          </a:lnTo>
                          <a:lnTo>
                            <a:pt x="192" y="432"/>
                          </a:lnTo>
                          <a:lnTo>
                            <a:pt x="0" y="528"/>
                          </a:lnTo>
                          <a:lnTo>
                            <a:pt x="192" y="624"/>
                          </a:lnTo>
                          <a:lnTo>
                            <a:pt x="0" y="720"/>
                          </a:lnTo>
                          <a:lnTo>
                            <a:pt x="96" y="768"/>
                          </a:lnTo>
                          <a:lnTo>
                            <a:pt x="96" y="960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7569991" y="3200400"/>
                      <a:ext cx="55976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/>
                    </a:p>
                  </p:txBody>
                </p:sp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8458200" y="3471824"/>
                      <a:ext cx="426720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p:txBody>
                </p:sp>
                <p:sp>
                  <p:nvSpPr>
                    <p:cNvPr id="212" name="Freeform 253"/>
                    <p:cNvSpPr>
                      <a:spLocks/>
                    </p:cNvSpPr>
                    <p:nvPr/>
                  </p:nvSpPr>
                  <p:spPr bwMode="auto">
                    <a:xfrm flipH="1">
                      <a:off x="8229600" y="3580290"/>
                      <a:ext cx="22860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288" y="96"/>
                        </a:cxn>
                        <a:cxn ang="0">
                          <a:pos x="144" y="192"/>
                        </a:cxn>
                        <a:cxn ang="0">
                          <a:pos x="0" y="192"/>
                        </a:cxn>
                        <a:cxn ang="0">
                          <a:pos x="0" y="0"/>
                        </a:cxn>
                        <a:cxn ang="0">
                          <a:pos x="144" y="0"/>
                        </a:cxn>
                        <a:cxn ang="0">
                          <a:pos x="288" y="96"/>
                        </a:cxn>
                      </a:cxnLst>
                      <a:rect l="0" t="0" r="r" b="b"/>
                      <a:pathLst>
                        <a:path w="288" h="192">
                          <a:moveTo>
                            <a:pt x="288" y="96"/>
                          </a:moveTo>
                          <a:lnTo>
                            <a:pt x="144" y="192"/>
                          </a:lnTo>
                          <a:lnTo>
                            <a:pt x="0" y="192"/>
                          </a:lnTo>
                          <a:lnTo>
                            <a:pt x="0" y="0"/>
                          </a:lnTo>
                          <a:lnTo>
                            <a:pt x="144" y="0"/>
                          </a:lnTo>
                          <a:lnTo>
                            <a:pt x="288" y="9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" name="Freeform 1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7772400" y="4417382"/>
                      <a:ext cx="152400" cy="762000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192" y="240"/>
                        </a:cxn>
                        <a:cxn ang="0">
                          <a:pos x="0" y="336"/>
                        </a:cxn>
                        <a:cxn ang="0">
                          <a:pos x="192" y="432"/>
                        </a:cxn>
                        <a:cxn ang="0">
                          <a:pos x="0" y="528"/>
                        </a:cxn>
                        <a:cxn ang="0">
                          <a:pos x="192" y="624"/>
                        </a:cxn>
                        <a:cxn ang="0">
                          <a:pos x="0" y="720"/>
                        </a:cxn>
                        <a:cxn ang="0">
                          <a:pos x="96" y="768"/>
                        </a:cxn>
                        <a:cxn ang="0">
                          <a:pos x="96" y="960"/>
                        </a:cxn>
                      </a:cxnLst>
                      <a:rect l="0" t="0" r="r" b="b"/>
                      <a:pathLst>
                        <a:path w="192" h="960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192" y="240"/>
                          </a:lnTo>
                          <a:lnTo>
                            <a:pt x="0" y="336"/>
                          </a:lnTo>
                          <a:lnTo>
                            <a:pt x="192" y="432"/>
                          </a:lnTo>
                          <a:lnTo>
                            <a:pt x="0" y="528"/>
                          </a:lnTo>
                          <a:lnTo>
                            <a:pt x="192" y="624"/>
                          </a:lnTo>
                          <a:lnTo>
                            <a:pt x="0" y="720"/>
                          </a:lnTo>
                          <a:lnTo>
                            <a:pt x="96" y="768"/>
                          </a:lnTo>
                          <a:lnTo>
                            <a:pt x="96" y="960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" name="TextBox 217"/>
                    <p:cNvSpPr txBox="1"/>
                    <p:nvPr/>
                  </p:nvSpPr>
                  <p:spPr>
                    <a:xfrm>
                      <a:off x="7569991" y="4342291"/>
                      <a:ext cx="55976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/>
                    </a:p>
                  </p:txBody>
                </p:sp>
                <p:sp>
                  <p:nvSpPr>
                    <p:cNvPr id="219" name="TextBox 218"/>
                    <p:cNvSpPr txBox="1"/>
                    <p:nvPr/>
                  </p:nvSpPr>
                  <p:spPr>
                    <a:xfrm>
                      <a:off x="8458200" y="4613715"/>
                      <a:ext cx="426720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B0</a:t>
                      </a:r>
                      <a:endParaRPr lang="en-US" dirty="0"/>
                    </a:p>
                  </p:txBody>
                </p:sp>
                <p:sp>
                  <p:nvSpPr>
                    <p:cNvPr id="220" name="Freeform 253"/>
                    <p:cNvSpPr>
                      <a:spLocks/>
                    </p:cNvSpPr>
                    <p:nvPr/>
                  </p:nvSpPr>
                  <p:spPr bwMode="auto">
                    <a:xfrm flipH="1">
                      <a:off x="8229600" y="4722181"/>
                      <a:ext cx="22860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288" y="96"/>
                        </a:cxn>
                        <a:cxn ang="0">
                          <a:pos x="144" y="192"/>
                        </a:cxn>
                        <a:cxn ang="0">
                          <a:pos x="0" y="192"/>
                        </a:cxn>
                        <a:cxn ang="0">
                          <a:pos x="0" y="0"/>
                        </a:cxn>
                        <a:cxn ang="0">
                          <a:pos x="144" y="0"/>
                        </a:cxn>
                        <a:cxn ang="0">
                          <a:pos x="288" y="96"/>
                        </a:cxn>
                      </a:cxnLst>
                      <a:rect l="0" t="0" r="r" b="b"/>
                      <a:pathLst>
                        <a:path w="288" h="192">
                          <a:moveTo>
                            <a:pt x="288" y="96"/>
                          </a:moveTo>
                          <a:lnTo>
                            <a:pt x="144" y="192"/>
                          </a:lnTo>
                          <a:lnTo>
                            <a:pt x="0" y="192"/>
                          </a:lnTo>
                          <a:lnTo>
                            <a:pt x="0" y="0"/>
                          </a:lnTo>
                          <a:lnTo>
                            <a:pt x="144" y="0"/>
                          </a:lnTo>
                          <a:lnTo>
                            <a:pt x="288" y="9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222" name="Straight Connector 221"/>
                    <p:cNvCxnSpPr/>
                    <p:nvPr/>
                  </p:nvCxnSpPr>
                  <p:spPr>
                    <a:xfrm>
                      <a:off x="5715000" y="3352800"/>
                      <a:ext cx="1447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>
                      <a:off x="5715000" y="5105400"/>
                      <a:ext cx="1447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>
                      <a:stCxn id="199" idx="1"/>
                    </p:cNvCxnSpPr>
                    <p:nvPr/>
                  </p:nvCxnSpPr>
                  <p:spPr>
                    <a:xfrm rot="10800000" flipH="1">
                      <a:off x="6819900" y="4227662"/>
                      <a:ext cx="3429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229"/>
                    <p:cNvCxnSpPr>
                      <a:endCxn id="200" idx="0"/>
                    </p:cNvCxnSpPr>
                    <p:nvPr/>
                  </p:nvCxnSpPr>
                  <p:spPr>
                    <a:xfrm>
                      <a:off x="5715000" y="4227662"/>
                      <a:ext cx="3429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0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3696" y="4343400"/>
                      <a:ext cx="152400" cy="762000"/>
                      <a:chOff x="5280" y="1200"/>
                      <a:chExt cx="96" cy="480"/>
                    </a:xfrm>
                  </p:grpSpPr>
                  <p:sp>
                    <p:nvSpPr>
                      <p:cNvPr id="234" name="Line 1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20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" name="Line 1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280" y="1392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" name="Freeform 1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80" y="1392"/>
                        <a:ext cx="96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4" y="0"/>
                          </a:cxn>
                          <a:cxn ang="0">
                            <a:pos x="0" y="240"/>
                          </a:cxn>
                          <a:cxn ang="0">
                            <a:pos x="288" y="240"/>
                          </a:cxn>
                          <a:cxn ang="0">
                            <a:pos x="144" y="0"/>
                          </a:cxn>
                        </a:cxnLst>
                        <a:rect l="0" t="0" r="r" b="b"/>
                        <a:pathLst>
                          <a:path w="288" h="240">
                            <a:moveTo>
                              <a:pt x="144" y="0"/>
                            </a:moveTo>
                            <a:lnTo>
                              <a:pt x="0" y="240"/>
                            </a:lnTo>
                            <a:lnTo>
                              <a:pt x="288" y="240"/>
                            </a:lnTo>
                            <a:lnTo>
                              <a:pt x="144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7" name="Line 1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488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oval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81704" y="3352800"/>
                      <a:ext cx="152400" cy="762000"/>
                      <a:chOff x="5280" y="1200"/>
                      <a:chExt cx="96" cy="480"/>
                    </a:xfrm>
                  </p:grpSpPr>
                  <p:sp>
                    <p:nvSpPr>
                      <p:cNvPr id="239" name="Line 1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20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oval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Line 1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280" y="1392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" name="Freeform 1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80" y="1392"/>
                        <a:ext cx="96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4" y="0"/>
                          </a:cxn>
                          <a:cxn ang="0">
                            <a:pos x="0" y="240"/>
                          </a:cxn>
                          <a:cxn ang="0">
                            <a:pos x="288" y="240"/>
                          </a:cxn>
                          <a:cxn ang="0">
                            <a:pos x="144" y="0"/>
                          </a:cxn>
                        </a:cxnLst>
                        <a:rect l="0" t="0" r="r" b="b"/>
                        <a:pathLst>
                          <a:path w="288" h="240">
                            <a:moveTo>
                              <a:pt x="144" y="0"/>
                            </a:moveTo>
                            <a:lnTo>
                              <a:pt x="0" y="240"/>
                            </a:lnTo>
                            <a:lnTo>
                              <a:pt x="288" y="240"/>
                            </a:lnTo>
                            <a:lnTo>
                              <a:pt x="144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" name="Line 1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488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4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81704" y="4343400"/>
                      <a:ext cx="152400" cy="762000"/>
                      <a:chOff x="5280" y="1200"/>
                      <a:chExt cx="96" cy="480"/>
                    </a:xfrm>
                  </p:grpSpPr>
                  <p:sp>
                    <p:nvSpPr>
                      <p:cNvPr id="244" name="Line 1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20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5" name="Line 1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280" y="1392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" name="Freeform 1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80" y="1392"/>
                        <a:ext cx="96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4" y="0"/>
                          </a:cxn>
                          <a:cxn ang="0">
                            <a:pos x="0" y="240"/>
                          </a:cxn>
                          <a:cxn ang="0">
                            <a:pos x="288" y="240"/>
                          </a:cxn>
                          <a:cxn ang="0">
                            <a:pos x="144" y="0"/>
                          </a:cxn>
                        </a:cxnLst>
                        <a:rect l="0" t="0" r="r" b="b"/>
                        <a:pathLst>
                          <a:path w="288" h="240">
                            <a:moveTo>
                              <a:pt x="144" y="0"/>
                            </a:moveTo>
                            <a:lnTo>
                              <a:pt x="0" y="240"/>
                            </a:lnTo>
                            <a:lnTo>
                              <a:pt x="288" y="240"/>
                            </a:lnTo>
                            <a:lnTo>
                              <a:pt x="144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7" name="Line 1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488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none"/>
                        <a:tailEnd type="oval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cxnSp>
                  <p:nvCxnSpPr>
                    <p:cNvPr id="249" name="Straight Connector 248"/>
                    <p:cNvCxnSpPr>
                      <a:stCxn id="242" idx="1"/>
                      <a:endCxn id="244" idx="0"/>
                    </p:cNvCxnSpPr>
                    <p:nvPr/>
                  </p:nvCxnSpPr>
                  <p:spPr>
                    <a:xfrm rot="16200000" flipH="1">
                      <a:off x="5943604" y="4229100"/>
                      <a:ext cx="2286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Straight Connector 250"/>
                    <p:cNvCxnSpPr>
                      <a:stCxn id="171" idx="1"/>
                      <a:endCxn id="234" idx="0"/>
                    </p:cNvCxnSpPr>
                    <p:nvPr/>
                  </p:nvCxnSpPr>
                  <p:spPr>
                    <a:xfrm rot="16200000" flipH="1">
                      <a:off x="6705596" y="4229100"/>
                      <a:ext cx="2286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3" name="Group 422"/>
                  <p:cNvGrpSpPr/>
                  <p:nvPr/>
                </p:nvGrpSpPr>
                <p:grpSpPr>
                  <a:xfrm flipH="1">
                    <a:off x="5667173" y="4115594"/>
                    <a:ext cx="1479549" cy="2437606"/>
                    <a:chOff x="5664202" y="4115594"/>
                    <a:chExt cx="1479549" cy="2437606"/>
                  </a:xfrm>
                </p:grpSpPr>
                <p:cxnSp>
                  <p:nvCxnSpPr>
                    <p:cNvPr id="416" name="Straight Connector 415"/>
                    <p:cNvCxnSpPr/>
                    <p:nvPr/>
                  </p:nvCxnSpPr>
                  <p:spPr>
                    <a:xfrm rot="5400000" flipH="1" flipV="1">
                      <a:off x="6248400" y="6400800"/>
                      <a:ext cx="3048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16"/>
                    <p:cNvCxnSpPr/>
                    <p:nvPr/>
                  </p:nvCxnSpPr>
                  <p:spPr>
                    <a:xfrm rot="10800000">
                      <a:off x="5689601" y="6248400"/>
                      <a:ext cx="708025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417"/>
                    <p:cNvCxnSpPr/>
                    <p:nvPr/>
                  </p:nvCxnSpPr>
                  <p:spPr>
                    <a:xfrm rot="10800000">
                      <a:off x="5664202" y="5372100"/>
                      <a:ext cx="1479549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9" name="Straight Connector 418"/>
                    <p:cNvCxnSpPr/>
                    <p:nvPr/>
                  </p:nvCxnSpPr>
                  <p:spPr>
                    <a:xfrm rot="5400000" flipH="1" flipV="1">
                      <a:off x="5267325" y="5816600"/>
                      <a:ext cx="8382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419"/>
                    <p:cNvCxnSpPr/>
                    <p:nvPr/>
                  </p:nvCxnSpPr>
                  <p:spPr>
                    <a:xfrm rot="5400000" flipH="1" flipV="1">
                      <a:off x="6708775" y="4930775"/>
                      <a:ext cx="8382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/>
                    <p:nvPr/>
                  </p:nvCxnSpPr>
                  <p:spPr>
                    <a:xfrm rot="10800000">
                      <a:off x="6410325" y="4495800"/>
                      <a:ext cx="708025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Arrow Connector 421"/>
                    <p:cNvCxnSpPr/>
                    <p:nvPr/>
                  </p:nvCxnSpPr>
                  <p:spPr>
                    <a:xfrm rot="5400000" flipH="1" flipV="1">
                      <a:off x="6214745" y="4305300"/>
                      <a:ext cx="381000" cy="1588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433" name="TextBox 432"/>
          <p:cNvSpPr txBox="1"/>
          <p:nvPr/>
        </p:nvSpPr>
        <p:spPr>
          <a:xfrm>
            <a:off x="457200" y="42672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Transistors act as electronic switches which can be controlled by the digital output of a microcontroller and can direct the flow of current in the circuit with little current applied to the base of each transistor</a:t>
            </a:r>
            <a:endParaRPr lang="en-US" dirty="0"/>
          </a:p>
        </p:txBody>
      </p:sp>
      <p:sp>
        <p:nvSpPr>
          <p:cNvPr id="435" name="TextBox 434"/>
          <p:cNvSpPr txBox="1"/>
          <p:nvPr/>
        </p:nvSpPr>
        <p:spPr>
          <a:xfrm>
            <a:off x="457200" y="6172200"/>
            <a:ext cx="488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http://www.robotroom.com/BipolarHBridge.html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4795</TotalTime>
  <Words>595</Words>
  <Application>Microsoft Office PowerPoint</Application>
  <PresentationFormat>On-screen Show (4:3)</PresentationFormat>
  <Paragraphs>235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Embedded Control</vt:lpstr>
      <vt:lpstr>Week 4</vt:lpstr>
      <vt:lpstr>Inductance</vt:lpstr>
      <vt:lpstr>Inductors</vt:lpstr>
      <vt:lpstr>Networks of Inductors</vt:lpstr>
      <vt:lpstr>Coupled Inductors</vt:lpstr>
      <vt:lpstr>Brushed DC Motors</vt:lpstr>
      <vt:lpstr>H-Bridges</vt:lpstr>
      <vt:lpstr>Direction Control (Transistor H-Bridges)</vt:lpstr>
      <vt:lpstr>Lab</vt:lpstr>
      <vt:lpstr>Transistor H-Bridge</vt:lpstr>
      <vt:lpstr>Lab Setup</vt:lpstr>
      <vt:lpstr>Circuit</vt:lpstr>
      <vt:lpstr>Output</vt:lpstr>
    </vt:vector>
  </TitlesOfParts>
  <Company>Drexel 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Control</dc:title>
  <dc:creator>RJ</dc:creator>
  <cp:lastModifiedBy>Paul Oh</cp:lastModifiedBy>
  <cp:revision>256</cp:revision>
  <dcterms:created xsi:type="dcterms:W3CDTF">2011-07-17T14:18:16Z</dcterms:created>
  <dcterms:modified xsi:type="dcterms:W3CDTF">2016-09-23T18:45:51Z</dcterms:modified>
</cp:coreProperties>
</file>