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"/>
  </p:notesMasterIdLst>
  <p:sldIdLst>
    <p:sldId id="257" r:id="rId2"/>
    <p:sldId id="261" r:id="rId3"/>
    <p:sldId id="256" r:id="rId4"/>
    <p:sldId id="258" r:id="rId5"/>
  </p:sldIdLst>
  <p:sldSz cx="9144000" cy="6858000" type="screen4x3"/>
  <p:notesSz cx="7315200" cy="9601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9" d="100"/>
          <a:sy n="89" d="100"/>
        </p:scale>
        <p:origin x="-192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7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/>
            </a:lvl1pPr>
          </a:lstStyle>
          <a:p>
            <a:fld id="{87E767BD-C4BA-467B-93E5-F8953BC34BA9}" type="datetimeFigureOut">
              <a:rPr lang="en-US" smtClean="0"/>
              <a:t>10/28/2022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61" tIns="48331" rIns="96661" bIns="48331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</p:spPr>
        <p:txBody>
          <a:bodyPr vert="horz" lIns="96661" tIns="48331" rIns="96661" bIns="48331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fld id="{55E7E60C-4594-4F93-B698-076008CF77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7085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85372" indent="-302066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208265" indent="-241653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91571" indent="-241653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174878" indent="-241653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658184" indent="-24165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141490" indent="-24165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624796" indent="-24165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4108102" indent="-24165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CEA37EC1-8C9A-4522-B9D6-2AE0CA7779CB}" type="slidenum">
              <a:rPr lang="en-US" altLang="en-US"/>
              <a:pPr eaLnBrk="1" hangingPunct="1"/>
              <a:t>1</a:t>
            </a:fld>
            <a:endParaRPr lang="en-US" altLang="en-US"/>
          </a:p>
        </p:txBody>
      </p:sp>
      <p:sp>
        <p:nvSpPr>
          <p:cNvPr id="133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8888" y="720725"/>
            <a:ext cx="4800600" cy="3600450"/>
          </a:xfrm>
          <a:ln/>
        </p:spPr>
      </p:sp>
      <p:sp>
        <p:nvSpPr>
          <p:cNvPr id="1331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5466B-5F0D-4CB1-B391-922CF84A4927}" type="datetimeFigureOut">
              <a:rPr lang="en-US" smtClean="0"/>
              <a:t>10/28/2022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7F94E9-CA14-4DC8-8E06-EB55851BA7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62069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5466B-5F0D-4CB1-B391-922CF84A4927}" type="datetimeFigureOut">
              <a:rPr lang="en-US" smtClean="0"/>
              <a:t>10/28/2022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7F94E9-CA14-4DC8-8E06-EB55851BA7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30296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5466B-5F0D-4CB1-B391-922CF84A4927}" type="datetimeFigureOut">
              <a:rPr lang="en-US" smtClean="0"/>
              <a:t>10/28/2022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7F94E9-CA14-4DC8-8E06-EB55851BA7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76487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5466B-5F0D-4CB1-B391-922CF84A4927}" type="datetimeFigureOut">
              <a:rPr lang="en-US" smtClean="0"/>
              <a:t>10/28/2022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7F94E9-CA14-4DC8-8E06-EB55851BA7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87385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5466B-5F0D-4CB1-B391-922CF84A4927}" type="datetimeFigureOut">
              <a:rPr lang="en-US" smtClean="0"/>
              <a:t>10/28/2022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7F94E9-CA14-4DC8-8E06-EB55851BA7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66390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5466B-5F0D-4CB1-B391-922CF84A4927}" type="datetimeFigureOut">
              <a:rPr lang="en-US" smtClean="0"/>
              <a:t>10/28/2022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7F94E9-CA14-4DC8-8E06-EB55851BA7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30063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5466B-5F0D-4CB1-B391-922CF84A4927}" type="datetimeFigureOut">
              <a:rPr lang="en-US" smtClean="0"/>
              <a:t>10/28/2022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7F94E9-CA14-4DC8-8E06-EB55851BA7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06080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5466B-5F0D-4CB1-B391-922CF84A4927}" type="datetimeFigureOut">
              <a:rPr lang="en-US" smtClean="0"/>
              <a:t>10/28/2022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7F94E9-CA14-4DC8-8E06-EB55851BA7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31124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5466B-5F0D-4CB1-B391-922CF84A4927}" type="datetimeFigureOut">
              <a:rPr lang="en-US" smtClean="0"/>
              <a:t>10/28/2022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7F94E9-CA14-4DC8-8E06-EB55851BA7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02018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5466B-5F0D-4CB1-B391-922CF84A4927}" type="datetimeFigureOut">
              <a:rPr lang="en-US" smtClean="0"/>
              <a:t>10/28/2022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7F94E9-CA14-4DC8-8E06-EB55851BA7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6703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5466B-5F0D-4CB1-B391-922CF84A4927}" type="datetimeFigureOut">
              <a:rPr lang="en-US" smtClean="0"/>
              <a:t>10/28/2022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7F94E9-CA14-4DC8-8E06-EB55851BA7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69867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95466B-5F0D-4CB1-B391-922CF84A4927}" type="datetimeFigureOut">
              <a:rPr lang="en-US" smtClean="0"/>
              <a:t>10/28/2022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7F94E9-CA14-4DC8-8E06-EB55851BA7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39236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ext Box 2"/>
          <p:cNvSpPr txBox="1">
            <a:spLocks noChangeArrowheads="1"/>
          </p:cNvSpPr>
          <p:nvPr/>
        </p:nvSpPr>
        <p:spPr bwMode="auto">
          <a:xfrm>
            <a:off x="2441351" y="2514600"/>
            <a:ext cx="4434355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2000" b="1" dirty="0" smtClean="0">
                <a:solidFill>
                  <a:srgbClr val="0066FF"/>
                </a:solidFill>
              </a:rPr>
              <a:t>Lego NXT Domabot Wall-Following</a:t>
            </a:r>
            <a:endParaRPr lang="en-US" altLang="en-US" sz="2000" b="1" dirty="0">
              <a:solidFill>
                <a:srgbClr val="0066FF"/>
              </a:solidFill>
            </a:endParaRPr>
          </a:p>
        </p:txBody>
      </p:sp>
      <p:sp>
        <p:nvSpPr>
          <p:cNvPr id="2051" name="Text Box 3"/>
          <p:cNvSpPr txBox="1">
            <a:spLocks noChangeArrowheads="1"/>
          </p:cNvSpPr>
          <p:nvPr/>
        </p:nvSpPr>
        <p:spPr bwMode="auto">
          <a:xfrm>
            <a:off x="2627784" y="3105075"/>
            <a:ext cx="3903633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dirty="0" smtClean="0"/>
              <a:t>Bang-Bang and Proportional Control</a:t>
            </a:r>
            <a:endParaRPr lang="en-US" altLang="en-US" dirty="0"/>
          </a:p>
        </p:txBody>
      </p:sp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7118770" y="6581000"/>
            <a:ext cx="2021707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1200" dirty="0" smtClean="0"/>
              <a:t>Copyright Paul Oh, 2022 ©</a:t>
            </a:r>
            <a:endParaRPr lang="en-US" altLang="en-US" sz="1200" dirty="0"/>
          </a:p>
        </p:txBody>
      </p:sp>
      <p:sp>
        <p:nvSpPr>
          <p:cNvPr id="5" name="TextBox 4"/>
          <p:cNvSpPr txBox="1"/>
          <p:nvPr/>
        </p:nvSpPr>
        <p:spPr>
          <a:xfrm>
            <a:off x="3592926" y="-1"/>
            <a:ext cx="554755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lectureWallFollowingDomabotBangBangAndProportionalControl-102722a.pptx</a:t>
            </a:r>
            <a:endParaRPr lang="en-US" sz="12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823844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07504" y="147990"/>
            <a:ext cx="14157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Motivation</a:t>
            </a: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413798" y="147990"/>
            <a:ext cx="62240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Finding paths to complete a maze.  Google Maps begins this way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5319" y="957757"/>
            <a:ext cx="4729278" cy="27363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5" y="502739"/>
            <a:ext cx="3733726" cy="36463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1" name="Group 10"/>
          <p:cNvGrpSpPr/>
          <p:nvPr/>
        </p:nvGrpSpPr>
        <p:grpSpPr>
          <a:xfrm>
            <a:off x="1254737" y="4651036"/>
            <a:ext cx="5728359" cy="1995478"/>
            <a:chOff x="2308757" y="1159382"/>
            <a:chExt cx="5728359" cy="1995478"/>
          </a:xfrm>
        </p:grpSpPr>
        <p:pic>
          <p:nvPicPr>
            <p:cNvPr id="12" name="Picture 3" descr="F:\00down\legoDomabot\legoDomabotWithFrontAndLeftUltrasonicSensors102122a-render01-TopViewHeadingWest.pn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4037642" y="1974067"/>
              <a:ext cx="534813" cy="55863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3" name="Picture 3" descr="F:\00down\legoDomabot\legoDomabotWithFrontAndLeftUltrasonicSensors102122a-render01-TopViewHeadingWest.pn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7807231">
              <a:off x="5500209" y="2025249"/>
              <a:ext cx="534813" cy="55863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4" name="Picture 3" descr="F:\00down\legoDomabot\legoDomabotWithFrontAndLeftUltrasonicSensors102122a-render01-TopViewHeadingWest.pn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0800000">
              <a:off x="7122076" y="1955498"/>
              <a:ext cx="534813" cy="55863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5" name="Picture 3" descr="F:\00down\legoDomabot\legoDomabotWithFrontAndLeftUltrasonicSensors102122a-render01-TopViewHeadingWest.pn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2565710" y="2608020"/>
              <a:ext cx="534813" cy="55863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16" name="Group 15"/>
            <p:cNvGrpSpPr/>
            <p:nvPr/>
          </p:nvGrpSpPr>
          <p:grpSpPr>
            <a:xfrm>
              <a:off x="2308757" y="1159382"/>
              <a:ext cx="1191616" cy="1995361"/>
              <a:chOff x="2308757" y="1159382"/>
              <a:chExt cx="1191616" cy="1995361"/>
            </a:xfrm>
          </p:grpSpPr>
          <p:cxnSp>
            <p:nvCxnSpPr>
              <p:cNvPr id="29" name="Straight Connector 28"/>
              <p:cNvCxnSpPr/>
              <p:nvPr/>
            </p:nvCxnSpPr>
            <p:spPr>
              <a:xfrm flipV="1">
                <a:off x="2340627" y="1783958"/>
                <a:ext cx="0" cy="1370785"/>
              </a:xfrm>
              <a:prstGeom prst="line">
                <a:avLst/>
              </a:prstGeom>
              <a:ln w="762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Straight Connector 29"/>
              <p:cNvCxnSpPr/>
              <p:nvPr/>
            </p:nvCxnSpPr>
            <p:spPr>
              <a:xfrm flipV="1">
                <a:off x="2308757" y="1804230"/>
                <a:ext cx="1183656" cy="3882"/>
              </a:xfrm>
              <a:prstGeom prst="line">
                <a:avLst/>
              </a:prstGeom>
              <a:ln w="762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Straight Connector 30"/>
              <p:cNvCxnSpPr/>
              <p:nvPr/>
            </p:nvCxnSpPr>
            <p:spPr>
              <a:xfrm flipH="1" flipV="1">
                <a:off x="3499415" y="1159382"/>
                <a:ext cx="958" cy="681831"/>
              </a:xfrm>
              <a:prstGeom prst="line">
                <a:avLst/>
              </a:prstGeom>
              <a:ln w="762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7" name="Group 16"/>
            <p:cNvGrpSpPr/>
            <p:nvPr/>
          </p:nvGrpSpPr>
          <p:grpSpPr>
            <a:xfrm>
              <a:off x="3779912" y="1159499"/>
              <a:ext cx="1191616" cy="1995361"/>
              <a:chOff x="2308757" y="1159382"/>
              <a:chExt cx="1191616" cy="1995361"/>
            </a:xfrm>
          </p:grpSpPr>
          <p:cxnSp>
            <p:nvCxnSpPr>
              <p:cNvPr id="26" name="Straight Connector 25"/>
              <p:cNvCxnSpPr/>
              <p:nvPr/>
            </p:nvCxnSpPr>
            <p:spPr>
              <a:xfrm flipV="1">
                <a:off x="2340627" y="1783958"/>
                <a:ext cx="0" cy="1370785"/>
              </a:xfrm>
              <a:prstGeom prst="line">
                <a:avLst/>
              </a:prstGeom>
              <a:ln w="762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Straight Connector 26"/>
              <p:cNvCxnSpPr/>
              <p:nvPr/>
            </p:nvCxnSpPr>
            <p:spPr>
              <a:xfrm flipV="1">
                <a:off x="2308757" y="1804230"/>
                <a:ext cx="1183656" cy="3882"/>
              </a:xfrm>
              <a:prstGeom prst="line">
                <a:avLst/>
              </a:prstGeom>
              <a:ln w="762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Straight Connector 27"/>
              <p:cNvCxnSpPr/>
              <p:nvPr/>
            </p:nvCxnSpPr>
            <p:spPr>
              <a:xfrm flipH="1" flipV="1">
                <a:off x="3499415" y="1159382"/>
                <a:ext cx="958" cy="681831"/>
              </a:xfrm>
              <a:prstGeom prst="line">
                <a:avLst/>
              </a:prstGeom>
              <a:ln w="762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8" name="Group 17"/>
            <p:cNvGrpSpPr/>
            <p:nvPr/>
          </p:nvGrpSpPr>
          <p:grpSpPr>
            <a:xfrm>
              <a:off x="5292080" y="1159382"/>
              <a:ext cx="1191616" cy="1995361"/>
              <a:chOff x="2308757" y="1159382"/>
              <a:chExt cx="1191616" cy="1995361"/>
            </a:xfrm>
          </p:grpSpPr>
          <p:cxnSp>
            <p:nvCxnSpPr>
              <p:cNvPr id="23" name="Straight Connector 22"/>
              <p:cNvCxnSpPr/>
              <p:nvPr/>
            </p:nvCxnSpPr>
            <p:spPr>
              <a:xfrm flipV="1">
                <a:off x="2340627" y="1783958"/>
                <a:ext cx="0" cy="1370785"/>
              </a:xfrm>
              <a:prstGeom prst="line">
                <a:avLst/>
              </a:prstGeom>
              <a:ln w="762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Straight Connector 23"/>
              <p:cNvCxnSpPr/>
              <p:nvPr/>
            </p:nvCxnSpPr>
            <p:spPr>
              <a:xfrm flipV="1">
                <a:off x="2308757" y="1804230"/>
                <a:ext cx="1183656" cy="3882"/>
              </a:xfrm>
              <a:prstGeom prst="line">
                <a:avLst/>
              </a:prstGeom>
              <a:ln w="762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Straight Connector 24"/>
              <p:cNvCxnSpPr/>
              <p:nvPr/>
            </p:nvCxnSpPr>
            <p:spPr>
              <a:xfrm flipH="1" flipV="1">
                <a:off x="3499415" y="1159382"/>
                <a:ext cx="958" cy="681831"/>
              </a:xfrm>
              <a:prstGeom prst="line">
                <a:avLst/>
              </a:prstGeom>
              <a:ln w="762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9" name="Group 18"/>
            <p:cNvGrpSpPr/>
            <p:nvPr/>
          </p:nvGrpSpPr>
          <p:grpSpPr>
            <a:xfrm>
              <a:off x="6845500" y="1159499"/>
              <a:ext cx="1191616" cy="1995361"/>
              <a:chOff x="2308757" y="1159382"/>
              <a:chExt cx="1191616" cy="1995361"/>
            </a:xfrm>
          </p:grpSpPr>
          <p:cxnSp>
            <p:nvCxnSpPr>
              <p:cNvPr id="20" name="Straight Connector 19"/>
              <p:cNvCxnSpPr/>
              <p:nvPr/>
            </p:nvCxnSpPr>
            <p:spPr>
              <a:xfrm flipV="1">
                <a:off x="2340627" y="1783958"/>
                <a:ext cx="0" cy="1370785"/>
              </a:xfrm>
              <a:prstGeom prst="line">
                <a:avLst/>
              </a:prstGeom>
              <a:ln w="762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Straight Connector 20"/>
              <p:cNvCxnSpPr/>
              <p:nvPr/>
            </p:nvCxnSpPr>
            <p:spPr>
              <a:xfrm flipV="1">
                <a:off x="2308757" y="1804230"/>
                <a:ext cx="1183656" cy="3882"/>
              </a:xfrm>
              <a:prstGeom prst="line">
                <a:avLst/>
              </a:prstGeom>
              <a:ln w="762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Straight Connector 21"/>
              <p:cNvCxnSpPr/>
              <p:nvPr/>
            </p:nvCxnSpPr>
            <p:spPr>
              <a:xfrm flipH="1" flipV="1">
                <a:off x="3499415" y="1159382"/>
                <a:ext cx="958" cy="681831"/>
              </a:xfrm>
              <a:prstGeom prst="line">
                <a:avLst/>
              </a:prstGeom>
              <a:ln w="762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32" name="TextBox 31"/>
          <p:cNvSpPr txBox="1"/>
          <p:nvPr/>
        </p:nvSpPr>
        <p:spPr>
          <a:xfrm>
            <a:off x="243182" y="4175756"/>
            <a:ext cx="107433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Solution</a:t>
            </a:r>
            <a:r>
              <a:rPr lang="en-US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en-US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1317515" y="4154850"/>
            <a:ext cx="693895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(1) Always hug the wall left of the robot; (2) Turn right if there’s an obstacle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8626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01950" y="117173"/>
            <a:ext cx="378821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Implementation: 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Part 1 (wall-following)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79512" y="564965"/>
            <a:ext cx="712879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First, we need an algorithm to keep the robot’s </a:t>
            </a:r>
            <a:r>
              <a:rPr lang="en-US" sz="16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portside 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a fixed distance from the wall.  Like line-following, one uses closed-loop feedback e.g. bang-bang, Proportional, or PID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320" y="84258"/>
            <a:ext cx="866420" cy="19455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3" name="Group 12"/>
          <p:cNvGrpSpPr/>
          <p:nvPr/>
        </p:nvGrpSpPr>
        <p:grpSpPr>
          <a:xfrm>
            <a:off x="195913" y="2157580"/>
            <a:ext cx="4315356" cy="3596823"/>
            <a:chOff x="1529756" y="1124744"/>
            <a:chExt cx="4842444" cy="4441430"/>
          </a:xfrm>
        </p:grpSpPr>
        <p:pic>
          <p:nvPicPr>
            <p:cNvPr id="14" name="Picture 2" descr="F:\00down\legoDomabot\legoDomabotWithFrontAndLeftUltrasonicSensors102122a-render01-TopViewHeadingWest.pn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2833910" y="1807380"/>
              <a:ext cx="3135960" cy="327563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15" name="Straight Connector 14"/>
            <p:cNvCxnSpPr/>
            <p:nvPr/>
          </p:nvCxnSpPr>
          <p:spPr>
            <a:xfrm>
              <a:off x="3080165" y="5229200"/>
              <a:ext cx="2643963" cy="0"/>
            </a:xfrm>
            <a:prstGeom prst="line">
              <a:avLst/>
            </a:prstGeom>
            <a:ln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>
              <a:off x="5724128" y="3445199"/>
              <a:ext cx="0" cy="1936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>
              <a:off x="3080165" y="3491274"/>
              <a:ext cx="0" cy="1936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TextBox 17"/>
            <p:cNvSpPr txBox="1"/>
            <p:nvPr/>
          </p:nvSpPr>
          <p:spPr>
            <a:xfrm>
              <a:off x="3563888" y="5289175"/>
              <a:ext cx="1834028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 smtClean="0"/>
                <a:t>20 studs = 20*8 = 160 mm</a:t>
              </a:r>
            </a:p>
          </p:txBody>
        </p:sp>
        <p:sp>
          <p:nvSpPr>
            <p:cNvPr id="19" name="Oval 18"/>
            <p:cNvSpPr/>
            <p:nvPr/>
          </p:nvSpPr>
          <p:spPr>
            <a:xfrm>
              <a:off x="3048482" y="1435733"/>
              <a:ext cx="2739441" cy="2739441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0" name="Straight Connector 19"/>
            <p:cNvCxnSpPr/>
            <p:nvPr/>
          </p:nvCxnSpPr>
          <p:spPr>
            <a:xfrm flipV="1">
              <a:off x="4401890" y="1124744"/>
              <a:ext cx="0" cy="1680709"/>
            </a:xfrm>
            <a:prstGeom prst="line">
              <a:avLst/>
            </a:prstGeom>
            <a:ln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Oval 20"/>
            <p:cNvSpPr/>
            <p:nvPr/>
          </p:nvSpPr>
          <p:spPr>
            <a:xfrm>
              <a:off x="4266439" y="2733558"/>
              <a:ext cx="288032" cy="288032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2" name="Straight Connector 21"/>
            <p:cNvCxnSpPr/>
            <p:nvPr/>
          </p:nvCxnSpPr>
          <p:spPr>
            <a:xfrm>
              <a:off x="2483768" y="2877574"/>
              <a:ext cx="3888432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 flipH="1" flipV="1">
              <a:off x="3563888" y="1772816"/>
              <a:ext cx="838002" cy="1104759"/>
            </a:xfrm>
            <a:prstGeom prst="line">
              <a:avLst/>
            </a:prstGeom>
            <a:ln>
              <a:solidFill>
                <a:srgbClr val="FF0000"/>
              </a:solidFill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TextBox 23"/>
            <p:cNvSpPr txBox="1"/>
            <p:nvPr/>
          </p:nvSpPr>
          <p:spPr>
            <a:xfrm>
              <a:off x="1529756" y="1432072"/>
              <a:ext cx="2229213" cy="3420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 smtClean="0"/>
                <a:t>Turn radius = 160/2 = 80 mm</a:t>
              </a:r>
              <a:endParaRPr lang="en-US" sz="1200" dirty="0"/>
            </a:p>
          </p:txBody>
        </p:sp>
      </p:grpSp>
      <p:sp>
        <p:nvSpPr>
          <p:cNvPr id="10" name="TextBox 9"/>
          <p:cNvSpPr txBox="1"/>
          <p:nvPr/>
        </p:nvSpPr>
        <p:spPr>
          <a:xfrm>
            <a:off x="179512" y="1545587"/>
            <a:ext cx="405271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Q1: What portside-to-wall distance to use?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114873" y="4892317"/>
            <a:ext cx="893065" cy="338554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Motor A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1449719" y="4892317"/>
            <a:ext cx="915635" cy="338554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Motor C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4644008" y="2994113"/>
            <a:ext cx="4260846" cy="18158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Tight CCW yaw: </a:t>
            </a:r>
          </a:p>
          <a:p>
            <a:pPr marL="358775" lvl="1" indent="-184150">
              <a:buFont typeface="Arial" panose="020B0604020202020204" pitchFamily="34" charset="0"/>
              <a:buChar char="•"/>
            </a:pP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Rotate around body center (black circle)</a:t>
            </a:r>
          </a:p>
          <a:p>
            <a:pPr marL="358775" lvl="1" indent="-184150">
              <a:buFont typeface="Arial" panose="020B0604020202020204" pitchFamily="34" charset="0"/>
              <a:buChar char="•"/>
            </a:pP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Motor A = 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speed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and Motor C = 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-speed</a:t>
            </a:r>
            <a:endParaRPr lang="en-US" sz="16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358775" lvl="1" indent="-184150">
              <a:buFont typeface="Arial" panose="020B0604020202020204" pitchFamily="34" charset="0"/>
              <a:buChar char="•"/>
            </a:pPr>
            <a:endParaRPr lang="en-US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Wide CCW yaw: </a:t>
            </a:r>
          </a:p>
          <a:p>
            <a:pPr marL="358775" indent="-184150">
              <a:buFont typeface="Arial" panose="020B0604020202020204" pitchFamily="34" charset="0"/>
              <a:buChar char="•"/>
            </a:pP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Rotate about wheel</a:t>
            </a:r>
          </a:p>
          <a:p>
            <a:pPr marL="358775" indent="-184150">
              <a:buFont typeface="Arial" panose="020B0604020202020204" pitchFamily="34" charset="0"/>
              <a:buChar char="•"/>
            </a:pP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Motor A = 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speed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and Motor C = 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0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323528" y="6021288"/>
            <a:ext cx="63464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Thus, a </a:t>
            </a:r>
            <a:r>
              <a:rPr lang="en-US" b="1" dirty="0" smtClean="0">
                <a:solidFill>
                  <a:srgbClr val="FF0000"/>
                </a:solidFill>
              </a:rPr>
              <a:t>10 cm </a:t>
            </a:r>
            <a:r>
              <a:rPr lang="en-US" dirty="0" smtClean="0"/>
              <a:t>portside-to-wall distance is possible with tight yaws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8161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2" grpId="0" animBg="1"/>
      <p:bldP spid="28" grpId="0" animBg="1"/>
      <p:bldP spid="2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5724128" y="2924944"/>
            <a:ext cx="2160240" cy="339376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179512" y="113630"/>
            <a:ext cx="365196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Q2. Which closed-loop control to use?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79512" y="526395"/>
            <a:ext cx="82809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Line-following experience contrasts bang-bang and proportional control.  Both oscillate but the latter does so less.  Why?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2" descr="F:\00down\legoDomabot\legoDomabotWithFrontAndLeftUltrasonicSensors102122a-render01-TopViewHeadingWest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993208" y="1773441"/>
            <a:ext cx="2480664" cy="25911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046" y="1612662"/>
            <a:ext cx="1340392" cy="1628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79512" y="1187595"/>
            <a:ext cx="592899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Conceptually, PID acts like a mass-spring-damper </a:t>
            </a:r>
            <a:r>
              <a:rPr lang="en-US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on the error</a:t>
            </a:r>
            <a:endParaRPr lang="en-US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4636610" y="1571268"/>
                <a:ext cx="3605411" cy="73821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1600" b="0" i="0" smtClean="0">
                          <a:latin typeface="Cambria Math"/>
                        </a:rPr>
                        <m:t>Control</m:t>
                      </m:r>
                      <m:r>
                        <m:rPr>
                          <m:nor/>
                        </m:rPr>
                        <a:rPr lang="en-US" sz="1600" b="0" i="0" smtClean="0">
                          <a:latin typeface="Cambria Math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1600" b="0" i="0" smtClean="0">
                          <a:latin typeface="Cambria Math"/>
                        </a:rPr>
                        <m:t>Effort</m:t>
                      </m:r>
                      <m:r>
                        <m:rPr>
                          <m:nor/>
                        </m:rPr>
                        <a:rPr lang="en-US" sz="1600" b="0" i="0" smtClean="0">
                          <a:latin typeface="Cambria Math"/>
                        </a:rPr>
                        <m:t> = </m:t>
                      </m:r>
                      <m:sSub>
                        <m:sSubPr>
                          <m:ctrlPr>
                            <a:rPr lang="en-US" sz="160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1600" b="0" i="1" smtClean="0">
                              <a:latin typeface="Cambria Math"/>
                            </a:rPr>
                            <m:t>𝐾</m:t>
                          </m:r>
                        </m:e>
                        <m:sub>
                          <m:r>
                            <a:rPr lang="en-US" sz="1600" b="0" i="1" smtClean="0">
                              <a:latin typeface="Cambria Math"/>
                            </a:rPr>
                            <m:t>𝑝</m:t>
                          </m:r>
                        </m:sub>
                      </m:sSub>
                      <m:r>
                        <a:rPr lang="en-US" sz="1600" b="0" i="1" smtClean="0">
                          <a:latin typeface="Cambria Math"/>
                        </a:rPr>
                        <m:t>𝑒</m:t>
                      </m:r>
                      <m:r>
                        <a:rPr lang="en-US" sz="1600" b="0" i="1" smtClean="0">
                          <a:latin typeface="Cambria Math"/>
                        </a:rPr>
                        <m:t>+</m:t>
                      </m:r>
                      <m:sSub>
                        <m:sSubPr>
                          <m:ctrlPr>
                            <a:rPr lang="en-US" sz="16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1600" b="0" i="1" smtClean="0">
                              <a:latin typeface="Cambria Math"/>
                            </a:rPr>
                            <m:t>𝐾</m:t>
                          </m:r>
                        </m:e>
                        <m:sub>
                          <m:r>
                            <a:rPr lang="en-US" sz="1600" b="0" i="1" smtClean="0">
                              <a:latin typeface="Cambria Math"/>
                            </a:rPr>
                            <m:t>𝐼</m:t>
                          </m:r>
                        </m:sub>
                      </m:sSub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en-US" sz="1600" b="0" i="1" smtClean="0">
                              <a:latin typeface="Cambria Math"/>
                            </a:rPr>
                          </m:ctrlPr>
                        </m:naryPr>
                        <m:sub/>
                        <m:sup/>
                        <m:e>
                          <m:r>
                            <a:rPr lang="en-US" sz="1600" b="0" i="1" smtClean="0">
                              <a:latin typeface="Cambria Math"/>
                            </a:rPr>
                            <m:t>𝑒𝑑𝑡</m:t>
                          </m:r>
                        </m:e>
                      </m:nary>
                      <m:r>
                        <a:rPr lang="en-US" sz="1600" b="0" i="1" smtClean="0">
                          <a:latin typeface="Cambria Math"/>
                        </a:rPr>
                        <m:t>+</m:t>
                      </m:r>
                      <m:sSub>
                        <m:sSubPr>
                          <m:ctrlPr>
                            <a:rPr lang="en-US" sz="16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1600" b="0" i="1" smtClean="0">
                              <a:latin typeface="Cambria Math"/>
                            </a:rPr>
                            <m:t>𝐾</m:t>
                          </m:r>
                        </m:e>
                        <m:sub>
                          <m:r>
                            <a:rPr lang="en-US" sz="1600" b="0" i="1" smtClean="0">
                              <a:latin typeface="Cambria Math"/>
                            </a:rPr>
                            <m:t>𝐷</m:t>
                          </m:r>
                        </m:sub>
                      </m:sSub>
                      <m:acc>
                        <m:accPr>
                          <m:chr m:val="̇"/>
                          <m:ctrlPr>
                            <a:rPr lang="en-US" sz="1600" b="0" i="1" smtClean="0">
                              <a:latin typeface="Cambria Math"/>
                            </a:rPr>
                          </m:ctrlPr>
                        </m:accPr>
                        <m:e>
                          <m:r>
                            <a:rPr lang="en-US" sz="1600" b="0" i="1" smtClean="0">
                              <a:latin typeface="Cambria Math"/>
                            </a:rPr>
                            <m:t>𝑒</m:t>
                          </m:r>
                        </m:e>
                      </m:acc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36610" y="1571268"/>
                <a:ext cx="3605411" cy="738215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4636610" y="2358559"/>
                <a:ext cx="4239494" cy="90576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140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1400" b="0" i="1" smtClean="0">
                            <a:latin typeface="Cambria Math"/>
                          </a:rPr>
                          <m:t>𝐾</m:t>
                        </m:r>
                      </m:e>
                      <m:sub>
                        <m:r>
                          <a:rPr lang="en-US" sz="1400" b="0" i="1" smtClean="0">
                            <a:latin typeface="Cambria Math"/>
                          </a:rPr>
                          <m:t>𝑝</m:t>
                        </m:r>
                      </m:sub>
                    </m:sSub>
                    <m:r>
                      <a:rPr lang="en-US" sz="1400" b="0" i="1" smtClean="0">
                        <a:latin typeface="Cambria Math"/>
                      </a:rPr>
                      <m:t>𝐸</m:t>
                    </m:r>
                    <m:d>
                      <m:dPr>
                        <m:ctrlPr>
                          <a:rPr lang="en-US" sz="1400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sz="1400" b="0" i="1" smtClean="0">
                            <a:latin typeface="Cambria Math"/>
                          </a:rPr>
                          <m:t>𝑠</m:t>
                        </m:r>
                      </m:e>
                    </m:d>
                    <m:r>
                      <a:rPr lang="en-US" sz="1400" b="0" i="1" smtClean="0">
                        <a:latin typeface="Cambria Math"/>
                      </a:rPr>
                      <m:t>+</m:t>
                    </m:r>
                    <m:sSub>
                      <m:sSubPr>
                        <m:ctrlPr>
                          <a:rPr lang="en-US" sz="14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1400" b="0" i="1" smtClean="0">
                            <a:latin typeface="Cambria Math"/>
                          </a:rPr>
                          <m:t>𝐾</m:t>
                        </m:r>
                      </m:e>
                      <m:sub>
                        <m:r>
                          <a:rPr lang="en-US" sz="1400" b="0" i="1" smtClean="0">
                            <a:latin typeface="Cambria Math"/>
                          </a:rPr>
                          <m:t>𝐼</m:t>
                        </m:r>
                      </m:sub>
                    </m:sSub>
                    <m:f>
                      <m:fPr>
                        <m:ctrlPr>
                          <a:rPr lang="en-US" sz="1400" b="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sz="1400" b="0" i="1" smtClean="0">
                            <a:latin typeface="Cambria Math"/>
                          </a:rPr>
                          <m:t>𝐸</m:t>
                        </m:r>
                        <m:d>
                          <m:dPr>
                            <m:ctrlPr>
                              <a:rPr lang="en-US" sz="1400" b="0" i="1" smtClean="0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sz="1400" b="0" i="1" smtClean="0">
                                <a:latin typeface="Cambria Math"/>
                              </a:rPr>
                              <m:t>𝑠</m:t>
                            </m:r>
                          </m:e>
                        </m:d>
                      </m:num>
                      <m:den>
                        <m:r>
                          <a:rPr lang="en-US" sz="1400" b="0" i="1" smtClean="0">
                            <a:latin typeface="Cambria Math"/>
                          </a:rPr>
                          <m:t>𝑠</m:t>
                        </m:r>
                      </m:den>
                    </m:f>
                    <m:r>
                      <a:rPr lang="en-US" sz="1400" b="0" i="1" smtClean="0">
                        <a:latin typeface="Cambria Math"/>
                      </a:rPr>
                      <m:t>+</m:t>
                    </m:r>
                    <m:sSub>
                      <m:sSubPr>
                        <m:ctrlPr>
                          <a:rPr lang="en-US" sz="14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1400" b="0" i="1" smtClean="0">
                            <a:latin typeface="Cambria Math"/>
                          </a:rPr>
                          <m:t>𝐾</m:t>
                        </m:r>
                      </m:e>
                      <m:sub>
                        <m:r>
                          <a:rPr lang="en-US" sz="1400" b="0" i="1" smtClean="0">
                            <a:latin typeface="Cambria Math"/>
                          </a:rPr>
                          <m:t>𝐷</m:t>
                        </m:r>
                      </m:sub>
                    </m:sSub>
                    <m:r>
                      <m:rPr>
                        <m:sty m:val="p"/>
                      </m:rPr>
                      <a:rPr lang="en-US" sz="1400" b="0" i="0" smtClean="0">
                        <a:latin typeface="Cambria Math"/>
                      </a:rPr>
                      <m:t>sE</m:t>
                    </m:r>
                    <m:d>
                      <m:dPr>
                        <m:ctrlPr>
                          <a:rPr lang="en-US" sz="1400" b="0" i="1" smtClean="0">
                            <a:latin typeface="Cambria Math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sz="1400" b="0" i="0" smtClean="0">
                            <a:latin typeface="Cambria Math"/>
                          </a:rPr>
                          <m:t>s</m:t>
                        </m:r>
                      </m:e>
                    </m:d>
                    <m:r>
                      <m:rPr>
                        <m:nor/>
                      </m:rPr>
                      <a:rPr lang="en-US" sz="1400" b="0" i="0" smtClean="0">
                        <a:latin typeface="Cambria Math"/>
                      </a:rPr>
                      <m:t> </m:t>
                    </m:r>
                  </m:oMath>
                </a14:m>
                <a:r>
                  <a:rPr lang="en-US" sz="1400" b="0" i="0" dirty="0" smtClean="0">
                    <a:latin typeface="Cambria Math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1400" b="0" i="0" smtClean="0">
                        <a:latin typeface="Cambria Math"/>
                      </a:rPr>
                      <m:t>or</m:t>
                    </m:r>
                    <m:r>
                      <m:rPr>
                        <m:nor/>
                      </m:rPr>
                      <a:rPr lang="en-US" sz="1400" b="0" i="0" smtClean="0">
                        <a:latin typeface="Cambria Math"/>
                      </a:rPr>
                      <m:t> </m:t>
                    </m:r>
                    <m:d>
                      <m:dPr>
                        <m:begChr m:val="{"/>
                        <m:endChr m:val="}"/>
                        <m:ctrlPr>
                          <a:rPr lang="en-US" sz="1400" b="0" i="1" smtClean="0"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1400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1400" b="0" i="1" smtClean="0">
                                <a:latin typeface="Cambria Math"/>
                              </a:rPr>
                              <m:t>𝐾</m:t>
                            </m:r>
                          </m:e>
                          <m:sub>
                            <m:r>
                              <a:rPr lang="en-US" sz="1400" b="0" i="1" smtClean="0">
                                <a:latin typeface="Cambria Math"/>
                              </a:rPr>
                              <m:t>𝑃</m:t>
                            </m:r>
                          </m:sub>
                        </m:sSub>
                        <m:r>
                          <a:rPr lang="en-US" sz="1400" b="0" i="1" smtClean="0">
                            <a:latin typeface="Cambria Math"/>
                          </a:rPr>
                          <m:t>+</m:t>
                        </m:r>
                        <m:f>
                          <m:fPr>
                            <m:ctrlPr>
                              <a:rPr lang="en-US" sz="1400" b="0" i="1" smtClean="0">
                                <a:latin typeface="Cambria Math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lang="en-US" sz="1400" b="0" i="1" smtClean="0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sz="1400" b="0" i="1" smtClean="0">
                                    <a:latin typeface="Cambria Math"/>
                                  </a:rPr>
                                  <m:t>𝐾</m:t>
                                </m:r>
                              </m:e>
                              <m:sub>
                                <m:r>
                                  <a:rPr lang="en-US" sz="1400" b="0" i="1" smtClean="0">
                                    <a:latin typeface="Cambria Math"/>
                                  </a:rPr>
                                  <m:t>𝐼</m:t>
                                </m:r>
                              </m:sub>
                            </m:sSub>
                          </m:num>
                          <m:den>
                            <m:r>
                              <a:rPr lang="en-US" sz="1400" b="0" i="1" smtClean="0">
                                <a:latin typeface="Cambria Math"/>
                              </a:rPr>
                              <m:t>𝑠</m:t>
                            </m:r>
                          </m:den>
                        </m:f>
                        <m:r>
                          <a:rPr lang="en-US" sz="1400" b="0" i="1" smtClean="0">
                            <a:latin typeface="Cambria Math"/>
                          </a:rPr>
                          <m:t>+</m:t>
                        </m:r>
                        <m:sSub>
                          <m:sSubPr>
                            <m:ctrlPr>
                              <a:rPr lang="en-US" sz="1400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1400" b="0" i="1" smtClean="0">
                                <a:latin typeface="Cambria Math"/>
                              </a:rPr>
                              <m:t>𝐾</m:t>
                            </m:r>
                          </m:e>
                          <m:sub>
                            <m:r>
                              <a:rPr lang="en-US" sz="1400" b="0" i="1" smtClean="0">
                                <a:latin typeface="Cambria Math"/>
                              </a:rPr>
                              <m:t>𝐷</m:t>
                            </m:r>
                          </m:sub>
                        </m:sSub>
                        <m:r>
                          <a:rPr lang="en-US" sz="1400" b="0" i="1" smtClean="0">
                            <a:latin typeface="Cambria Math"/>
                          </a:rPr>
                          <m:t>𝑠</m:t>
                        </m:r>
                      </m:e>
                    </m:d>
                    <m:r>
                      <a:rPr lang="en-US" sz="1400" b="0" i="1" smtClean="0">
                        <a:latin typeface="Cambria Math"/>
                      </a:rPr>
                      <m:t>𝐸</m:t>
                    </m:r>
                    <m:d>
                      <m:dPr>
                        <m:ctrlPr>
                          <a:rPr lang="en-US" sz="1400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sz="1400" b="0" i="1" smtClean="0">
                            <a:latin typeface="Cambria Math"/>
                          </a:rPr>
                          <m:t>𝑠</m:t>
                        </m:r>
                      </m:e>
                    </m:d>
                    <m:r>
                      <m:rPr>
                        <m:nor/>
                      </m:rPr>
                      <a:rPr lang="en-US" sz="1400" b="0" i="0" smtClean="0">
                        <a:latin typeface="Cambria Math"/>
                      </a:rPr>
                      <m:t> </m:t>
                    </m:r>
                  </m:oMath>
                </a14:m>
                <a:endParaRPr lang="en-US" sz="1400" b="0" i="0" dirty="0" smtClean="0">
                  <a:latin typeface="Cambria Math"/>
                </a:endParaRPr>
              </a:p>
              <a:p>
                <a:endParaRPr lang="en-US" sz="1600" b="0" i="0" dirty="0" smtClean="0">
                  <a:latin typeface="Cambria Math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1600" b="0" i="0" smtClean="0">
                          <a:latin typeface="Cambria Math"/>
                        </a:rPr>
                        <m:t>or</m:t>
                      </m:r>
                      <m:r>
                        <m:rPr>
                          <m:nor/>
                        </m:rPr>
                        <a:rPr lang="en-US" sz="1600" b="0" i="0" smtClean="0">
                          <a:latin typeface="Cambria Math"/>
                        </a:rPr>
                        <m:t> </m:t>
                      </m:r>
                      <m:d>
                        <m:dPr>
                          <m:begChr m:val="{"/>
                          <m:endChr m:val="}"/>
                          <m:ctrlPr>
                            <a:rPr lang="en-US" sz="1600" b="0" i="1" smtClean="0">
                              <a:latin typeface="Cambria Math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1600" b="0" i="1" smtClean="0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sz="1600" b="0" i="1" smtClean="0">
                                  <a:latin typeface="Cambria Math"/>
                                </a:rPr>
                                <m:t>𝑠</m:t>
                              </m:r>
                            </m:e>
                            <m:sup>
                              <m:r>
                                <a:rPr lang="en-US" sz="1600" b="0" i="1" smtClean="0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  <m:sSub>
                            <m:sSubPr>
                              <m:ctrlPr>
                                <a:rPr lang="en-US" sz="1600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1600" b="0" i="1" smtClean="0">
                                  <a:latin typeface="Cambria Math"/>
                                </a:rPr>
                                <m:t>𝐾</m:t>
                              </m:r>
                            </m:e>
                            <m:sub>
                              <m:r>
                                <a:rPr lang="en-US" sz="1600" b="0" i="1" smtClean="0">
                                  <a:latin typeface="Cambria Math"/>
                                </a:rPr>
                                <m:t>𝐷</m:t>
                              </m:r>
                            </m:sub>
                          </m:sSub>
                          <m:r>
                            <a:rPr lang="en-US" sz="1600" b="0" i="1" smtClean="0">
                              <a:latin typeface="Cambria Math"/>
                            </a:rPr>
                            <m:t>+</m:t>
                          </m:r>
                          <m:r>
                            <a:rPr lang="en-US" sz="1600" b="0" i="1" smtClean="0">
                              <a:latin typeface="Cambria Math"/>
                            </a:rPr>
                            <m:t>𝑠</m:t>
                          </m:r>
                          <m:sSub>
                            <m:sSubPr>
                              <m:ctrlPr>
                                <a:rPr lang="en-US" sz="1600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1600" b="0" i="1" smtClean="0">
                                  <a:latin typeface="Cambria Math"/>
                                </a:rPr>
                                <m:t>𝐾</m:t>
                              </m:r>
                            </m:e>
                            <m:sub>
                              <m:r>
                                <a:rPr lang="en-US" sz="1600" b="0" i="1" smtClean="0">
                                  <a:latin typeface="Cambria Math"/>
                                </a:rPr>
                                <m:t>𝑃</m:t>
                              </m:r>
                            </m:sub>
                          </m:sSub>
                          <m:r>
                            <a:rPr lang="en-US" sz="1600" b="0" i="1" smtClean="0">
                              <a:latin typeface="Cambria Math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sz="1600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1600" b="0" i="1" smtClean="0">
                                  <a:latin typeface="Cambria Math"/>
                                </a:rPr>
                                <m:t>𝐾</m:t>
                              </m:r>
                            </m:e>
                            <m:sub>
                              <m:r>
                                <a:rPr lang="en-US" sz="1600" b="0" i="1" smtClean="0">
                                  <a:latin typeface="Cambria Math"/>
                                </a:rPr>
                                <m:t>𝐼</m:t>
                              </m:r>
                            </m:sub>
                          </m:sSub>
                        </m:e>
                      </m:d>
                      <m:r>
                        <m:rPr>
                          <m:nor/>
                        </m:rPr>
                        <a:rPr lang="en-US" sz="1600" b="0" i="0" smtClean="0">
                          <a:latin typeface="Cambria Math"/>
                        </a:rPr>
                        <m:t> </m:t>
                      </m:r>
                    </m:oMath>
                  </m:oMathPara>
                </a14:m>
                <a:endParaRPr lang="en-US" sz="1600" b="0" dirty="0" smtClean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36610" y="2358559"/>
                <a:ext cx="4239494" cy="905761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/>
          <p:cNvSpPr txBox="1"/>
          <p:nvPr/>
        </p:nvSpPr>
        <p:spPr>
          <a:xfrm>
            <a:off x="4529117" y="3356992"/>
            <a:ext cx="430117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In other words, the form is a 2</a:t>
            </a:r>
            <a:r>
              <a:rPr lang="en-US" sz="1600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nd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order system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076" name="Picture 4" descr="Second-Order Systems, Part I: Boing!! - Jason Sachs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6805" y="3861048"/>
            <a:ext cx="3705800" cy="30119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474373" y="4725143"/>
            <a:ext cx="385242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Selection of PID gains can increase performance (i.e. reduce rise time) and/or stability (i.e. steady-state error, undershoot, overshoot)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018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5" grpId="0"/>
      <p:bldP spid="6" grpId="0"/>
      <p:bldP spid="8" grpId="0"/>
      <p:bldP spid="7" grpId="0"/>
      <p:bldP spid="9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73</TotalTime>
  <Words>334</Words>
  <Application>Microsoft Office PowerPoint</Application>
  <PresentationFormat>On-screen Show (4:3)</PresentationFormat>
  <Paragraphs>33</Paragraphs>
  <Slides>4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5" baseType="lpstr">
      <vt:lpstr>Office Theme</vt:lpstr>
      <vt:lpstr>PowerPoint Presentation</vt:lpstr>
      <vt:lpstr>PowerPoint Presentation</vt:lpstr>
      <vt:lpstr>PowerPoint Presentation</vt:lpstr>
      <vt:lpstr>PowerPoint Presentation</vt:lpstr>
    </vt:vector>
  </TitlesOfParts>
  <Company>University of Nevada Las Vegas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Paul Oh</dc:creator>
  <cp:lastModifiedBy>Paul Oh</cp:lastModifiedBy>
  <cp:revision>10</cp:revision>
  <cp:lastPrinted>2022-10-28T18:47:02Z</cp:lastPrinted>
  <dcterms:created xsi:type="dcterms:W3CDTF">2022-10-27T22:32:24Z</dcterms:created>
  <dcterms:modified xsi:type="dcterms:W3CDTF">2022-10-28T18:47:14Z</dcterms:modified>
</cp:coreProperties>
</file>