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58" r:id="rId3"/>
    <p:sldId id="274" r:id="rId4"/>
    <p:sldId id="281" r:id="rId5"/>
    <p:sldId id="277" r:id="rId6"/>
    <p:sldId id="282" r:id="rId7"/>
    <p:sldId id="283" r:id="rId8"/>
    <p:sldId id="284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4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E3A01-B265-44B1-9EBB-95A0B315B036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08458-F88F-49BF-9B86-D26CB2C6B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A37EC1-8C9A-4522-B9D6-2AE0CA7779C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5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5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3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7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6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1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0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6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5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2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C88F6-FFDC-4175-BE70-DDEFF5117000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5CAA5-2EDF-4359-9120-B5118DF09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0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441351" y="2514600"/>
            <a:ext cx="44454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0066FF"/>
                </a:solidFill>
              </a:rPr>
              <a:t>Lego NXT Domabot Line-Following</a:t>
            </a:r>
            <a:endParaRPr lang="en-US" altLang="en-US" sz="2000" b="1" dirty="0">
              <a:solidFill>
                <a:srgbClr val="0066FF"/>
              </a:solidFill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784" y="3105075"/>
            <a:ext cx="3903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Bang-Bang and Proportional Control</a:t>
            </a:r>
            <a:endParaRPr lang="en-US" alt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118770" y="6581000"/>
            <a:ext cx="20217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dirty="0" smtClean="0"/>
              <a:t>Copyright Paul Oh, 2022 ©</a:t>
            </a:r>
            <a:endParaRPr lang="en-US" alt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704373" y="0"/>
            <a:ext cx="54361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lectureLineFollowingDomabotBangBangAndProportionalControl-093022a.pptx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3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/>
          <p:cNvSpPr/>
          <p:nvPr/>
        </p:nvSpPr>
        <p:spPr>
          <a:xfrm>
            <a:off x="297002" y="1273361"/>
            <a:ext cx="936104" cy="2157198"/>
          </a:xfrm>
          <a:prstGeom prst="arc">
            <a:avLst/>
          </a:prstGeom>
          <a:ln w="228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37464" y="2943931"/>
            <a:ext cx="604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</a:p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Port A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370" y="2933723"/>
            <a:ext cx="620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</a:p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Port C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F:\00down\legoDomabot\legoDomabotWithLightSensor092722a-render02-cropp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44" y="1701351"/>
            <a:ext cx="1764177" cy="207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461600" y="1264641"/>
            <a:ext cx="2226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Black line’s right-edge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601302" y="1264641"/>
            <a:ext cx="1944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Whiter part of mat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05048" y="-35801"/>
            <a:ext cx="3932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Really Happening 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90815" y="4226051"/>
            <a:ext cx="5360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Light sensor reports intensity (not color)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Sensor traces outer edge of black line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Thus, reported values will change as sensor traces line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708" y="1633973"/>
            <a:ext cx="4742326" cy="432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F:\00down\legoDomabot\legoDomabotWithLightSensor092722a-render02-cropp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871" y="1635478"/>
            <a:ext cx="1820279" cy="213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33"/>
          <p:cNvSpPr/>
          <p:nvPr/>
        </p:nvSpPr>
        <p:spPr>
          <a:xfrm>
            <a:off x="948789" y="1556792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1918256" y="1399263"/>
            <a:ext cx="1240346" cy="891122"/>
            <a:chOff x="1918256" y="1601774"/>
            <a:chExt cx="1240346" cy="891122"/>
          </a:xfrm>
        </p:grpSpPr>
        <p:sp>
          <p:nvSpPr>
            <p:cNvPr id="35" name="Right Arrow 34"/>
            <p:cNvSpPr/>
            <p:nvPr/>
          </p:nvSpPr>
          <p:spPr>
            <a:xfrm>
              <a:off x="1918256" y="1601774"/>
              <a:ext cx="1240346" cy="891122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990815" y="1844824"/>
              <a:ext cx="949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Zoom In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2614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/>
      <p:bldP spid="28" grpId="0"/>
      <p:bldP spid="33" grpId="0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54306" y="5589240"/>
                <a:ext cx="3409075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smtClean="0">
                          <a:solidFill>
                            <a:prstClr val="black"/>
                          </a:solidFill>
                          <a:latin typeface="Cambria Math"/>
                        </a:rPr>
                        <m:t>irThresh</m:t>
                      </m:r>
                      <m:r>
                        <m:rPr>
                          <m:nor/>
                        </m:rPr>
                        <a:rPr lang="en-US" sz="1400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≜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4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irMax</m:t>
                          </m:r>
                          <m:r>
                            <m:rPr>
                              <m:nor/>
                            </m:rPr>
                            <a:rPr lang="en-US" sz="14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14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irMin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65+29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smtClean="0">
                          <a:solidFill>
                            <a:prstClr val="black"/>
                          </a:solidFill>
                          <a:latin typeface="Cambria Math"/>
                        </a:rPr>
                        <m:t>47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306" y="5589240"/>
                <a:ext cx="3409075" cy="500009"/>
              </a:xfrm>
              <a:prstGeom prst="rect">
                <a:avLst/>
              </a:prstGeom>
              <a:blipFill rotWithShape="1">
                <a:blip r:embed="rId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Left Brace 6"/>
          <p:cNvSpPr/>
          <p:nvPr/>
        </p:nvSpPr>
        <p:spPr>
          <a:xfrm rot="5400000">
            <a:off x="2363073" y="27635"/>
            <a:ext cx="216024" cy="369698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5400000">
            <a:off x="6123377" y="40887"/>
            <a:ext cx="216024" cy="369698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7609" y="1246941"/>
            <a:ext cx="3472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Yaw CCW (thus towards darker part) by moving Right Motor (A) and Stopping Left Motor (C)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4949" y="1246940"/>
            <a:ext cx="3472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Yaw CW (thus towards whiter part) by moving Left Motor (C) and Stopping Right Motor (A)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05048" y="-35801"/>
            <a:ext cx="3004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Bang-Bang Control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8905817"/>
                  </p:ext>
                </p:extLst>
              </p:nvPr>
            </p:nvGraphicFramePr>
            <p:xfrm>
              <a:off x="438759" y="5108210"/>
              <a:ext cx="3897757" cy="1386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9505"/>
                    <a:gridCol w="672909"/>
                    <a:gridCol w="2105343"/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Meaning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  <m:t>𝑖𝑟𝑀𝑖𝑛</m:t>
                                </m:r>
                              </m:oMath>
                            </m:oMathPara>
                          </a14:m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27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Darkest intensity</a:t>
                          </a:r>
                          <a:r>
                            <a:rPr lang="en-US" sz="12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value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  <m:t>𝑖𝑟𝑀𝑎𝑥</m:t>
                                </m:r>
                              </m:oMath>
                            </m:oMathPara>
                          </a14:m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65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Brightest intensity value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speedBase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</a:t>
                          </a:r>
                          <a:r>
                            <a:rPr lang="en-US" sz="12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base speed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8905817"/>
                  </p:ext>
                </p:extLst>
              </p:nvPr>
            </p:nvGraphicFramePr>
            <p:xfrm>
              <a:off x="438759" y="5108210"/>
              <a:ext cx="3897757" cy="1386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19505"/>
                    <a:gridCol w="672909"/>
                    <a:gridCol w="2105343"/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Meaning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43" t="-75410" r="-24782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27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Darkest intensity</a:t>
                          </a:r>
                          <a:r>
                            <a:rPr lang="en-US" sz="12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value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43" t="-178333" r="-247826" b="-1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65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Brightest intensity value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speedBase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</a:t>
                          </a:r>
                          <a:r>
                            <a:rPr lang="en-US" sz="12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base speed</a:t>
                          </a:r>
                          <a:endParaRPr lang="en-US" sz="12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3" y="2134207"/>
            <a:ext cx="7596117" cy="69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05010" y="625641"/>
            <a:ext cx="8431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Approach:  Find a threshold value.  When irValue &gt; irThresh then yaw CCW (towards black)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0521" y="3140968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Suppose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749935"/>
              </p:ext>
            </p:extLst>
          </p:nvPr>
        </p:nvGraphicFramePr>
        <p:xfrm>
          <a:off x="463331" y="3711800"/>
          <a:ext cx="7914640" cy="1173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802888">
                <a:tc gridSpan="38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0"/>
                          </a:schemeClr>
                        </a:gs>
                        <a:gs pos="92000">
                          <a:schemeClr val="accent1">
                            <a:tint val="44500"/>
                            <a:satMod val="160000"/>
                            <a:lumMod val="0"/>
                            <a:lumOff val="10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en-US" sz="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39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2" grpId="0" animBg="1"/>
      <p:bldP spid="11" grpId="0"/>
      <p:bldP spid="1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9" y="783268"/>
            <a:ext cx="4112519" cy="45858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timer for 2 seconds;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 1 - Yaw </a:t>
            </a:r>
            <a:r>
              <a:rPr lang="en-US" sz="1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CCW slowly</a:t>
            </a:r>
            <a:endParaRPr lang="en-US" sz="10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Forward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Right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Motor slowly;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Left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Motor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slowly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(current time &lt; 2 seconds){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Read irValue; // read light sensor value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irValue &gt; irMax 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irMax = irValue;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irValue &lt; irMin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irMin = irValue;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// end while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timer for 3 seconds;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 2 - Yaw CW slowly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Forward Left Motor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slowly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 Right Motor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slowly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While (current time &lt;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seconds){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Read irValue; // read light sensor value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if irValue &gt; irMax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irMax = irValue;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if irValue &lt; irMin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irMin = irValue;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} // end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Yawing CW and CCW results in min and max values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 3 – Display values and calculations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irThresh = (irMin + irMax) / 2; // i.e. mid-point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 min, max, and threshold values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Hit Right Arrow to continue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869118" y="1727258"/>
            <a:ext cx="1984577" cy="1542542"/>
            <a:chOff x="926980" y="4786551"/>
            <a:chExt cx="2665048" cy="2071447"/>
          </a:xfrm>
        </p:grpSpPr>
        <p:sp>
          <p:nvSpPr>
            <p:cNvPr id="5" name="Arc 4"/>
            <p:cNvSpPr/>
            <p:nvPr/>
          </p:nvSpPr>
          <p:spPr>
            <a:xfrm>
              <a:off x="1237322" y="4786552"/>
              <a:ext cx="936104" cy="1729208"/>
            </a:xfrm>
            <a:prstGeom prst="arc">
              <a:avLst/>
            </a:prstGeom>
            <a:ln w="228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87824" y="6018922"/>
              <a:ext cx="6042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Right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A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26980" y="6018923"/>
              <a:ext cx="6206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Left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C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2" descr="F:\00down\legoDomabot\legoDomabotWithLightSensor092722a-render02-croppe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607" y="4786551"/>
              <a:ext cx="1764177" cy="2071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Circular Arrow 14"/>
          <p:cNvSpPr/>
          <p:nvPr/>
        </p:nvSpPr>
        <p:spPr>
          <a:xfrm rot="19459028">
            <a:off x="5256525" y="1373712"/>
            <a:ext cx="669524" cy="905575"/>
          </a:xfrm>
          <a:prstGeom prst="circularArrow">
            <a:avLst/>
          </a:prstGeom>
          <a:solidFill>
            <a:srgbClr val="FF0000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04233" y="660046"/>
            <a:ext cx="3440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Sensor on outermost part of black line i.e. (A)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Start yawing CCW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045531" y="1727116"/>
            <a:ext cx="2044231" cy="1552551"/>
            <a:chOff x="926980" y="4773110"/>
            <a:chExt cx="2745157" cy="2084888"/>
          </a:xfrm>
        </p:grpSpPr>
        <p:sp>
          <p:nvSpPr>
            <p:cNvPr id="20" name="Arc 19"/>
            <p:cNvSpPr/>
            <p:nvPr/>
          </p:nvSpPr>
          <p:spPr>
            <a:xfrm>
              <a:off x="1168286" y="4773110"/>
              <a:ext cx="936104" cy="1729208"/>
            </a:xfrm>
            <a:prstGeom prst="arc">
              <a:avLst/>
            </a:prstGeom>
            <a:ln w="228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20667217">
              <a:off x="3067932" y="5757166"/>
              <a:ext cx="604205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Right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A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20667217">
              <a:off x="926980" y="6018923"/>
              <a:ext cx="62068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Left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C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3" name="Picture 2" descr="F:\00down\legoDomabot\legoDomabotWithLightSensor092722a-render02-croppe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67217">
              <a:off x="1413607" y="4786551"/>
              <a:ext cx="1764177" cy="2071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/>
          <p:cNvSpPr txBox="1"/>
          <p:nvPr/>
        </p:nvSpPr>
        <p:spPr>
          <a:xfrm>
            <a:off x="5319250" y="3304390"/>
            <a:ext cx="11993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(A) Initial position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65086" y="3304390"/>
            <a:ext cx="14574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(B) CCW Yaw finished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04233" y="3571981"/>
            <a:ext cx="3393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Now sensor somewhere on black line i.e. (B)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Start yawing CW i.e. (C)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074926" y="4503826"/>
            <a:ext cx="1979687" cy="1542542"/>
            <a:chOff x="812694" y="4786551"/>
            <a:chExt cx="2658483" cy="2071447"/>
          </a:xfrm>
        </p:grpSpPr>
        <p:sp>
          <p:nvSpPr>
            <p:cNvPr id="28" name="Arc 27"/>
            <p:cNvSpPr/>
            <p:nvPr/>
          </p:nvSpPr>
          <p:spPr>
            <a:xfrm>
              <a:off x="1237322" y="4786552"/>
              <a:ext cx="936104" cy="1729208"/>
            </a:xfrm>
            <a:prstGeom prst="arc">
              <a:avLst/>
            </a:prstGeom>
            <a:ln w="228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 rot="981190">
              <a:off x="2866972" y="6284926"/>
              <a:ext cx="604205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Right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A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981190">
              <a:off x="812694" y="5753271"/>
              <a:ext cx="620685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Left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C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1" name="Picture 2" descr="F:\00down\legoDomabot\legoDomabotWithLightSensor092722a-render02-croppe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81190">
              <a:off x="1413607" y="4786551"/>
              <a:ext cx="1764176" cy="2071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TextBox 31"/>
          <p:cNvSpPr txBox="1"/>
          <p:nvPr/>
        </p:nvSpPr>
        <p:spPr>
          <a:xfrm>
            <a:off x="7401974" y="6060267"/>
            <a:ext cx="1372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(C) CW Yaw finished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ircular Arrow 32"/>
          <p:cNvSpPr/>
          <p:nvPr/>
        </p:nvSpPr>
        <p:spPr>
          <a:xfrm rot="19459028">
            <a:off x="5250072" y="4161989"/>
            <a:ext cx="669524" cy="905575"/>
          </a:xfrm>
          <a:prstGeom prst="circularArrow">
            <a:avLst/>
          </a:prstGeom>
          <a:solidFill>
            <a:srgbClr val="FF0000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869118" y="4499034"/>
            <a:ext cx="2044231" cy="1552551"/>
            <a:chOff x="926980" y="4773110"/>
            <a:chExt cx="2745157" cy="2084888"/>
          </a:xfrm>
        </p:grpSpPr>
        <p:sp>
          <p:nvSpPr>
            <p:cNvPr id="35" name="Arc 34"/>
            <p:cNvSpPr/>
            <p:nvPr/>
          </p:nvSpPr>
          <p:spPr>
            <a:xfrm>
              <a:off x="1168286" y="4773110"/>
              <a:ext cx="936104" cy="1729208"/>
            </a:xfrm>
            <a:prstGeom prst="arc">
              <a:avLst/>
            </a:prstGeom>
            <a:ln w="228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 rot="20667217">
              <a:off x="3067932" y="5757166"/>
              <a:ext cx="604205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Right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A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20667217">
              <a:off x="926980" y="6018923"/>
              <a:ext cx="62068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Left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C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8" name="Picture 2" descr="F:\00down\legoDomabot\legoDomabotWithLightSensor092722a-render02-croppe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67217">
              <a:off x="1413607" y="4786551"/>
              <a:ext cx="1764177" cy="2071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" name="TextBox 38"/>
          <p:cNvSpPr txBox="1"/>
          <p:nvPr/>
        </p:nvSpPr>
        <p:spPr>
          <a:xfrm>
            <a:off x="5288673" y="6076308"/>
            <a:ext cx="14574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(B) CCW Yaw finished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891" y="275579"/>
            <a:ext cx="5059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Pseudocode for calibrating and computing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irThresh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9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8" grpId="0"/>
      <p:bldP spid="25" grpId="0"/>
      <p:bldP spid="26" grpId="0"/>
      <p:bldP spid="32" grpId="0"/>
      <p:bldP spid="33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9" y="783268"/>
            <a:ext cx="4544567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timer for 2 seconds;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 4 – Domabot may have yawed onto white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Yaw CCW again, towards outermost black edge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Forward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Right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Motor slowly;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Left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Motor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slowly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 irValue;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(irValue &gt; irThresh){ // still in whitish area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Read irValue; // read light sensor value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// end while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 5 – Domabot back on outermost edge of black </a:t>
            </a:r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Start Bang-Bang line following</a:t>
            </a:r>
            <a:endParaRPr lang="en-US" sz="10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Check if user hit left arrow button to quit;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Read irValue;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irValue &gt; irThresh { // then sensor on whitish part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speed = speedBase;   // so right motor forward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Forward Right Motor at speed;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Stop Left Motor;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endParaRPr lang="en-US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if irValue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irThresh { // then sensor on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blackish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speed = speedBase;   // so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motor forward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Forward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Motor at speed;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Stop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Right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Motor;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while (left arrow button not pushed)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 6 – User hit Left Arrow Button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Turn off Left and Right motors;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Play Sound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 all tasks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94826" y="3293645"/>
            <a:ext cx="4115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 4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Sensor might have yawed onto white area i.e. (D)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Start yawing CCW until at outermost black edge i.e. (E)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872753" y="4427246"/>
            <a:ext cx="1979687" cy="1542542"/>
            <a:chOff x="812694" y="4786551"/>
            <a:chExt cx="2658483" cy="2071447"/>
          </a:xfrm>
        </p:grpSpPr>
        <p:sp>
          <p:nvSpPr>
            <p:cNvPr id="28" name="Arc 27"/>
            <p:cNvSpPr/>
            <p:nvPr/>
          </p:nvSpPr>
          <p:spPr>
            <a:xfrm>
              <a:off x="1237322" y="4786552"/>
              <a:ext cx="936104" cy="1729208"/>
            </a:xfrm>
            <a:prstGeom prst="arc">
              <a:avLst/>
            </a:prstGeom>
            <a:ln w="228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 rot="981190">
              <a:off x="2866972" y="6284926"/>
              <a:ext cx="604205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Right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A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981190">
              <a:off x="812694" y="5753271"/>
              <a:ext cx="620685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Left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C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1" name="Picture 2" descr="F:\00down\legoDomabot\legoDomabotWithLightSensor092722a-render02-croppe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81190">
              <a:off x="1413607" y="4786551"/>
              <a:ext cx="1764176" cy="2071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TextBox 31"/>
          <p:cNvSpPr txBox="1"/>
          <p:nvPr/>
        </p:nvSpPr>
        <p:spPr>
          <a:xfrm>
            <a:off x="5199801" y="5983687"/>
            <a:ext cx="14446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(D) Start yawing CCW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891" y="275579"/>
            <a:ext cx="3943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Pseudocode for bang-bang line following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Circular Arrow 40"/>
          <p:cNvSpPr/>
          <p:nvPr/>
        </p:nvSpPr>
        <p:spPr>
          <a:xfrm rot="19459028">
            <a:off x="5247143" y="3870032"/>
            <a:ext cx="778694" cy="905575"/>
          </a:xfrm>
          <a:prstGeom prst="circularArrow">
            <a:avLst/>
          </a:prstGeom>
          <a:solidFill>
            <a:srgbClr val="FF0000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6965469" y="4383290"/>
            <a:ext cx="1984577" cy="1542542"/>
            <a:chOff x="926980" y="4786551"/>
            <a:chExt cx="2665048" cy="2071447"/>
          </a:xfrm>
        </p:grpSpPr>
        <p:sp>
          <p:nvSpPr>
            <p:cNvPr id="43" name="Arc 42"/>
            <p:cNvSpPr/>
            <p:nvPr/>
          </p:nvSpPr>
          <p:spPr>
            <a:xfrm>
              <a:off x="1237322" y="4786552"/>
              <a:ext cx="936104" cy="1729208"/>
            </a:xfrm>
            <a:prstGeom prst="arc">
              <a:avLst/>
            </a:prstGeom>
            <a:ln w="228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87824" y="6018922"/>
              <a:ext cx="6042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Right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A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926980" y="6018923"/>
              <a:ext cx="6206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Left</a:t>
              </a: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Port C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6" name="Picture 2" descr="F:\00down\legoDomabot\legoDomabotWithLightSensor092722a-render02-croppe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607" y="4786551"/>
              <a:ext cx="1764177" cy="2071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7" name="TextBox 46"/>
          <p:cNvSpPr txBox="1"/>
          <p:nvPr/>
        </p:nvSpPr>
        <p:spPr>
          <a:xfrm>
            <a:off x="7119245" y="5983687"/>
            <a:ext cx="1741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(E) Domabot at edge</a:t>
            </a:r>
          </a:p>
          <a:p>
            <a:pPr algn="ctr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Begin Domabot  bang-bang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76966" y="147483"/>
            <a:ext cx="3820900" cy="3092999"/>
            <a:chOff x="4927845" y="3634875"/>
            <a:chExt cx="3820900" cy="3092999"/>
          </a:xfrm>
        </p:grpSpPr>
        <p:pic>
          <p:nvPicPr>
            <p:cNvPr id="5123" name="Picture 3" descr="C:\Users\Paul Oh\Desktop\IMG_4306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6042372" y="4021500"/>
              <a:ext cx="3092998" cy="23197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TextBox 48"/>
            <p:cNvSpPr txBox="1"/>
            <p:nvPr/>
          </p:nvSpPr>
          <p:spPr>
            <a:xfrm>
              <a:off x="4927845" y="3634875"/>
              <a:ext cx="13548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Step </a:t>
              </a: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Tx/>
                <a:buChar char="-"/>
              </a:pP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Display results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5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2" grpId="0"/>
      <p:bldP spid="41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79676" y="2834049"/>
                <a:ext cx="3339247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irThresh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400" b="0" i="0" smtClean="0">
                              <a:latin typeface="Cambria Math"/>
                            </a:rPr>
                            <m:t>irMax</m:t>
                          </m:r>
                          <m:r>
                            <m:rPr>
                              <m:nor/>
                            </m:rPr>
                            <a:rPr lang="en-US" sz="1400" b="0" i="0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1400" b="0" i="0" smtClean="0">
                              <a:latin typeface="Cambria Math"/>
                            </a:rPr>
                            <m:t>irMin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65+29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0" smtClean="0">
                          <a:latin typeface="Cambria Math"/>
                        </a:rPr>
                        <m:t>47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676" y="2834049"/>
                <a:ext cx="3339247" cy="500009"/>
              </a:xfrm>
              <a:prstGeom prst="rect">
                <a:avLst/>
              </a:prstGeom>
              <a:blipFill rotWithShape="1">
                <a:blip r:embed="rId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30659"/>
              </p:ext>
            </p:extLst>
          </p:nvPr>
        </p:nvGraphicFramePr>
        <p:xfrm>
          <a:off x="483804" y="1537905"/>
          <a:ext cx="7914640" cy="1173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802888">
                <a:tc gridSpan="38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0"/>
                          </a:schemeClr>
                        </a:gs>
                        <a:gs pos="92000">
                          <a:schemeClr val="accent1">
                            <a:tint val="44500"/>
                            <a:satMod val="160000"/>
                            <a:lumMod val="0"/>
                            <a:lumOff val="10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en-US" sz="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eft Brace 6"/>
          <p:cNvSpPr/>
          <p:nvPr/>
        </p:nvSpPr>
        <p:spPr>
          <a:xfrm rot="5400000">
            <a:off x="2336744" y="-562615"/>
            <a:ext cx="216024" cy="369698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5400000">
            <a:off x="6097048" y="-549363"/>
            <a:ext cx="216024" cy="369698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81280" y="656691"/>
            <a:ext cx="3472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Yaw CCW (thus towards darker part) by moving Right Motor (A) and Stopping Left Motor (C)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20" y="656690"/>
            <a:ext cx="3472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Yaw CW (thus towards whiter part) by moving Left Motor (C) and Stopping Right Motor (A)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2766264" y="3643916"/>
            <a:ext cx="3352659" cy="2045842"/>
            <a:chOff x="3089583" y="3990254"/>
            <a:chExt cx="3352659" cy="2045842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4594197" y="4221087"/>
              <a:ext cx="0" cy="158417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583706" y="5013175"/>
              <a:ext cx="201860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432198" y="5013175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65</a:t>
              </a:r>
              <a:endParaRPr lang="en-US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25182" y="5013174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29</a:t>
              </a:r>
              <a:endParaRPr lang="en-US" sz="1200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5121624" y="5516969"/>
              <a:ext cx="48068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592156" y="4509119"/>
              <a:ext cx="50102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247394" y="3990254"/>
              <a:ext cx="1058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Yaw CW (rightward)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4082930" y="4509120"/>
              <a:ext cx="0" cy="5040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129283" y="5013174"/>
              <a:ext cx="0" cy="5040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4951512" y="479715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56</a:t>
              </a:r>
              <a:endParaRPr lang="en-US" sz="12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912050" y="501496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38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4982420" y="4509120"/>
                  <a:ext cx="1459822" cy="3252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800" b="0" i="0" smtClean="0">
                            <a:latin typeface="Cambria Math"/>
                          </a:rPr>
                          <m:t>47</m:t>
                        </m:r>
                        <m:r>
                          <a:rPr lang="en-US" sz="8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800" b="0" i="1" smtClean="0">
                                <a:latin typeface="Cambria Math"/>
                              </a:rPr>
                              <m:t>65−47</m:t>
                            </m:r>
                          </m:num>
                          <m:den>
                            <m:r>
                              <a:rPr lang="en-US" sz="8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800" b="0" i="1" smtClean="0">
                            <a:latin typeface="Cambria Math"/>
                          </a:rPr>
                          <m:t>=47+9=56</m:t>
                        </m:r>
                      </m:oMath>
                    </m:oMathPara>
                  </a14:m>
                  <a:endParaRPr lang="en-US" sz="8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2420" y="4509120"/>
                  <a:ext cx="1459822" cy="32528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3089583" y="5290173"/>
                  <a:ext cx="1279902" cy="2682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800" b="0" i="0" smtClean="0">
                          <a:latin typeface="Cambria Math"/>
                        </a:rPr>
                        <m:t>47</m:t>
                      </m:r>
                      <m:r>
                        <a:rPr lang="en-US" sz="8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65−47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800" b="0" i="1" smtClean="0">
                          <a:latin typeface="Cambria Math"/>
                        </a:rPr>
                        <m:t>=47−9=</m:t>
                      </m:r>
                    </m:oMath>
                  </a14:m>
                  <a:r>
                    <a:rPr lang="en-US" sz="800" dirty="0" smtClean="0"/>
                    <a:t>38</a:t>
                  </a:r>
                  <a:endParaRPr lang="en-US" sz="800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9583" y="5290173"/>
                  <a:ext cx="1279902" cy="26821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Box 45"/>
            <p:cNvSpPr txBox="1"/>
            <p:nvPr/>
          </p:nvSpPr>
          <p:spPr>
            <a:xfrm>
              <a:off x="4070512" y="4711291"/>
              <a:ext cx="105877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Go Straight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64452" y="5574431"/>
              <a:ext cx="10587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Yaw CCW (leftward)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4071939" y="5019036"/>
              <a:ext cx="105734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833233" y="3730467"/>
            <a:ext cx="3240790" cy="1768842"/>
            <a:chOff x="3902149" y="3050589"/>
            <a:chExt cx="3240790" cy="1768842"/>
          </a:xfrm>
        </p:grpSpPr>
        <p:cxnSp>
          <p:nvCxnSpPr>
            <p:cNvPr id="51" name="Straight Arrow Connector 50"/>
            <p:cNvCxnSpPr/>
            <p:nvPr/>
          </p:nvCxnSpPr>
          <p:spPr>
            <a:xfrm flipV="1">
              <a:off x="5500550" y="3157732"/>
              <a:ext cx="0" cy="1584176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490059" y="3949820"/>
              <a:ext cx="201860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338551" y="3949820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65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431535" y="394981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29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902149" y="3050589"/>
              <a:ext cx="1058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Turn right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697567" y="3565099"/>
              <a:ext cx="105877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 Straight</a:t>
              </a:r>
              <a:endPara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84168" y="4542432"/>
              <a:ext cx="1058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Turn left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4498509" y="3445765"/>
              <a:ext cx="2010922" cy="100433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5503970" y="3710071"/>
              <a:ext cx="364174" cy="237861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5102002" y="4523220"/>
            <a:ext cx="1058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irValue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359834" y="4495256"/>
            <a:ext cx="804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irValue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94840" y="3557164"/>
            <a:ext cx="804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Turn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65195" y="3643916"/>
            <a:ext cx="804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Turn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66878" y="3562309"/>
            <a:ext cx="3094889" cy="2073964"/>
            <a:chOff x="79795" y="3904933"/>
            <a:chExt cx="3094889" cy="2073964"/>
          </a:xfrm>
        </p:grpSpPr>
        <p:sp>
          <p:nvSpPr>
            <p:cNvPr id="61" name="TextBox 60"/>
            <p:cNvSpPr txBox="1"/>
            <p:nvPr/>
          </p:nvSpPr>
          <p:spPr>
            <a:xfrm>
              <a:off x="2115913" y="4851503"/>
              <a:ext cx="1058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irValue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79795" y="3904933"/>
              <a:ext cx="2377878" cy="2073964"/>
              <a:chOff x="79795" y="3904933"/>
              <a:chExt cx="2377878" cy="2073964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79795" y="4006602"/>
                <a:ext cx="2377878" cy="1972295"/>
                <a:chOff x="421555" y="4006602"/>
                <a:chExt cx="2377878" cy="1972295"/>
              </a:xfrm>
            </p:grpSpPr>
            <p:cxnSp>
              <p:nvCxnSpPr>
                <p:cNvPr id="9" name="Straight Arrow Connector 8"/>
                <p:cNvCxnSpPr/>
                <p:nvPr/>
              </p:nvCxnSpPr>
              <p:spPr>
                <a:xfrm flipV="1">
                  <a:off x="1619672" y="4221088"/>
                  <a:ext cx="0" cy="1584176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609181" y="5013176"/>
                  <a:ext cx="2018603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2457673" y="5013176"/>
                  <a:ext cx="34176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65</a:t>
                  </a:r>
                  <a:endParaRPr lang="en-US" sz="1200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550657" y="5013175"/>
                  <a:ext cx="34176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29</a:t>
                  </a:r>
                  <a:endParaRPr lang="en-US" sz="1200" dirty="0"/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1626512" y="5517232"/>
                  <a:ext cx="1002041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617631" y="4509120"/>
                  <a:ext cx="1002041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1618482" y="5517232"/>
                  <a:ext cx="105877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Yaw CCW (leftward)</a:t>
                  </a:r>
                  <a:endParaRPr lang="en-US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421555" y="4006602"/>
                  <a:ext cx="105877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Yaw CW (rightward)</a:t>
                  </a:r>
                  <a:endParaRPr lang="en-US" sz="12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6" name="TextBox 65"/>
              <p:cNvSpPr txBox="1"/>
              <p:nvPr/>
            </p:nvSpPr>
            <p:spPr>
              <a:xfrm>
                <a:off x="865474" y="3904933"/>
                <a:ext cx="804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Turn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267668" y="5017668"/>
                <a:ext cx="3417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47</a:t>
                </a:r>
                <a:endParaRPr lang="en-US" sz="1200" dirty="0"/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4257327" y="465912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47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7430444" y="471252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47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2867067" y="7291"/>
            <a:ext cx="319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Control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6550" y="5753376"/>
            <a:ext cx="2225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Bang-Bang: 2 regions </a:t>
            </a:r>
          </a:p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(Yaw CW or CCW)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699963" y="5733706"/>
            <a:ext cx="3287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 regions</a:t>
            </a:r>
          </a:p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(Yaw CW, Go Straight, Yaw CCW)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293656" y="5822680"/>
            <a:ext cx="2816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Proportional: Infinite Regions</a:t>
            </a:r>
          </a:p>
        </p:txBody>
      </p:sp>
    </p:spTree>
    <p:extLst>
      <p:ext uri="{BB962C8B-B14F-4D97-AF65-F5344CB8AC3E}">
        <p14:creationId xmlns:p14="http://schemas.microsoft.com/office/powerpoint/2010/main" val="340552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9" grpId="0"/>
      <p:bldP spid="70" grpId="0"/>
      <p:bldP spid="2" grpId="0"/>
      <p:bldP spid="73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352185" y="539053"/>
            <a:ext cx="5803496" cy="2433138"/>
            <a:chOff x="157009" y="277948"/>
            <a:chExt cx="6001449" cy="2433138"/>
          </a:xfrm>
        </p:grpSpPr>
        <p:cxnSp>
          <p:nvCxnSpPr>
            <p:cNvPr id="3" name="Straight Arrow Connector 2"/>
            <p:cNvCxnSpPr/>
            <p:nvPr/>
          </p:nvCxnSpPr>
          <p:spPr>
            <a:xfrm flipV="1">
              <a:off x="2862159" y="573844"/>
              <a:ext cx="0" cy="16658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424359" y="2235543"/>
              <a:ext cx="5112568" cy="411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3700160" y="2250513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65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05862" y="2250513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29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08565" y="723377"/>
              <a:ext cx="1058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Turn right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70928" y="979323"/>
              <a:ext cx="19056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 Straight</a:t>
              </a:r>
              <a:endPara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81704" y="1731419"/>
              <a:ext cx="1058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Turn left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860118" y="861877"/>
              <a:ext cx="2010922" cy="100433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2865579" y="1126183"/>
              <a:ext cx="364174" cy="237861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425365" y="277948"/>
              <a:ext cx="9244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Speed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1242" y="2299557"/>
              <a:ext cx="10372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 = irValue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68267" y="1266275"/>
              <a:ext cx="11592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speedBase = 50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867716" y="868207"/>
              <a:ext cx="1005461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847123" y="1866212"/>
              <a:ext cx="1005461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915481" y="729391"/>
              <a:ext cx="418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+90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63511" y="716123"/>
              <a:ext cx="18742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(Max speed to add is 40)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4962" y="1706865"/>
              <a:ext cx="21659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(Max speed to subtract is 40)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27233" y="172771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10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719987" y="2264413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47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57009" y="2232665"/>
              <a:ext cx="6957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</a:rPr>
                <a:t>0</a:t>
              </a:r>
            </a:p>
            <a:p>
              <a:pPr algn="ctr"/>
              <a:r>
                <a:rPr lang="en-US" sz="1200" dirty="0" smtClean="0">
                  <a:solidFill>
                    <a:prstClr val="black"/>
                  </a:solidFill>
                </a:rPr>
                <a:t>Blackest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20642" y="2249421"/>
              <a:ext cx="6733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</a:rPr>
                <a:t>100</a:t>
              </a:r>
            </a:p>
            <a:p>
              <a:pPr algn="ctr"/>
              <a:r>
                <a:rPr lang="en-US" sz="1200" dirty="0" smtClean="0">
                  <a:solidFill>
                    <a:prstClr val="black"/>
                  </a:solidFill>
                </a:rPr>
                <a:t>Whitest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1177" y="3340787"/>
                <a:ext cx="3104376" cy="50270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Slope</m:t>
                      </m:r>
                      <m:r>
                        <m:rPr>
                          <m:nor/>
                        </m:rPr>
                        <a:rPr lang="en-US" sz="14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−(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90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65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29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−80</m:t>
                          </m:r>
                        </m:num>
                        <m:den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36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=−2.22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77" y="3340787"/>
                <a:ext cx="3104376" cy="502702"/>
              </a:xfrm>
              <a:prstGeom prst="rect">
                <a:avLst/>
              </a:prstGeom>
              <a:blipFill rotWithShape="1">
                <a:blip r:embed="rId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364307" y="2979278"/>
                <a:ext cx="4034181" cy="1225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Sanity Check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: </a:t>
                </a:r>
                <a:endParaRPr lang="en-US" sz="14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1. 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29</m:t>
                        </m:r>
                      </m:e>
                    </m: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50+</m:t>
                    </m:r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−80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36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29</m:t>
                        </m:r>
                      </m:e>
                    </m: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−64.4+104.4=+40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endParaRPr lang="en-US" sz="14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65</m:t>
                        </m:r>
                      </m:e>
                    </m: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−80</m:t>
                        </m:r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36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65</m:t>
                        </m:r>
                      </m:e>
                    </m: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−144.4+104.4=−40</m:t>
                    </m:r>
                  </m:oMath>
                </a14:m>
                <a:endParaRPr lang="en-US" sz="1400" b="0" dirty="0" smtClean="0">
                  <a:solidFill>
                    <a:prstClr val="black"/>
                  </a:solidFill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3.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47</m:t>
                        </m:r>
                      </m:e>
                    </m:d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−80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36</m:t>
                        </m:r>
                      </m:den>
                    </m:f>
                    <m:d>
                      <m:d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47</m:t>
                        </m:r>
                      </m:e>
                    </m:d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=−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104.4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+104.4=0</m:t>
                    </m:r>
                  </m:oMath>
                </a14:m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307" y="2979278"/>
                <a:ext cx="4034181" cy="1225720"/>
              </a:xfrm>
              <a:prstGeom prst="rect">
                <a:avLst/>
              </a:prstGeom>
              <a:blipFill rotWithShape="1">
                <a:blip r:embed="rId3"/>
                <a:stretch>
                  <a:fillRect l="-453" t="-498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95094" y="4509120"/>
                <a:ext cx="43703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 smtClean="0"/>
                  <a:t>Equation of a Line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𝑚𝑥</m:t>
                    </m:r>
                    <m:r>
                      <a:rPr lang="en-US" sz="1400" b="0" i="1" smtClean="0">
                        <a:latin typeface="Cambria Math"/>
                      </a:rPr>
                      <m:t>+</m:t>
                    </m:r>
                    <m:r>
                      <a:rPr lang="en-US" sz="1400" b="0" i="1" smtClean="0">
                        <a:latin typeface="Cambria Math"/>
                      </a:rPr>
                      <m:t>𝑏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thus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𝑏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−</m:t>
                    </m:r>
                    <m:r>
                      <a:rPr lang="en-US" sz="1400" b="0" i="1" smtClean="0">
                        <a:latin typeface="Cambria Math"/>
                      </a:rPr>
                      <m:t>𝑚𝑥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094" y="4509120"/>
                <a:ext cx="4370364" cy="307777"/>
              </a:xfrm>
              <a:prstGeom prst="rect">
                <a:avLst/>
              </a:prstGeom>
              <a:blipFill rotWithShape="1">
                <a:blip r:embed="rId4"/>
                <a:stretch>
                  <a:fillRect l="-279"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76889" y="4509120"/>
                <a:ext cx="43235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 smtClean="0"/>
                  <a:t>Hence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/>
                      </a:rPr>
                      <m:t>b</m:t>
                    </m:r>
                    <m:r>
                      <a:rPr lang="en-US" sz="1400" b="0" i="0" smtClean="0">
                        <a:latin typeface="Cambria Math"/>
                      </a:rPr>
                      <m:t>=50−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0" smtClean="0">
                            <a:latin typeface="Cambria Math"/>
                          </a:rPr>
                          <m:t>−2.22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∙47</m:t>
                        </m:r>
                      </m:e>
                    </m:d>
                    <m:r>
                      <a:rPr lang="en-US" sz="1400" b="0" i="1" smtClean="0">
                        <a:latin typeface="Cambria Math"/>
                        <a:ea typeface="Cambria Math"/>
                      </a:rPr>
                      <m:t>=50+104.34=154.34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889" y="4509120"/>
                <a:ext cx="4323556" cy="307777"/>
              </a:xfrm>
              <a:prstGeom prst="rect">
                <a:avLst/>
              </a:prstGeom>
              <a:blipFill rotWithShape="1">
                <a:blip r:embed="rId5"/>
                <a:stretch>
                  <a:fillRect l="-423"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540446" y="4989169"/>
                <a:ext cx="5263492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Sanity Check</a:t>
                </a:r>
                <a:r>
                  <a:rPr lang="en-US" sz="1400" dirty="0" smtClean="0">
                    <a:solidFill>
                      <a:prstClr val="black"/>
                    </a:solidFill>
                  </a:rPr>
                  <a:t>: </a:t>
                </a:r>
                <a:endParaRPr lang="en-US" sz="14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1. 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29</m:t>
                        </m:r>
                      </m:e>
                    </m: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−2.22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29</m:t>
                        </m:r>
                      </m:e>
                    </m:d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+154.34=−64.38+153.4=89.96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≈90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</a:rPr>
                  <a:t> </a:t>
                </a:r>
                <a:endParaRPr lang="en-US" sz="14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65</m:t>
                        </m:r>
                      </m:e>
                    </m: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=−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2.22</m:t>
                    </m:r>
                    <m:d>
                      <m:d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65</m:t>
                        </m:r>
                      </m:e>
                    </m:d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+154.34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−144.3+153.4=9.1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≈10</m:t>
                    </m:r>
                  </m:oMath>
                </a14:m>
                <a:endParaRPr lang="en-US" sz="1400" b="0" dirty="0" smtClean="0">
                  <a:solidFill>
                    <a:prstClr val="black"/>
                  </a:solidFill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3.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47</m:t>
                        </m:r>
                      </m:e>
                    </m:d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−2.22</m:t>
                    </m:r>
                    <m:d>
                      <m:d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47</m:t>
                        </m:r>
                      </m:e>
                    </m:d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+154.34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−104.34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+1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53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.4=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49.06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≈50</m:t>
                    </m:r>
                  </m:oMath>
                </a14:m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446" y="4989169"/>
                <a:ext cx="5263492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348" t="-637" b="-5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0037" y="5466223"/>
                <a:ext cx="2309735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 smtClean="0"/>
                  <a:t>So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=−2.22</m:t>
                    </m:r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+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154.34</m:t>
                    </m:r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037" y="5466223"/>
                <a:ext cx="2309735" cy="307777"/>
              </a:xfrm>
              <a:prstGeom prst="rect">
                <a:avLst/>
              </a:prstGeom>
              <a:blipFill rotWithShape="1">
                <a:blip r:embed="rId7"/>
                <a:stretch>
                  <a:fillRect l="-528"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3427" y="95872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Normalize the graph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Table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2581067"/>
                  </p:ext>
                </p:extLst>
              </p:nvPr>
            </p:nvGraphicFramePr>
            <p:xfrm>
              <a:off x="5796136" y="681281"/>
              <a:ext cx="2939415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48042"/>
                    <a:gridCol w="540068"/>
                    <a:gridCol w="1551305"/>
                  </a:tblGrid>
                  <a:tr h="18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Meaning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18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0" i="1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  <m:t>𝑖𝑟𝑀𝑖𝑛</m:t>
                                </m:r>
                              </m:oMath>
                            </m:oMathPara>
                          </a14:m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27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Darkest intensity</a:t>
                          </a:r>
                          <a:r>
                            <a:rPr lang="en-US" sz="1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value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18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0" i="1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  <m:t>𝑖𝑟𝑀𝑎𝑥</m:t>
                                </m:r>
                              </m:oMath>
                            </m:oMathPara>
                          </a14:m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65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Brightest intensity value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18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speedBase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</a:t>
                          </a:r>
                          <a:r>
                            <a:rPr lang="en-US" sz="1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base speed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18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speedMax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 max speed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180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speedMin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 min speed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Table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2581067"/>
                  </p:ext>
                </p:extLst>
              </p:nvPr>
            </p:nvGraphicFramePr>
            <p:xfrm>
              <a:off x="5796136" y="681281"/>
              <a:ext cx="2939415" cy="1463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48042"/>
                    <a:gridCol w="540068"/>
                    <a:gridCol w="1551305"/>
                  </a:tblGrid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Variable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Value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Meaning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8"/>
                          <a:stretch>
                            <a:fillRect l="-719" t="-102500" r="-246763" b="-4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27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Darkest intensity</a:t>
                          </a:r>
                          <a:r>
                            <a:rPr lang="en-US" sz="1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value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8"/>
                          <a:stretch>
                            <a:fillRect l="-719" t="-202500" r="-246763" b="-3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65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Brightest intensity value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speedBase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</a:t>
                          </a:r>
                          <a:r>
                            <a:rPr lang="en-US" sz="1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base speed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speedMax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 max speed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speedMin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Domabot min speed</a:t>
                          </a:r>
                          <a:endParaRPr lang="en-US" sz="1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4460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  <p:bldP spid="33" grpId="0"/>
      <p:bldP spid="34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906098" y="66682"/>
            <a:ext cx="6196888" cy="2249564"/>
            <a:chOff x="-544088" y="205074"/>
            <a:chExt cx="6196888" cy="2249564"/>
          </a:xfrm>
        </p:grpSpPr>
        <p:cxnSp>
          <p:nvCxnSpPr>
            <p:cNvPr id="3" name="Straight Arrow Connector 2"/>
            <p:cNvCxnSpPr/>
            <p:nvPr/>
          </p:nvCxnSpPr>
          <p:spPr>
            <a:xfrm flipV="1">
              <a:off x="1963109" y="500970"/>
              <a:ext cx="0" cy="166581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-474691" y="2162669"/>
              <a:ext cx="5112568" cy="411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801110" y="217763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65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06812" y="217763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29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515" y="650503"/>
              <a:ext cx="1058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Turn right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71878" y="906449"/>
              <a:ext cx="19056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 Straight</a:t>
              </a:r>
              <a:endPara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82654" y="1658545"/>
              <a:ext cx="1058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Turn left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961068" y="789003"/>
              <a:ext cx="2010922" cy="100433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966529" y="1053309"/>
              <a:ext cx="364174" cy="237861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526315" y="205074"/>
              <a:ext cx="9244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Speed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15584" y="2053039"/>
              <a:ext cx="10372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 = irValue</a:t>
              </a:r>
              <a:endPara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217" y="1291170"/>
              <a:ext cx="11592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speedBase = 50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968666" y="795333"/>
              <a:ext cx="1005461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48073" y="1793338"/>
              <a:ext cx="1005461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016431" y="656517"/>
              <a:ext cx="418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+90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64461" y="643249"/>
              <a:ext cx="18742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(Max speed to add is 40)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-544088" y="1633991"/>
              <a:ext cx="21659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(Max speed to subtract is 40)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28183" y="1654838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</a:rPr>
                <a:t>10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271123" y="205314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47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08145" y="2021399"/>
            <a:ext cx="695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0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Blackest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28755" y="2038155"/>
            <a:ext cx="673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100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Whitest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6" name="Isosceles Triangle 35"/>
          <p:cNvSpPr/>
          <p:nvPr/>
        </p:nvSpPr>
        <p:spPr>
          <a:xfrm>
            <a:off x="4444008" y="715501"/>
            <a:ext cx="934687" cy="479984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10800000">
            <a:off x="5498367" y="1145399"/>
            <a:ext cx="905352" cy="398832"/>
          </a:xfrm>
          <a:prstGeom prst="triangle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36292" y="3008850"/>
                <a:ext cx="7661072" cy="33406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(1-1).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</a:rPr>
                      <m:t>s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peed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for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Motor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C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(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left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)=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speedBase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+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gain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irValue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− </m:t>
                    </m:r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</a:rPr>
                      <m:t>irThresh</m:t>
                    </m:r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</a:rPr>
                      <m:t>)=50+2.2(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irValue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− 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irThresh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92" y="3008850"/>
                <a:ext cx="7661072" cy="334066"/>
              </a:xfrm>
              <a:prstGeom prst="rect">
                <a:avLst/>
              </a:prstGeom>
              <a:blipFill rotWithShape="1">
                <a:blip r:embed="rId2"/>
                <a:stretch>
                  <a:fillRect l="-239" b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188408" y="3895401"/>
            <a:ext cx="8684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Blue area: yaw CW (away from black): Increase Motor C speed and Decrease Motor A speed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156325" y="4236557"/>
                <a:ext cx="58801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speed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C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=50+(−2.22)(40−47)=50 + (−2.22)(−7) = 50 + 15.54 = 65.54</m:t>
                      </m:r>
                    </m:oMath>
                  </m:oMathPara>
                </a14:m>
                <a:endParaRPr lang="en-US" sz="1400" dirty="0" smtClean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325" y="4236557"/>
                <a:ext cx="5880171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6292" y="3414152"/>
                <a:ext cx="7601761" cy="33406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(1-2).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</a:rPr>
                      <m:t>s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peed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for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Motor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A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(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right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)=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speedBase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 − </m:t>
                    </m:r>
                    <m:r>
                      <m:rPr>
                        <m:nor/>
                      </m:rPr>
                      <a:rPr lang="en-US" sz="1400" smtClean="0">
                        <a:solidFill>
                          <a:prstClr val="black"/>
                        </a:solidFill>
                        <a:latin typeface="Cambria Math"/>
                      </a:rPr>
                      <m:t>gain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irValue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− </m:t>
                    </m:r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</a:rPr>
                      <m:t>irThresh</m:t>
                    </m:r>
                    <m:r>
                      <m:rPr>
                        <m:nor/>
                      </m:rPr>
                      <a:rPr lang="en-US" sz="1400">
                        <a:solidFill>
                          <a:prstClr val="black"/>
                        </a:solidFill>
                        <a:latin typeface="Cambria Math"/>
                      </a:rPr>
                      <m:t>)=50−2.2(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irValue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− 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irThresh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92" y="3414152"/>
                <a:ext cx="7601761" cy="334066"/>
              </a:xfrm>
              <a:prstGeom prst="rect">
                <a:avLst/>
              </a:prstGeom>
              <a:blipFill rotWithShape="1">
                <a:blip r:embed="rId4"/>
                <a:stretch>
                  <a:fillRect l="-241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193578" y="4267335"/>
                <a:ext cx="281038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Sanity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Check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let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irValue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=40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then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78" y="4267335"/>
                <a:ext cx="2810385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3057448" y="4526457"/>
                <a:ext cx="5979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speed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A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=50−(−2.22)(40−47)=50 + (2.22)(−7) = 50 − 15.54 = 34.46</m:t>
                      </m:r>
                    </m:oMath>
                  </m:oMathPara>
                </a14:m>
                <a:endParaRPr lang="en-US" sz="1400" dirty="0" smtClean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448" y="4526457"/>
                <a:ext cx="5979048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193578" y="5338471"/>
            <a:ext cx="8684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Green area: yaw CCW (toward black): Decrease Motor C speed and Increase Motor A speed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3110977" y="5996810"/>
                <a:ext cx="59255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speed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C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=50+(−2.22)(55−47)=50 + (−2.22)(8) = 50 − 17.76 = 32.24</m:t>
                      </m:r>
                    </m:oMath>
                  </m:oMathPara>
                </a14:m>
                <a:endParaRPr lang="en-US" sz="1400" dirty="0" smtClean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977" y="5996810"/>
                <a:ext cx="5925519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242836" y="5873700"/>
                <a:ext cx="281038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Sanity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Check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let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irValue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=55 </m:t>
                      </m:r>
                      <m:r>
                        <m:rPr>
                          <m:nor/>
                        </m:rPr>
                        <a:rPr lang="en-US" sz="1400">
                          <a:latin typeface="Cambria Math"/>
                        </a:rPr>
                        <m:t>then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36" y="5873700"/>
                <a:ext cx="2810385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121664" y="5766870"/>
                <a:ext cx="550605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speed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A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=50−(−2.22)(55−47)=50 + (2.22)(8) = 50 + 17.76 = 67.76</m:t>
                      </m:r>
                    </m:oMath>
                  </m:oMathPara>
                </a14:m>
                <a:endParaRPr lang="en-US" sz="1400" dirty="0" smtClean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664" y="5766870"/>
                <a:ext cx="5506059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156325" y="4885440"/>
            <a:ext cx="277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in yawing CW (QED)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219312" y="6304587"/>
            <a:ext cx="290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in yawing CCW (QED)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5400000">
            <a:off x="5028647" y="2305441"/>
            <a:ext cx="191602" cy="1193233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354045" y="2494865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Call this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irError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427" y="95872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Formulate P-control law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55" y="663982"/>
            <a:ext cx="2066113" cy="1586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14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/>
      <p:bldP spid="40" grpId="0"/>
      <p:bldP spid="42" grpId="0"/>
      <p:bldP spid="43" grpId="0"/>
      <p:bldP spid="44" grpId="0"/>
      <p:bldP spid="45" grpId="0"/>
      <p:bldP spid="46" grpId="0"/>
      <p:bldP spid="47" grpId="0"/>
      <p:bldP spid="2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47" y="103747"/>
            <a:ext cx="4865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Pseudocode for Proportional Control Line Following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" y="548680"/>
            <a:ext cx="3896496" cy="5170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Calculate proportional gain from 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calibrated values irMax and irMin 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and defined speedMin and speedMax values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kP = (speedMin - speedMax) / (irMax - irMin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Check if Left Arrow Button pushed;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irValue;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irError = irValue – irThresh;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On whiter part if irError &gt; 0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So increase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Motor C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to yaw towards black</a:t>
            </a:r>
            <a:endParaRPr lang="en-US" sz="1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 = speedBase + kP * irError;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NB: speed now &gt; speedBase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speed &gt; speedMax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speed = speedMax;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speed &lt; speedMin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speed = speedMin;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Forward Motor C at speed; 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And decrease Motor A to yaw towards black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speed = speedBase – kP * irError; 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NB: speed now &lt; speedBase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if speed &gt; speedMax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speed = speedMax;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if speed &lt; speedMin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speed = speedMin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Forward Motor A at speed;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while Left Arrow Button not pushed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Left Arrow Button was pushed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Exit gracefully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Turn off both motors;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Play Exit sound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 All Tasks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2694111"/>
            <a:ext cx="3346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Recall Equations (1.1) and (1.2) from before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Also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kP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is the slope calculated from calibration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>
            <a:stCxn id="2" idx="1"/>
          </p:cNvCxnSpPr>
          <p:nvPr/>
        </p:nvCxnSpPr>
        <p:spPr>
          <a:xfrm flipH="1" flipV="1">
            <a:off x="2987824" y="2344402"/>
            <a:ext cx="1368152" cy="580542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" idx="1"/>
          </p:cNvCxnSpPr>
          <p:nvPr/>
        </p:nvCxnSpPr>
        <p:spPr>
          <a:xfrm flipH="1">
            <a:off x="2987824" y="2924944"/>
            <a:ext cx="1368152" cy="643592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1627</Words>
  <Application>Microsoft Office PowerPoint</Application>
  <PresentationFormat>On-screen Show (4:3)</PresentationFormat>
  <Paragraphs>364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54</cp:revision>
  <dcterms:created xsi:type="dcterms:W3CDTF">2022-09-27T21:49:12Z</dcterms:created>
  <dcterms:modified xsi:type="dcterms:W3CDTF">2022-09-30T16:52:03Z</dcterms:modified>
</cp:coreProperties>
</file>