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FF"/>
    <a:srgbClr val="FFFF00"/>
    <a:srgbClr val="DDDDDD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505" autoAdjust="0"/>
    <p:restoredTop sz="94607" autoAdjust="0"/>
  </p:normalViewPr>
  <p:slideViewPr>
    <p:cSldViewPr>
      <p:cViewPr>
        <p:scale>
          <a:sx n="75" d="100"/>
          <a:sy n="75" d="100"/>
        </p:scale>
        <p:origin x="-258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6DB29416-60C8-47FE-BA5B-9D2C48F81D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8091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BBEDB0-2A3C-4559-954D-FCAEB614C7C9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88650-6205-4E1A-B151-54B5AC8499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532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EC90C9-91CA-4A9C-AA16-768F5CD90A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3754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9EEC41-4994-45C8-AE8C-08C07C7E67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591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A74FF0D-148E-4637-BE99-5342862D7B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0783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D74D0B0-E36D-43BD-84AD-F0667947A9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6234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7B90F-5368-4033-BDE9-307AA7E005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5200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40035-5585-4CC5-8B25-E7535363FE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2125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8A7CB-94E1-4A24-9A1A-723BB4B68A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4988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9F2C5F-4789-4A86-97F8-42ED54A971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8386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E0B257-C6EC-4F76-987D-BBF0AC9BBC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075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5116CA-F82C-4C0C-9F68-1CAFF89EF5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6024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C7AA7-188A-4433-BDB9-BE3DCDF5A7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706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B034D7-226D-4AE8-9FA8-44E2B7B177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81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5014983-69DC-49AC-9DFE-CD02B1C5927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bricxcc.sourceforge.net/nbc/nxcdoc/nxcapi/vars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bricxcc.sourceforge.net/nbc/nxcdoc/nxcapi/group___display_module_functions_ga9a070f70dbe14ebfb0b6b0c0abbef64c.html#ga9a070f70dbe14ebfb0b6b0c0abbef64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bricxcc.sourceforge.net/nbc/nxcdoc/nxcapi/group__cstring_a_p_i_gae1e152293a956a9911b3940664b7b9f4.html#gae1e152293a956a9911b3940664b7b9f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438400" y="2482910"/>
            <a:ext cx="35894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dirty="0" smtClean="0">
                <a:solidFill>
                  <a:srgbClr val="0066FF"/>
                </a:solidFill>
              </a:rPr>
              <a:t>Slides: </a:t>
            </a:r>
            <a:r>
              <a:rPr lang="en-US" altLang="en-US" sz="2000" b="1" dirty="0" smtClean="0">
                <a:solidFill>
                  <a:srgbClr val="0066FF"/>
                </a:solidFill>
              </a:rPr>
              <a:t>NXC Programming 1</a:t>
            </a:r>
            <a:endParaRPr lang="en-US" altLang="en-US" sz="2000" b="1" dirty="0">
              <a:solidFill>
                <a:srgbClr val="0066FF"/>
              </a:solidFill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447800" y="3042190"/>
            <a:ext cx="619701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/>
              <a:t>Best Practices</a:t>
            </a:r>
            <a:r>
              <a:rPr lang="en-US" altLang="en-US" sz="2000" dirty="0" smtClean="0"/>
              <a:t>, Data Types, TextOut and FormatNum</a:t>
            </a:r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83066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66FF"/>
                </a:solidFill>
              </a:rPr>
              <a:t>Best Practices</a:t>
            </a:r>
            <a:endParaRPr lang="en-US" b="1" dirty="0">
              <a:solidFill>
                <a:srgbClr val="0066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85800"/>
            <a:ext cx="6858000" cy="5889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Brace 3"/>
          <p:cNvSpPr/>
          <p:nvPr/>
        </p:nvSpPr>
        <p:spPr>
          <a:xfrm>
            <a:off x="4648200" y="609600"/>
            <a:ext cx="228600" cy="1066800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003800" y="39469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 425: Always start all your NXC programs with these intro comments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10199" y="661095"/>
            <a:ext cx="36957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Filename is descriptive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Filename is </a:t>
            </a:r>
            <a:r>
              <a:rPr lang="en-US" sz="1200" dirty="0" smtClean="0">
                <a:solidFill>
                  <a:srgbClr val="FF0000"/>
                </a:solidFill>
              </a:rPr>
              <a:t>multiword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Leading word is </a:t>
            </a:r>
            <a:r>
              <a:rPr lang="en-US" sz="1200" dirty="0" smtClean="0">
                <a:solidFill>
                  <a:srgbClr val="FF0000"/>
                </a:solidFill>
              </a:rPr>
              <a:t>not</a:t>
            </a:r>
            <a:r>
              <a:rPr lang="en-US" sz="1200" dirty="0" smtClean="0"/>
              <a:t> capitalized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Subsequent words </a:t>
            </a:r>
            <a:r>
              <a:rPr lang="en-US" sz="1200" dirty="0" smtClean="0">
                <a:solidFill>
                  <a:srgbClr val="FF0000"/>
                </a:solidFill>
              </a:rPr>
              <a:t>capitalize 1</a:t>
            </a:r>
            <a:r>
              <a:rPr lang="en-US" sz="1200" baseline="30000" dirty="0" smtClean="0">
                <a:solidFill>
                  <a:srgbClr val="FF0000"/>
                </a:solidFill>
              </a:rPr>
              <a:t>st</a:t>
            </a:r>
            <a:r>
              <a:rPr lang="en-US" sz="1200" dirty="0" smtClean="0">
                <a:solidFill>
                  <a:srgbClr val="FF0000"/>
                </a:solidFill>
              </a:rPr>
              <a:t> letter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Filename has </a:t>
            </a:r>
            <a:r>
              <a:rPr lang="en-US" sz="1200" dirty="0" smtClean="0">
                <a:solidFill>
                  <a:srgbClr val="FF0000"/>
                </a:solidFill>
              </a:rPr>
              <a:t>version</a:t>
            </a:r>
            <a:r>
              <a:rPr lang="en-US" sz="1200" dirty="0" smtClean="0"/>
              <a:t> e.g. 1_0a, 1_1b, etc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FF0000"/>
                </a:solidFill>
              </a:rPr>
              <a:t>Refs</a:t>
            </a:r>
            <a:r>
              <a:rPr lang="en-US" sz="1200" dirty="0" smtClean="0"/>
              <a:t>: could be an additional comment to recall related code</a:t>
            </a:r>
          </a:p>
        </p:txBody>
      </p:sp>
      <p:sp>
        <p:nvSpPr>
          <p:cNvPr id="7" name="Oval 6"/>
          <p:cNvSpPr/>
          <p:nvPr/>
        </p:nvSpPr>
        <p:spPr>
          <a:xfrm>
            <a:off x="12700" y="17653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469900" y="1905000"/>
            <a:ext cx="4152900" cy="560357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685800" y="2465357"/>
            <a:ext cx="1241445" cy="2016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Brace 13"/>
          <p:cNvSpPr/>
          <p:nvPr/>
        </p:nvSpPr>
        <p:spPr>
          <a:xfrm>
            <a:off x="3733800" y="2008768"/>
            <a:ext cx="228600" cy="673100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851399" y="95833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(1)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994933" y="2192569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(2)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474427" y="2008768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 425: Variable Declarations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622800" y="2345318"/>
            <a:ext cx="27606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Opening brace wastes line space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Filename descriptive and multiword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Comment describes variable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2-space indent within braces</a:t>
            </a:r>
            <a:endParaRPr lang="en-US" sz="1200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1927246" y="2566178"/>
            <a:ext cx="2695554" cy="253222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ight Brace 23"/>
          <p:cNvSpPr/>
          <p:nvPr/>
        </p:nvSpPr>
        <p:spPr>
          <a:xfrm>
            <a:off x="7331927" y="3070256"/>
            <a:ext cx="228600" cy="2895600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587019" y="433339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(3)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7472018" y="4018002"/>
            <a:ext cx="1672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 425: Body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419098" y="3479303"/>
            <a:ext cx="2127251" cy="37570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680869" y="3654991"/>
            <a:ext cx="2791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Add comment to closing brace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Comment settings e.g. why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SEC_2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2546349" y="3655380"/>
            <a:ext cx="2101851" cy="126611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341320" y="6218284"/>
            <a:ext cx="1216023" cy="37570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1557343" y="3793490"/>
            <a:ext cx="3090857" cy="2424794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330199" y="5778003"/>
            <a:ext cx="1498602" cy="37570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>
            <a:endCxn id="35" idx="7"/>
          </p:cNvCxnSpPr>
          <p:nvPr/>
        </p:nvCxnSpPr>
        <p:spPr>
          <a:xfrm flipH="1">
            <a:off x="1609336" y="3934392"/>
            <a:ext cx="3013464" cy="1898632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ight Brace 38"/>
          <p:cNvSpPr/>
          <p:nvPr/>
        </p:nvSpPr>
        <p:spPr>
          <a:xfrm>
            <a:off x="2057400" y="6118299"/>
            <a:ext cx="228600" cy="558800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2931307" y="5969043"/>
            <a:ext cx="1920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 425: Ending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312953" y="620612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(4)</a:t>
            </a:r>
            <a:endParaRPr lang="en-US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2944007" y="6311943"/>
            <a:ext cx="39853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Display closing message e.g. “Bye!”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Close any motors, sensors, etc  with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StopAllTasks</a:t>
            </a:r>
          </a:p>
        </p:txBody>
      </p:sp>
    </p:spTree>
    <p:extLst>
      <p:ext uri="{BB962C8B-B14F-4D97-AF65-F5344CB8AC3E}">
        <p14:creationId xmlns:p14="http://schemas.microsoft.com/office/powerpoint/2010/main" val="359809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 animBg="1"/>
      <p:bldP spid="11" grpId="0" animBg="1"/>
      <p:bldP spid="14" grpId="0" animBg="1"/>
      <p:bldP spid="12" grpId="0"/>
      <p:bldP spid="16" grpId="0"/>
      <p:bldP spid="17" grpId="0"/>
      <p:bldP spid="18" grpId="0"/>
      <p:bldP spid="24" grpId="0" animBg="1"/>
      <p:bldP spid="25" grpId="0"/>
      <p:bldP spid="26" grpId="0"/>
      <p:bldP spid="27" grpId="0" animBg="1"/>
      <p:bldP spid="23" grpId="0"/>
      <p:bldP spid="31" grpId="0" animBg="1"/>
      <p:bldP spid="35" grpId="0" animBg="1"/>
      <p:bldP spid="39" grpId="0" animBg="1"/>
      <p:bldP spid="40" grpId="0"/>
      <p:bldP spid="41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83066"/>
            <a:ext cx="1398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66FF"/>
                </a:solidFill>
              </a:rPr>
              <a:t>Data Types</a:t>
            </a:r>
            <a:endParaRPr lang="en-US" b="1" dirty="0">
              <a:solidFill>
                <a:srgbClr val="0066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76400" y="83066"/>
            <a:ext cx="64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bricxcc.sourceforge.net/nbc/nxcdoc/nxcapi/vars.html</a:t>
            </a:r>
            <a:r>
              <a:rPr lang="en-US" dirty="0" smtClean="0"/>
              <a:t>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33499264"/>
                  </p:ext>
                </p:extLst>
              </p:nvPr>
            </p:nvGraphicFramePr>
            <p:xfrm>
              <a:off x="304800" y="609600"/>
              <a:ext cx="8686800" cy="586168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49925"/>
                    <a:gridCol w="4441275"/>
                    <a:gridCol w="2895600"/>
                  </a:tblGrid>
                  <a:tr h="428625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Data</a:t>
                          </a:r>
                          <a:r>
                            <a:rPr lang="en-US" baseline="0" dirty="0" smtClean="0"/>
                            <a:t> Type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Description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Examples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428625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bool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Unsigned</a:t>
                          </a:r>
                          <a:r>
                            <a:rPr lang="en-US" sz="1600" baseline="0" dirty="0" smtClean="0"/>
                            <a:t> 8-bit value usually 0 or 1 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bool buttonPushed; 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</a:tr>
                  <a:tr h="428625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byte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Unsigned</a:t>
                          </a:r>
                          <a:r>
                            <a:rPr lang="en-US" sz="1600" baseline="0" dirty="0" smtClean="0"/>
                            <a:t> 8-bit value for integers 0 to 255 i.e. 0 to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600" i="1" baseline="0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baseline="0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1600" b="0" i="1" baseline="0" smtClean="0">
                                      <a:latin typeface="Cambria Math"/>
                                    </a:rPr>
                                    <m:t>8</m:t>
                                  </m:r>
                                </m:sup>
                              </m:sSup>
                              <m:r>
                                <a:rPr lang="en-US" sz="1600" b="0" i="1" baseline="0" smtClean="0">
                                  <a:latin typeface="Cambria Math"/>
                                </a:rPr>
                                <m:t>−1</m:t>
                              </m:r>
                            </m:oMath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byte personAge;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</a:tr>
                  <a:tr h="428625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char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Signed 8-bit value for integers -128 to 127,</a:t>
                          </a:r>
                          <a:r>
                            <a:rPr lang="en-US" sz="1600" baseline="0" dirty="0" smtClean="0"/>
                            <a:t> usually for storing ASCII values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char vowel</a:t>
                          </a:r>
                          <a:r>
                            <a:rPr lang="en-US" sz="1600" baseline="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 = “A”;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</a:tr>
                  <a:tr h="428625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int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Signed 16-bit value for integers</a:t>
                          </a:r>
                          <a:r>
                            <a:rPr lang="en-US" sz="1600" baseline="0" dirty="0" smtClean="0"/>
                            <a:t> -32768 to +32767 (i.e.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600" i="1" baseline="0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baseline="0" smtClean="0">
                                      <a:latin typeface="Cambria Math"/>
                                    </a:rPr>
                                    <m:t>−2</m:t>
                                  </m:r>
                                </m:e>
                                <m:sup>
                                  <m:r>
                                    <a:rPr lang="en-US" sz="1600" b="0" i="1" baseline="0" smtClean="0">
                                      <a:latin typeface="Cambria Math"/>
                                    </a:rPr>
                                    <m:t>7</m:t>
                                  </m:r>
                                </m:sup>
                              </m:sSup>
                              <m:r>
                                <a:rPr lang="en-US" sz="1600" b="0" i="1" baseline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1600" b="0" i="1" baseline="0" smtClean="0">
                                  <a:latin typeface="Cambria Math"/>
                                </a:rPr>
                                <m:t>𝑡𝑜</m:t>
                              </m:r>
                              <m:r>
                                <a:rPr lang="en-US" sz="1600" b="0" i="1" baseline="0" smtClean="0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600" b="0" i="1" baseline="0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baseline="0" smtClean="0">
                                      <a:latin typeface="Cambria Math"/>
                                    </a:rPr>
                                    <m:t>(2</m:t>
                                  </m:r>
                                </m:e>
                                <m:sup>
                                  <m:r>
                                    <a:rPr lang="en-US" sz="1600" b="0" i="1" baseline="0" smtClean="0">
                                      <a:latin typeface="Cambria Math"/>
                                    </a:rPr>
                                    <m:t>7</m:t>
                                  </m:r>
                                </m:sup>
                              </m:sSup>
                              <m:r>
                                <a:rPr lang="en-US" sz="1600" b="0" i="1" baseline="0" smtClean="0">
                                  <a:latin typeface="Cambria Math"/>
                                </a:rPr>
                                <m:t>−1)</m:t>
                              </m:r>
                            </m:oMath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int</a:t>
                          </a:r>
                          <a:r>
                            <a:rPr lang="en-US" sz="1600" baseline="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 h</a:t>
                          </a:r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omesOnMarket;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</a:tr>
                  <a:tr h="428625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short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Signed 16-bit value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</a:tr>
                  <a:tr h="428625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long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Signed 32-bit value -2,</a:t>
                          </a:r>
                          <a:r>
                            <a:rPr lang="en-US" sz="1600" baseline="0" dirty="0" smtClean="0"/>
                            <a:t>147,483,648 to 2,147,483,647 (i.e.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0" i="0" baseline="0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600" i="1" baseline="0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baseline="0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1600" b="0" i="1" baseline="0" smtClean="0">
                                      <a:latin typeface="Cambria Math"/>
                                    </a:rPr>
                                    <m:t>31</m:t>
                                  </m:r>
                                </m:sup>
                              </m:sSup>
                              <m:r>
                                <a:rPr lang="en-US" sz="1600" b="0" i="1" baseline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1600" b="0" i="1" baseline="0" smtClean="0">
                                  <a:latin typeface="Cambria Math"/>
                                </a:rPr>
                                <m:t>𝑡𝑜</m:t>
                              </m:r>
                              <m:r>
                                <a:rPr lang="en-US" sz="1600" b="0" i="1" baseline="0" smtClean="0">
                                  <a:latin typeface="Cambria Math"/>
                                </a:rPr>
                                <m:t> (</m:t>
                              </m:r>
                              <m:sSup>
                                <m:sSupPr>
                                  <m:ctrlPr>
                                    <a:rPr lang="en-US" sz="1600" b="0" i="1" baseline="0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baseline="0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1600" b="0" i="1" baseline="0" smtClean="0">
                                      <a:latin typeface="Cambria Math"/>
                                    </a:rPr>
                                    <m:t>31</m:t>
                                  </m:r>
                                </m:sup>
                              </m:sSup>
                              <m:r>
                                <a:rPr lang="en-US" sz="1600" b="0" i="1" baseline="0" smtClean="0">
                                  <a:latin typeface="Cambria Math"/>
                                </a:rPr>
                                <m:t>−1)</m:t>
                              </m:r>
                            </m:oMath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long currentDeficit; 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</a:tr>
                  <a:tr h="428625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unsigned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Keyword to modify char, int, and long e.g. unsigned int is 0 to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160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32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/>
                                </a:rPr>
                                <m:t>−1=4,294,967,296</m:t>
                              </m:r>
                            </m:oMath>
                          </a14:m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unsigned</a:t>
                          </a:r>
                          <a:r>
                            <a:rPr lang="en-US" sz="1600" baseline="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 int cityPopulation; 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</a:tr>
                  <a:tr h="428625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float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</a:t>
                          </a:r>
                          <a:r>
                            <a:rPr lang="en-US" sz="1600" baseline="0" dirty="0" smtClean="0"/>
                            <a:t> 32-bit real number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float pi;</a:t>
                          </a:r>
                          <a:r>
                            <a:rPr lang="en-US" sz="1600" baseline="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 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</a:tr>
                  <a:tr h="428625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string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For a</a:t>
                          </a:r>
                          <a:r>
                            <a:rPr lang="en-US" sz="1600" baseline="0" dirty="0" smtClean="0"/>
                            <a:t> string of characters (ending with a NULL)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string mm</a:t>
                          </a:r>
                          <a:r>
                            <a:rPr lang="en-US" sz="1600" baseline="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 = “Mad Max”;</a:t>
                          </a:r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 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</a:tr>
                  <a:tr h="428625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arrays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Single or multiple dimension</a:t>
                          </a:r>
                          <a:r>
                            <a:rPr lang="en-US" sz="1600" baseline="0" dirty="0" smtClean="0"/>
                            <a:t> arrays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char vowels[];</a:t>
                          </a:r>
                        </a:p>
                        <a:p>
                          <a:r>
                            <a:rPr lang="en-US" sz="1600" baseline="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char vowels[] = {“A”, “E”, “I”, “O”, “U”};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33499264"/>
                  </p:ext>
                </p:extLst>
              </p:nvPr>
            </p:nvGraphicFramePr>
            <p:xfrm>
              <a:off x="304800" y="609600"/>
              <a:ext cx="8686800" cy="586168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49925"/>
                    <a:gridCol w="4441275"/>
                    <a:gridCol w="2895600"/>
                  </a:tblGrid>
                  <a:tr h="428625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Data</a:t>
                          </a:r>
                          <a:r>
                            <a:rPr lang="en-US" baseline="0" dirty="0" smtClean="0"/>
                            <a:t> Type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Description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Examples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428625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bool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Unsigned</a:t>
                          </a:r>
                          <a:r>
                            <a:rPr lang="en-US" sz="1600" baseline="0" dirty="0" smtClean="0"/>
                            <a:t> 8-bit value usually 0 or 1 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bool buttonPushed; 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</a:tr>
                  <a:tr h="579120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byte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0316" t="-153684" r="-65158" b="-7778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byte personAge;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</a:tr>
                  <a:tr h="579120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char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Signed 8-bit value for integers -128 to 127,</a:t>
                          </a:r>
                          <a:r>
                            <a:rPr lang="en-US" sz="1600" baseline="0" dirty="0" smtClean="0"/>
                            <a:t> usually for storing ASCII values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char vowel</a:t>
                          </a:r>
                          <a:r>
                            <a:rPr lang="en-US" sz="1600" baseline="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 = “A”;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</a:tr>
                  <a:tr h="579120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int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0316" t="-353684" r="-65158" b="-5778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int</a:t>
                          </a:r>
                          <a:r>
                            <a:rPr lang="en-US" sz="1600" baseline="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 h</a:t>
                          </a:r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omesOnMarket;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</a:tr>
                  <a:tr h="428625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short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Signed 16-bit value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</a:tr>
                  <a:tr h="579120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long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0316" t="-527368" r="-65158" b="-4042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long currentDeficit; 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</a:tr>
                  <a:tr h="579120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unsigned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0316" t="-627368" r="-65158" b="-3042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unsigned</a:t>
                          </a:r>
                          <a:r>
                            <a:rPr lang="en-US" sz="1600" baseline="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 int cityPopulation; 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</a:tr>
                  <a:tr h="428625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float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</a:t>
                          </a:r>
                          <a:r>
                            <a:rPr lang="en-US" sz="1600" baseline="0" dirty="0" smtClean="0"/>
                            <a:t> 32-bit real number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float pi;</a:t>
                          </a:r>
                          <a:r>
                            <a:rPr lang="en-US" sz="1600" baseline="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 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</a:tr>
                  <a:tr h="428625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string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For a</a:t>
                          </a:r>
                          <a:r>
                            <a:rPr lang="en-US" sz="1600" baseline="0" dirty="0" smtClean="0"/>
                            <a:t> string of characters (ending with a NULL)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string mm</a:t>
                          </a:r>
                          <a:r>
                            <a:rPr lang="en-US" sz="1600" baseline="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 = “Mad Max”;</a:t>
                          </a:r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 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</a:tr>
                  <a:tr h="822960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arrays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Single or multiple dimension</a:t>
                          </a:r>
                          <a:r>
                            <a:rPr lang="en-US" sz="1600" baseline="0" dirty="0" smtClean="0"/>
                            <a:t> arrays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char vowels[];</a:t>
                          </a:r>
                        </a:p>
                        <a:p>
                          <a:r>
                            <a:rPr lang="en-US" sz="1600" baseline="0" dirty="0" smtClean="0"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char vowels[] = {“A”, “E”, “I”, “O”, “U”};</a:t>
                          </a:r>
                          <a:endParaRPr lang="en-US" sz="1600" dirty="0"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113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83066"/>
            <a:ext cx="1039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66FF"/>
                </a:solidFill>
              </a:rPr>
              <a:t>TextOut</a:t>
            </a:r>
            <a:endParaRPr lang="en-US" b="1" dirty="0">
              <a:solidFill>
                <a:srgbClr val="0066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7800" y="1145064"/>
            <a:ext cx="8594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har TextOut(int x, int y, string str, unsigned long options)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95399" y="102632"/>
            <a:ext cx="661281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http://bricxcc.sourceforge.net/nbc/nxcdoc/nxcapi/group___</a:t>
            </a:r>
            <a:r>
              <a:rPr lang="en-US" dirty="0" smtClean="0">
                <a:hlinkClick r:id="rId2"/>
              </a:rPr>
              <a:t>display_module_functions_ga9a070f70dbe14ebfb0b6b0c0abbef64c.html#ga9a070f70dbe14ebfb0b6b0c0abbef64c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41400" y="1816118"/>
            <a:ext cx="15706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Usually use 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LCD_LINE1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LCD_LINE2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LCD_LINE8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78200" y="1994277"/>
            <a:ext cx="32574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String must be a string variable or text within quotes</a:t>
            </a:r>
          </a:p>
          <a:p>
            <a:r>
              <a:rPr lang="en-US" dirty="0" smtClean="0"/>
              <a:t>E.G.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mm</a:t>
            </a:r>
            <a:r>
              <a:rPr lang="en-US" dirty="0" smtClean="0"/>
              <a:t> or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“Mad Max” </a:t>
            </a:r>
            <a:r>
              <a:rPr lang="en-US" dirty="0" smtClean="0"/>
              <a:t>where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mm</a:t>
            </a:r>
            <a:r>
              <a:rPr lang="en-US" dirty="0" smtClean="0"/>
              <a:t> was declared as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672190" y="1767698"/>
            <a:ext cx="1752600" cy="1641734"/>
          </a:xfrm>
          <a:prstGeom prst="wedgeRectCallout">
            <a:avLst>
              <a:gd name="adj1" fmla="val 102355"/>
              <a:gd name="adj2" fmla="val -6823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ular Callout 13"/>
          <p:cNvSpPr/>
          <p:nvPr/>
        </p:nvSpPr>
        <p:spPr>
          <a:xfrm>
            <a:off x="3352800" y="1797248"/>
            <a:ext cx="3282829" cy="1641734"/>
          </a:xfrm>
          <a:prstGeom prst="wedgeRectCallout">
            <a:avLst>
              <a:gd name="adj1" fmla="val -6353"/>
              <a:gd name="adj2" fmla="val -6668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ular Callout 14"/>
          <p:cNvSpPr/>
          <p:nvPr/>
        </p:nvSpPr>
        <p:spPr>
          <a:xfrm>
            <a:off x="7006519" y="2084715"/>
            <a:ext cx="1752600" cy="533400"/>
          </a:xfrm>
          <a:prstGeom prst="wedgeRectCallout">
            <a:avLst>
              <a:gd name="adj1" fmla="val -50544"/>
              <a:gd name="adj2" fmla="val -15394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117653" y="2166749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never used.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3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83066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66FF"/>
                </a:solidFill>
              </a:rPr>
              <a:t>FormatNum</a:t>
            </a:r>
            <a:endParaRPr lang="en-US" b="1" dirty="0">
              <a:solidFill>
                <a:srgbClr val="0066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7800" y="1145064"/>
            <a:ext cx="5836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FormatNum(string fmt, variant num)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72755" y="865503"/>
            <a:ext cx="15706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Follows sprintf format specifier</a:t>
            </a:r>
          </a:p>
        </p:txBody>
      </p:sp>
      <p:sp>
        <p:nvSpPr>
          <p:cNvPr id="13" name="Rectangular Callout 12"/>
          <p:cNvSpPr/>
          <p:nvPr/>
        </p:nvSpPr>
        <p:spPr>
          <a:xfrm>
            <a:off x="6781800" y="843855"/>
            <a:ext cx="1752600" cy="971750"/>
          </a:xfrm>
          <a:prstGeom prst="wedgeRectCallout">
            <a:avLst>
              <a:gd name="adj1" fmla="val -68659"/>
              <a:gd name="adj2" fmla="val 7814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05000" y="88732"/>
            <a:ext cx="6629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http://bricxcc.sourceforge.net/nbc/nxcdoc/nxcapi/group__</a:t>
            </a:r>
            <a:r>
              <a:rPr lang="en-US" dirty="0" smtClean="0">
                <a:hlinkClick r:id="rId2"/>
              </a:rPr>
              <a:t>cstring_a_p_i_gae1e152293a956a9911b3940664b7b9f4.html#gae1e152293a956a9911b3940664b7b9f4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49300" y="2077642"/>
            <a:ext cx="79100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TextOut(0, LCD_LINE1, FormatNum(“Age = 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”, myAge)); 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TextOut(0, LCD_LINE2, FormatNum(“Pi = 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”, piValue));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4869" y="1655860"/>
            <a:ext cx="4916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Often combine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TextOut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FormatNum</a:t>
            </a:r>
            <a:r>
              <a:rPr lang="en-US" dirty="0" smtClean="0"/>
              <a:t> e.g.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833568"/>
              </p:ext>
            </p:extLst>
          </p:nvPr>
        </p:nvGraphicFramePr>
        <p:xfrm>
          <a:off x="2286000" y="2956560"/>
          <a:ext cx="40640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20320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Specifier</a:t>
                      </a:r>
                      <a:endParaRPr lang="en-US" sz="12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Used</a:t>
                      </a:r>
                      <a:r>
                        <a:rPr lang="en-US" sz="1200" baseline="0" dirty="0" smtClean="0"/>
                        <a:t> for</a:t>
                      </a:r>
                      <a:endParaRPr lang="en-US" sz="12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%d</a:t>
                      </a:r>
                      <a:endParaRPr lang="en-US" sz="12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Display an int</a:t>
                      </a:r>
                      <a:endParaRPr lang="en-US" sz="12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%f</a:t>
                      </a:r>
                      <a:endParaRPr lang="en-US" sz="12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Display a float</a:t>
                      </a:r>
                      <a:endParaRPr lang="en-US" sz="1200" dirty="0"/>
                    </a:p>
                  </a:txBody>
                  <a:tcPr/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%x</a:t>
                      </a:r>
                      <a:endParaRPr lang="en-US" sz="12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Display int in Hex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30660" y="4267199"/>
            <a:ext cx="7353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Often control the width e.g. minimum number of spaces (right justified)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64577" y="4766650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TextOut(0, LCD_LINE1, FormatNum(“Age = 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%3d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”, myAge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TextOut(0, LCD_LINE2, FormatNum(“Pi = 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%10.4f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”, piValue)); </a:t>
            </a:r>
            <a:endParaRPr lang="en-US" dirty="0"/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346953"/>
              </p:ext>
            </p:extLst>
          </p:nvPr>
        </p:nvGraphicFramePr>
        <p:xfrm>
          <a:off x="1208555" y="5638799"/>
          <a:ext cx="6096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Right Brace 20"/>
          <p:cNvSpPr/>
          <p:nvPr/>
        </p:nvSpPr>
        <p:spPr>
          <a:xfrm rot="5400000">
            <a:off x="2139667" y="5350714"/>
            <a:ext cx="381001" cy="1871574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407080" y="6477002"/>
            <a:ext cx="1890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Just white space</a:t>
            </a:r>
            <a:endParaRPr lang="en-US" dirty="0"/>
          </a:p>
        </p:txBody>
      </p:sp>
      <p:sp>
        <p:nvSpPr>
          <p:cNvPr id="23" name="Right Brace 22"/>
          <p:cNvSpPr/>
          <p:nvPr/>
        </p:nvSpPr>
        <p:spPr>
          <a:xfrm rot="5400000">
            <a:off x="5934929" y="5350715"/>
            <a:ext cx="381001" cy="1871574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507037" y="6464302"/>
            <a:ext cx="3236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positions after decimal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59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83066"/>
            <a:ext cx="2830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66FF"/>
                </a:solidFill>
              </a:rPr>
              <a:t>Issues to Watch Out For</a:t>
            </a:r>
            <a:endParaRPr lang="en-US" b="1" dirty="0">
              <a:solidFill>
                <a:srgbClr val="0066FF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932933"/>
            <a:ext cx="5241235" cy="4439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3751" y="533400"/>
            <a:ext cx="36102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Error: “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Invalid opcode: fmtnum</a:t>
            </a:r>
            <a:r>
              <a:rPr lang="en-US" sz="1600" dirty="0" smtClean="0"/>
              <a:t>”</a:t>
            </a:r>
            <a:endParaRPr lang="en-US" sz="1600" dirty="0"/>
          </a:p>
        </p:txBody>
      </p:sp>
      <p:sp>
        <p:nvSpPr>
          <p:cNvPr id="6" name="Oval 5"/>
          <p:cNvSpPr/>
          <p:nvPr/>
        </p:nvSpPr>
        <p:spPr>
          <a:xfrm>
            <a:off x="76200" y="4724400"/>
            <a:ext cx="27432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943600" y="379511"/>
            <a:ext cx="30391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Culprit: Usually means needs firmware update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155700"/>
            <a:ext cx="2428875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73752" y="5638800"/>
            <a:ext cx="8809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Solution: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Tools – Download Firmware </a:t>
            </a:r>
            <a:r>
              <a:rPr lang="en-US" dirty="0" smtClean="0"/>
              <a:t>and then use file from course site i.e</a:t>
            </a:r>
            <a:r>
              <a:rPr lang="en-US" dirty="0"/>
              <a:t>.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lms_arm_nbcnxc_131.rfw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311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33400"/>
            <a:ext cx="7239000" cy="6113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2400" y="83066"/>
            <a:ext cx="433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66FF"/>
                </a:solidFill>
              </a:rPr>
              <a:t>Bad Practice: Mismatching data types</a:t>
            </a:r>
            <a:endParaRPr lang="en-US" b="1" dirty="0">
              <a:solidFill>
                <a:srgbClr val="0066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43650" y="3663910"/>
            <a:ext cx="2552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If calculation will result in real number, then declare as float</a:t>
            </a:r>
            <a:endParaRPr lang="en-US" sz="1400" dirty="0"/>
          </a:p>
        </p:txBody>
      </p:sp>
      <p:sp>
        <p:nvSpPr>
          <p:cNvPr id="4" name="Rectangular Callout 3"/>
          <p:cNvSpPr/>
          <p:nvPr/>
        </p:nvSpPr>
        <p:spPr>
          <a:xfrm>
            <a:off x="6229350" y="3657600"/>
            <a:ext cx="2667000" cy="533400"/>
          </a:xfrm>
          <a:prstGeom prst="wedgeRectCallout">
            <a:avLst>
              <a:gd name="adj1" fmla="val -72738"/>
              <a:gd name="adj2" fmla="val 7678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ular Callout 5"/>
          <p:cNvSpPr/>
          <p:nvPr/>
        </p:nvSpPr>
        <p:spPr>
          <a:xfrm>
            <a:off x="6286500" y="2221468"/>
            <a:ext cx="2667000" cy="902732"/>
          </a:xfrm>
          <a:prstGeom prst="wedgeRectCallout">
            <a:avLst>
              <a:gd name="adj1" fmla="val -164167"/>
              <a:gd name="adj2" fmla="val 1513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356350" y="2303502"/>
            <a:ext cx="25527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Equations involving any variable that’s a float, then declare results as float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6356350" y="4648199"/>
            <a:ext cx="2552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Match specifier with data type</a:t>
            </a:r>
            <a:endParaRPr lang="en-US" sz="1400" dirty="0"/>
          </a:p>
        </p:txBody>
      </p:sp>
      <p:sp>
        <p:nvSpPr>
          <p:cNvPr id="9" name="Rectangular Callout 8"/>
          <p:cNvSpPr/>
          <p:nvPr/>
        </p:nvSpPr>
        <p:spPr>
          <a:xfrm>
            <a:off x="6261100" y="4535388"/>
            <a:ext cx="2667000" cy="533400"/>
          </a:xfrm>
          <a:prstGeom prst="wedgeRectCallout">
            <a:avLst>
              <a:gd name="adj1" fmla="val -128452"/>
              <a:gd name="adj2" fmla="val 6011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3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1639</TotalTime>
  <Words>598</Words>
  <Application>Microsoft Office PowerPoint</Application>
  <PresentationFormat>On-screen Show (4:3)</PresentationFormat>
  <Paragraphs>106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 Oh</dc:creator>
  <cp:lastModifiedBy>Paul Oh</cp:lastModifiedBy>
  <cp:revision>82</cp:revision>
  <cp:lastPrinted>2015-08-27T15:47:23Z</cp:lastPrinted>
  <dcterms:created xsi:type="dcterms:W3CDTF">2011-03-28T19:11:44Z</dcterms:created>
  <dcterms:modified xsi:type="dcterms:W3CDTF">2022-08-25T23:13:44Z</dcterms:modified>
</cp:coreProperties>
</file>