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68" r:id="rId5"/>
    <p:sldId id="269" r:id="rId6"/>
    <p:sldId id="272" r:id="rId7"/>
    <p:sldId id="265" r:id="rId8"/>
    <p:sldId id="271" r:id="rId9"/>
    <p:sldId id="263" r:id="rId10"/>
    <p:sldId id="264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7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6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56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042D1-5F7D-4170-9613-EC81416D08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6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86BF0-3608-41DD-929A-965C502F354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5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D3AFB-2900-4256-9DEE-133938F4A8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99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29B91-0D3E-47B2-9166-6D0F188251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06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20D1D-52BF-4F84-95A5-CE0908957B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168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68828-5988-4A65-BA5E-70FE7000F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91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97344-1FBA-4274-8A52-C390E90A69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84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86102-E1DD-41E2-AC59-78436BFF9C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02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2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9D140-F7E0-46C3-923B-2C55325D9F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401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97E4B-62FF-47C9-B4AC-947D2A30A3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82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BB6E6-F0ED-443D-84F0-CEB90F5E96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8435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1689784-B297-4042-BC7A-64C16AB7D4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36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3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4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7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2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1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D418A9-3279-4DBB-9C27-7A55F18DC1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82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.png"/><Relationship Id="rId5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3.wmf"/><Relationship Id="rId18" Type="http://schemas.openxmlformats.org/officeDocument/2006/relationships/oleObject" Target="../embeddings/oleObject40.bin"/><Relationship Id="rId26" Type="http://schemas.openxmlformats.org/officeDocument/2006/relationships/image" Target="../media/image9.png"/><Relationship Id="rId3" Type="http://schemas.openxmlformats.org/officeDocument/2006/relationships/image" Target="../media/image28.png"/><Relationship Id="rId7" Type="http://schemas.openxmlformats.org/officeDocument/2006/relationships/image" Target="../media/image1.wmf"/><Relationship Id="rId12" Type="http://schemas.openxmlformats.org/officeDocument/2006/relationships/oleObject" Target="../embeddings/oleObject3.bin"/><Relationship Id="rId25" Type="http://schemas.openxmlformats.org/officeDocument/2006/relationships/image" Target="../media/image7.png"/><Relationship Id="rId2" Type="http://schemas.openxmlformats.org/officeDocument/2006/relationships/slideLayout" Target="../slideLayouts/slideLayout23.xml"/><Relationship Id="rId16" Type="http://schemas.openxmlformats.org/officeDocument/2006/relationships/oleObject" Target="../embeddings/oleObject4.bin"/><Relationship Id="rId20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2.wmf"/><Relationship Id="rId24" Type="http://schemas.openxmlformats.org/officeDocument/2006/relationships/image" Target="../media/image5.png"/><Relationship Id="rId5" Type="http://schemas.openxmlformats.org/officeDocument/2006/relationships/image" Target="../media/image1.wmf"/><Relationship Id="rId15" Type="http://schemas.openxmlformats.org/officeDocument/2006/relationships/image" Target="../media/image3.wmf"/><Relationship Id="rId23" Type="http://schemas.openxmlformats.org/officeDocument/2006/relationships/image" Target="../media/image5.wmf"/><Relationship Id="rId28" Type="http://schemas.openxmlformats.org/officeDocument/2006/relationships/image" Target="../media/image13.png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50.bin"/><Relationship Id="rId27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9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838200" y="2124075"/>
            <a:ext cx="7848600" cy="13716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96" y="1605"/>
              <a:ext cx="45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/>
                <a:t>Open-Loop Step Response</a:t>
              </a:r>
              <a:endParaRPr lang="en-US" dirty="0"/>
            </a:p>
          </p:txBody>
        </p:sp>
      </p:grp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115669"/>
            <a:ext cx="849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that the dynamic equations of motion for a DC motor (for low inductances) </a:t>
            </a:r>
          </a:p>
          <a:p>
            <a:r>
              <a:rPr lang="en-US" dirty="0" smtClean="0"/>
              <a:t>can be modeled as a 1</a:t>
            </a:r>
            <a:r>
              <a:rPr lang="en-US" baseline="30000" dirty="0" smtClean="0"/>
              <a:t>st</a:t>
            </a:r>
            <a:r>
              <a:rPr lang="en-US" dirty="0" smtClean="0"/>
              <a:t> order system.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948" y="861080"/>
            <a:ext cx="8571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Modeling can be also be represented by Block Diagrams and Laplace Transforms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4310" y="2666855"/>
            <a:ext cx="3258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Mathematically, this becomes: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081084" y="2073146"/>
            <a:ext cx="4746600" cy="601630"/>
            <a:chOff x="4081084" y="2073146"/>
            <a:chExt cx="4746600" cy="601630"/>
          </a:xfrm>
        </p:grpSpPr>
        <p:sp>
          <p:nvSpPr>
            <p:cNvPr id="14" name="Right Brace 13"/>
            <p:cNvSpPr/>
            <p:nvPr/>
          </p:nvSpPr>
          <p:spPr>
            <a:xfrm rot="5400000">
              <a:off x="4417166" y="1737064"/>
              <a:ext cx="161508" cy="833672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081084" y="2286000"/>
                  <a:ext cx="9140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1084" y="2286000"/>
                  <a:ext cx="91409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4847042" y="2305444"/>
              <a:ext cx="3980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: called Open Loop Transfer Function</a:t>
              </a:r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8337436" y="31860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71369" y="3586062"/>
            <a:ext cx="5548540" cy="686464"/>
            <a:chOff x="171369" y="3586062"/>
            <a:chExt cx="5548540" cy="6864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415239" y="3903194"/>
                  <a:ext cx="23046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Ω</m:t>
                        </m:r>
                        <m:d>
                          <m:dPr>
                            <m:ctrlPr>
                              <a:rPr lang="el-GR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𝑏𝑉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5239" y="3903194"/>
                  <a:ext cx="230467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/>
            <p:cNvSpPr txBox="1"/>
            <p:nvPr/>
          </p:nvSpPr>
          <p:spPr>
            <a:xfrm>
              <a:off x="171369" y="358606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71369" y="5326093"/>
            <a:ext cx="771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Suppose one gives the motor a step input i.e. applies a velocity command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64383" y="5786032"/>
            <a:ext cx="8639847" cy="553998"/>
            <a:chOff x="164383" y="5786032"/>
            <a:chExt cx="8639847" cy="553998"/>
          </a:xfrm>
        </p:grpSpPr>
        <p:sp>
          <p:nvSpPr>
            <p:cNvPr id="31" name="TextBox 30"/>
            <p:cNvSpPr txBox="1"/>
            <p:nvPr/>
          </p:nvSpPr>
          <p:spPr>
            <a:xfrm>
              <a:off x="164383" y="5786032"/>
              <a:ext cx="31213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In time domain, step input is: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37436" y="5970698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(3)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1369" y="4419600"/>
                <a:ext cx="6501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Method 1: </a:t>
                </a:r>
                <a:r>
                  <a:rPr lang="en-US" dirty="0" smtClean="0"/>
                  <a:t>Solve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with Ordinary Differential Equations:</a:t>
                </a:r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9" y="4419600"/>
                <a:ext cx="6501460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750" t="-8197" r="-9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171369" y="4863784"/>
            <a:ext cx="8627585" cy="370498"/>
            <a:chOff x="171369" y="4863784"/>
            <a:chExt cx="8627585" cy="370498"/>
          </a:xfrm>
        </p:grpSpPr>
        <p:sp>
          <p:nvSpPr>
            <p:cNvPr id="36" name="TextBox 35"/>
            <p:cNvSpPr txBox="1"/>
            <p:nvPr/>
          </p:nvSpPr>
          <p:spPr>
            <a:xfrm>
              <a:off x="8332160" y="486495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(2)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71369" y="4863784"/>
              <a:ext cx="1531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(1) becomes: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438400" y="1378227"/>
            <a:ext cx="4081161" cy="716381"/>
            <a:chOff x="2438400" y="1378227"/>
            <a:chExt cx="4081161" cy="716381"/>
          </a:xfrm>
        </p:grpSpPr>
        <p:sp>
          <p:nvSpPr>
            <p:cNvPr id="6" name="TextBox 5"/>
            <p:cNvSpPr txBox="1"/>
            <p:nvPr/>
          </p:nvSpPr>
          <p:spPr>
            <a:xfrm>
              <a:off x="2438400" y="1817609"/>
              <a:ext cx="12939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</a:t>
              </a:r>
              <a:r>
                <a:rPr lang="en-US" sz="1200" dirty="0" smtClean="0"/>
                <a:t>otor command</a:t>
              </a:r>
              <a:endParaRPr lang="en-US" sz="12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133837" y="1378227"/>
              <a:ext cx="72816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133837" y="1378228"/>
                  <a:ext cx="728166" cy="5049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3837" y="1378228"/>
                  <a:ext cx="728166" cy="504946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2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Arrow Connector 6"/>
            <p:cNvCxnSpPr>
              <a:endCxn id="4" idx="1"/>
            </p:cNvCxnSpPr>
            <p:nvPr/>
          </p:nvCxnSpPr>
          <p:spPr>
            <a:xfrm>
              <a:off x="3490403" y="1683027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862003" y="1683027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844136" y="1513750"/>
                  <a:ext cx="64626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/>
                          </a:rPr>
                          <m:t>𝑉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4136" y="1513750"/>
                  <a:ext cx="646267" cy="33855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5619250" y="1479055"/>
                  <a:ext cx="66858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/>
                            <a:sym typeface="Symbol"/>
                          </a:rPr>
                          <m:t></m:t>
                        </m:r>
                        <m:d>
                          <m:dPr>
                            <m:ctrlPr>
                              <a:rPr lang="en-US" sz="1600" i="1" smtClean="0">
                                <a:latin typeface="Cambria Math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sym typeface="Symbol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19250" y="1479055"/>
                  <a:ext cx="668580" cy="338554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TextBox 40"/>
            <p:cNvSpPr txBox="1"/>
            <p:nvPr/>
          </p:nvSpPr>
          <p:spPr>
            <a:xfrm>
              <a:off x="5387520" y="1759522"/>
              <a:ext cx="1132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m</a:t>
              </a:r>
              <a:r>
                <a:rPr lang="en-US" sz="1200" dirty="0" smtClean="0"/>
                <a:t>otor velocity</a:t>
              </a:r>
              <a:endParaRPr lang="en-US" sz="1200" dirty="0"/>
            </a:p>
          </p:txBody>
        </p:sp>
      </p:grp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33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0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318" y="136176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Subbing (3) into (2) yields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6471" y="1069827"/>
            <a:ext cx="742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first-order differential equation is solved using an integrating factor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2513" y="2276193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one has equations of the form: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352800" y="514074"/>
            <a:ext cx="5451060" cy="375053"/>
            <a:chOff x="3352800" y="514074"/>
            <a:chExt cx="5451060" cy="3750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352800" y="514074"/>
                  <a:ext cx="220271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𝑏𝑀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2800" y="514074"/>
                  <a:ext cx="2202719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8337066" y="519795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(4)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480751" y="2819400"/>
            <a:ext cx="5323109" cy="369332"/>
            <a:chOff x="3480751" y="2819400"/>
            <a:chExt cx="5323109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480751" y="2819400"/>
                  <a:ext cx="20227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0751" y="2819400"/>
                  <a:ext cx="202273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8337066" y="281940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(5)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08008" y="3463309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 comparing (4) and (5), say: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37686" y="4431268"/>
            <a:ext cx="571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using integrating factor, one creates the equation: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87627" y="4953000"/>
                <a:ext cx="2443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𝑎𝑡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̇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𝑎𝑡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𝑏𝑀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627" y="4953000"/>
                <a:ext cx="244381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461211" y="5454134"/>
            <a:ext cx="8342649" cy="738664"/>
            <a:chOff x="461211" y="5454134"/>
            <a:chExt cx="8342649" cy="738664"/>
          </a:xfrm>
        </p:grpSpPr>
        <p:sp>
          <p:nvSpPr>
            <p:cNvPr id="20" name="TextBox 19"/>
            <p:cNvSpPr txBox="1"/>
            <p:nvPr/>
          </p:nvSpPr>
          <p:spPr>
            <a:xfrm>
              <a:off x="461211" y="545413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37066" y="582346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(6)</a:t>
              </a:r>
              <a:endParaRPr lang="en-US" dirty="0"/>
            </a:p>
          </p:txBody>
        </p:sp>
      </p:grp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2540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Integrating (6) yields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" y="838199"/>
            <a:ext cx="8620194" cy="818879"/>
            <a:chOff x="381000" y="838199"/>
            <a:chExt cx="8620194" cy="8188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81000" y="838199"/>
                  <a:ext cx="4119269" cy="8188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𝑎𝑡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𝑀𝑏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𝑎𝑡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ⅆ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𝑀𝑏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𝑎𝑡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𝐶</m:t>
                                </m:r>
                              </m:e>
                            </m:d>
                          </m:e>
                        </m:nary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838199"/>
                  <a:ext cx="4119269" cy="81887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4354123" y="1062972"/>
              <a:ext cx="3198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 C is unknown constant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534400" y="106297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(7)</a:t>
              </a:r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81000" y="1657078"/>
            <a:ext cx="421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Multiplying (7) with the exponent yields: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37188" y="2579132"/>
            <a:ext cx="8544715" cy="885669"/>
            <a:chOff x="437188" y="2579132"/>
            <a:chExt cx="8544715" cy="885669"/>
          </a:xfrm>
        </p:grpSpPr>
        <p:grpSp>
          <p:nvGrpSpPr>
            <p:cNvPr id="17" name="Group 16"/>
            <p:cNvGrpSpPr/>
            <p:nvPr/>
          </p:nvGrpSpPr>
          <p:grpSpPr>
            <a:xfrm>
              <a:off x="2800109" y="2853928"/>
              <a:ext cx="6181794" cy="610873"/>
              <a:chOff x="2800109" y="2853928"/>
              <a:chExt cx="6181794" cy="61087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2800109" y="2853928"/>
                    <a:ext cx="2266261" cy="6108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𝑎𝑡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" name="TextBox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00109" y="2853928"/>
                    <a:ext cx="2266261" cy="610873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" name="TextBox 10"/>
              <p:cNvSpPr txBox="1"/>
              <p:nvPr/>
            </p:nvSpPr>
            <p:spPr>
              <a:xfrm>
                <a:off x="5067531" y="2967426"/>
                <a:ext cx="31983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 D is unknown constant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8515109" y="2944892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(8)</a:t>
                </a:r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37188" y="257913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" y="3657600"/>
                <a:ext cx="66987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With initial conditions (IC), say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 then (8) becomes</a:t>
                </a:r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657600"/>
                <a:ext cx="6698757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82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3942616" y="4315457"/>
            <a:ext cx="5058578" cy="369332"/>
            <a:chOff x="3942616" y="4315457"/>
            <a:chExt cx="5058578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3942616" y="4315457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34400" y="431545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(9)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61749" y="5149334"/>
            <a:ext cx="5391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Subbing (9) into (8), one gets general solution form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536345" y="5715000"/>
            <a:ext cx="6528969" cy="618246"/>
            <a:chOff x="2536345" y="5715000"/>
            <a:chExt cx="6528969" cy="6182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536345" y="5715000"/>
                  <a:ext cx="4094391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𝑎𝑡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𝑎𝑡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6345" y="5715000"/>
                  <a:ext cx="4094391" cy="61824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/>
            <p:cNvSpPr txBox="1"/>
            <p:nvPr/>
          </p:nvSpPr>
          <p:spPr>
            <a:xfrm>
              <a:off x="8470279" y="5839457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(10)</a:t>
              </a:r>
              <a:endParaRPr lang="en-US" dirty="0"/>
            </a:p>
          </p:txBody>
        </p:sp>
      </p:grp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502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279" name="Group 95"/>
          <p:cNvGrpSpPr>
            <a:grpSpLocks/>
          </p:cNvGrpSpPr>
          <p:nvPr/>
        </p:nvGrpSpPr>
        <p:grpSpPr bwMode="auto">
          <a:xfrm>
            <a:off x="365759" y="3671888"/>
            <a:ext cx="8534400" cy="2628900"/>
            <a:chOff x="240" y="2592"/>
            <a:chExt cx="5376" cy="1656"/>
          </a:xfrm>
        </p:grpSpPr>
        <p:grpSp>
          <p:nvGrpSpPr>
            <p:cNvPr id="93278" name="Group 94"/>
            <p:cNvGrpSpPr>
              <a:grpSpLocks/>
            </p:cNvGrpSpPr>
            <p:nvPr/>
          </p:nvGrpSpPr>
          <p:grpSpPr bwMode="auto">
            <a:xfrm>
              <a:off x="240" y="2592"/>
              <a:ext cx="5376" cy="1656"/>
              <a:chOff x="240" y="2592"/>
              <a:chExt cx="5376" cy="1656"/>
            </a:xfrm>
          </p:grpSpPr>
          <p:sp>
            <p:nvSpPr>
              <p:cNvPr id="93269" name="Rectangle 85"/>
              <p:cNvSpPr>
                <a:spLocks noChangeArrowheads="1"/>
              </p:cNvSpPr>
              <p:nvPr/>
            </p:nvSpPr>
            <p:spPr bwMode="auto">
              <a:xfrm>
                <a:off x="1824" y="3690"/>
                <a:ext cx="3792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69.1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1.4 </a:t>
                </a:r>
                <a:r>
                  <a:rPr lang="en-US" dirty="0">
                    <a:solidFill>
                      <a:srgbClr val="000000"/>
                    </a:solidFill>
                  </a:rPr>
                  <a:t>or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2% </a:t>
                </a:r>
                <a:r>
                  <a:rPr lang="en-US" dirty="0">
                    <a:solidFill>
                      <a:srgbClr val="000000"/>
                    </a:solidFill>
                  </a:rPr>
                  <a:t>(i.e.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98% </a:t>
                </a:r>
                <a:r>
                  <a:rPr lang="en-US" dirty="0">
                    <a:solidFill>
                      <a:srgbClr val="000000"/>
                    </a:solidFill>
                  </a:rPr>
                  <a:t>of steady-state)</a:t>
                </a:r>
              </a:p>
            </p:txBody>
          </p:sp>
          <p:sp>
            <p:nvSpPr>
              <p:cNvPr id="93267" name="Rectangle 83"/>
              <p:cNvSpPr>
                <a:spLocks noChangeArrowheads="1"/>
              </p:cNvSpPr>
              <p:nvPr/>
            </p:nvSpPr>
            <p:spPr bwMode="auto">
              <a:xfrm>
                <a:off x="1248" y="3690"/>
                <a:ext cx="576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69.1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265" name="Rectangle 81"/>
              <p:cNvSpPr>
                <a:spLocks noChangeArrowheads="1"/>
              </p:cNvSpPr>
              <p:nvPr/>
            </p:nvSpPr>
            <p:spPr bwMode="auto">
              <a:xfrm>
                <a:off x="240" y="3690"/>
                <a:ext cx="1008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6" name="Rectangle 22"/>
              <p:cNvSpPr>
                <a:spLocks noChangeArrowheads="1"/>
              </p:cNvSpPr>
              <p:nvPr/>
            </p:nvSpPr>
            <p:spPr bwMode="auto">
              <a:xfrm>
                <a:off x="1824" y="3969"/>
                <a:ext cx="3792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69.8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0.7 </a:t>
                </a:r>
                <a:r>
                  <a:rPr lang="en-US" dirty="0">
                    <a:solidFill>
                      <a:srgbClr val="000000"/>
                    </a:solidFill>
                  </a:rPr>
                  <a:t>or 1% (i.e. </a:t>
                </a:r>
                <a:r>
                  <a:rPr lang="en-US" b="1" dirty="0">
                    <a:solidFill>
                      <a:srgbClr val="FF0000"/>
                    </a:solidFill>
                  </a:rPr>
                  <a:t>99%</a:t>
                </a:r>
                <a:r>
                  <a:rPr lang="en-US" dirty="0">
                    <a:solidFill>
                      <a:srgbClr val="000000"/>
                    </a:solidFill>
                  </a:rPr>
                  <a:t> of steady-state)</a:t>
                </a:r>
              </a:p>
            </p:txBody>
          </p:sp>
          <p:sp>
            <p:nvSpPr>
              <p:cNvPr id="93205" name="Rectangle 21"/>
              <p:cNvSpPr>
                <a:spLocks noChangeArrowheads="1"/>
              </p:cNvSpPr>
              <p:nvPr/>
            </p:nvSpPr>
            <p:spPr bwMode="auto">
              <a:xfrm>
                <a:off x="1248" y="3969"/>
                <a:ext cx="576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69.8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4" name="Rectangle 20"/>
              <p:cNvSpPr>
                <a:spLocks noChangeArrowheads="1"/>
              </p:cNvSpPr>
              <p:nvPr/>
            </p:nvSpPr>
            <p:spPr bwMode="auto">
              <a:xfrm>
                <a:off x="240" y="3969"/>
                <a:ext cx="1008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3" name="Rectangle 19"/>
              <p:cNvSpPr>
                <a:spLocks noChangeArrowheads="1"/>
              </p:cNvSpPr>
              <p:nvPr/>
            </p:nvSpPr>
            <p:spPr bwMode="auto">
              <a:xfrm>
                <a:off x="1824" y="3415"/>
                <a:ext cx="3792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67.0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3.5 </a:t>
                </a:r>
                <a:r>
                  <a:rPr lang="en-US" dirty="0">
                    <a:solidFill>
                      <a:srgbClr val="000000"/>
                    </a:solidFill>
                  </a:rPr>
                  <a:t>or 5% (i.e. </a:t>
                </a:r>
                <a:r>
                  <a:rPr lang="en-US" b="1" dirty="0">
                    <a:solidFill>
                      <a:srgbClr val="FF0000"/>
                    </a:solidFill>
                  </a:rPr>
                  <a:t>95%</a:t>
                </a:r>
                <a:r>
                  <a:rPr lang="en-US" dirty="0">
                    <a:solidFill>
                      <a:srgbClr val="000000"/>
                    </a:solidFill>
                  </a:rPr>
                  <a:t> of steady-state)</a:t>
                </a:r>
              </a:p>
            </p:txBody>
          </p:sp>
          <p:sp>
            <p:nvSpPr>
              <p:cNvPr id="93202" name="Rectangle 18"/>
              <p:cNvSpPr>
                <a:spLocks noChangeArrowheads="1"/>
              </p:cNvSpPr>
              <p:nvPr/>
            </p:nvSpPr>
            <p:spPr bwMode="auto">
              <a:xfrm>
                <a:off x="1248" y="3415"/>
                <a:ext cx="576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67.0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1" name="Rectangle 17"/>
              <p:cNvSpPr>
                <a:spLocks noChangeArrowheads="1"/>
              </p:cNvSpPr>
              <p:nvPr/>
            </p:nvSpPr>
            <p:spPr bwMode="auto">
              <a:xfrm>
                <a:off x="240" y="3415"/>
                <a:ext cx="1008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0" name="Rectangle 16"/>
              <p:cNvSpPr>
                <a:spLocks noChangeArrowheads="1"/>
              </p:cNvSpPr>
              <p:nvPr/>
            </p:nvSpPr>
            <p:spPr bwMode="auto">
              <a:xfrm>
                <a:off x="1824" y="3141"/>
                <a:ext cx="3792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60.6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9.9 </a:t>
                </a:r>
                <a:r>
                  <a:rPr lang="en-US" dirty="0">
                    <a:solidFill>
                      <a:srgbClr val="000000"/>
                    </a:solidFill>
                  </a:rPr>
                  <a:t>or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14.0% </a:t>
                </a:r>
                <a:r>
                  <a:rPr lang="en-US" dirty="0">
                    <a:solidFill>
                      <a:srgbClr val="000000"/>
                    </a:solidFill>
                  </a:rPr>
                  <a:t>(i.e.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86% </a:t>
                </a:r>
                <a:r>
                  <a:rPr lang="en-US" dirty="0">
                    <a:solidFill>
                      <a:srgbClr val="000000"/>
                    </a:solidFill>
                  </a:rPr>
                  <a:t>of steady-state)</a:t>
                </a:r>
              </a:p>
            </p:txBody>
          </p:sp>
          <p:sp>
            <p:nvSpPr>
              <p:cNvPr id="93199" name="Rectangle 15"/>
              <p:cNvSpPr>
                <a:spLocks noChangeArrowheads="1"/>
              </p:cNvSpPr>
              <p:nvPr/>
            </p:nvSpPr>
            <p:spPr bwMode="auto">
              <a:xfrm>
                <a:off x="1248" y="3141"/>
                <a:ext cx="576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60.6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8" name="Rectangle 14"/>
              <p:cNvSpPr>
                <a:spLocks noChangeArrowheads="1"/>
              </p:cNvSpPr>
              <p:nvPr/>
            </p:nvSpPr>
            <p:spPr bwMode="auto">
              <a:xfrm>
                <a:off x="240" y="3141"/>
                <a:ext cx="1008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7" name="Rectangle 13"/>
              <p:cNvSpPr>
                <a:spLocks noChangeArrowheads="1"/>
              </p:cNvSpPr>
              <p:nvPr/>
            </p:nvSpPr>
            <p:spPr bwMode="auto">
              <a:xfrm>
                <a:off x="1824" y="2866"/>
                <a:ext cx="3792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70.5 </a:t>
                </a:r>
                <a:r>
                  <a:rPr lang="en-US" dirty="0">
                    <a:solidFill>
                      <a:srgbClr val="000000"/>
                    </a:solidFill>
                  </a:rPr>
                  <a:t>–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44.4 </a:t>
                </a:r>
                <a:r>
                  <a:rPr lang="en-US" dirty="0">
                    <a:solidFill>
                      <a:srgbClr val="0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26.1 </a:t>
                </a:r>
                <a:r>
                  <a:rPr lang="en-US" dirty="0">
                    <a:solidFill>
                      <a:srgbClr val="000000"/>
                    </a:solidFill>
                  </a:rPr>
                  <a:t>or 37% (i.e. </a:t>
                </a:r>
                <a:r>
                  <a:rPr lang="en-US" b="1" dirty="0">
                    <a:solidFill>
                      <a:srgbClr val="FF0000"/>
                    </a:solidFill>
                  </a:rPr>
                  <a:t>63%</a:t>
                </a:r>
                <a:r>
                  <a:rPr lang="en-US" dirty="0">
                    <a:solidFill>
                      <a:srgbClr val="000000"/>
                    </a:solidFill>
                  </a:rPr>
                  <a:t> of steady-state)</a:t>
                </a:r>
              </a:p>
            </p:txBody>
          </p:sp>
          <p:sp>
            <p:nvSpPr>
              <p:cNvPr id="93196" name="Rectangle 12"/>
              <p:cNvSpPr>
                <a:spLocks noChangeArrowheads="1"/>
              </p:cNvSpPr>
              <p:nvPr/>
            </p:nvSpPr>
            <p:spPr bwMode="auto">
              <a:xfrm>
                <a:off x="1248" y="2866"/>
                <a:ext cx="576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44.4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5" name="Rectangle 11"/>
              <p:cNvSpPr>
                <a:spLocks noChangeArrowheads="1"/>
              </p:cNvSpPr>
              <p:nvPr/>
            </p:nvSpPr>
            <p:spPr bwMode="auto">
              <a:xfrm>
                <a:off x="240" y="2866"/>
                <a:ext cx="1008" cy="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194" name="Rectangle 10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3792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rgbClr val="000000"/>
                    </a:solidFill>
                  </a:rPr>
                  <a:t>Error [V]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19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2592"/>
                    <a:ext cx="576" cy="27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spcBef>
                        <a:spcPct val="2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𝜔</m:t>
                          </m:r>
                        </m:oMath>
                      </m:oMathPara>
                    </a14:m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3193" name="Rectangle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48" y="2592"/>
                    <a:ext cx="576" cy="274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192" name="Rectangle 8"/>
              <p:cNvSpPr>
                <a:spLocks noChangeArrowheads="1"/>
              </p:cNvSpPr>
              <p:nvPr/>
            </p:nvSpPr>
            <p:spPr bwMode="auto">
              <a:xfrm>
                <a:off x="240" y="2592"/>
                <a:ext cx="1008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rgbClr val="000000"/>
                    </a:solidFill>
                  </a:rPr>
                  <a:t>Brackets</a:t>
                </a:r>
              </a:p>
            </p:txBody>
          </p:sp>
          <p:sp>
            <p:nvSpPr>
              <p:cNvPr id="93207" name="Line 23"/>
              <p:cNvSpPr>
                <a:spLocks noChangeShapeType="1"/>
              </p:cNvSpPr>
              <p:nvPr/>
            </p:nvSpPr>
            <p:spPr bwMode="auto">
              <a:xfrm>
                <a:off x="240" y="2592"/>
                <a:ext cx="53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8" name="Line 24"/>
              <p:cNvSpPr>
                <a:spLocks noChangeShapeType="1"/>
              </p:cNvSpPr>
              <p:nvPr/>
            </p:nvSpPr>
            <p:spPr bwMode="auto">
              <a:xfrm>
                <a:off x="240" y="286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09" name="Line 25"/>
              <p:cNvSpPr>
                <a:spLocks noChangeShapeType="1"/>
              </p:cNvSpPr>
              <p:nvPr/>
            </p:nvSpPr>
            <p:spPr bwMode="auto">
              <a:xfrm>
                <a:off x="240" y="3141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0" name="Line 26"/>
              <p:cNvSpPr>
                <a:spLocks noChangeShapeType="1"/>
              </p:cNvSpPr>
              <p:nvPr/>
            </p:nvSpPr>
            <p:spPr bwMode="auto">
              <a:xfrm>
                <a:off x="240" y="3415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1" name="Line 27"/>
              <p:cNvSpPr>
                <a:spLocks noChangeShapeType="1"/>
              </p:cNvSpPr>
              <p:nvPr/>
            </p:nvSpPr>
            <p:spPr bwMode="auto">
              <a:xfrm>
                <a:off x="240" y="3690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2" name="Line 28"/>
              <p:cNvSpPr>
                <a:spLocks noChangeShapeType="1"/>
              </p:cNvSpPr>
              <p:nvPr/>
            </p:nvSpPr>
            <p:spPr bwMode="auto">
              <a:xfrm>
                <a:off x="240" y="4248"/>
                <a:ext cx="53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3" name="Line 29"/>
              <p:cNvSpPr>
                <a:spLocks noChangeShapeType="1"/>
              </p:cNvSpPr>
              <p:nvPr/>
            </p:nvSpPr>
            <p:spPr bwMode="auto">
              <a:xfrm>
                <a:off x="240" y="2592"/>
                <a:ext cx="0" cy="165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4" name="Line 30"/>
              <p:cNvSpPr>
                <a:spLocks noChangeShapeType="1"/>
              </p:cNvSpPr>
              <p:nvPr/>
            </p:nvSpPr>
            <p:spPr bwMode="auto">
              <a:xfrm>
                <a:off x="1248" y="2592"/>
                <a:ext cx="0" cy="16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5" name="Line 31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0" cy="16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16" name="Line 32"/>
              <p:cNvSpPr>
                <a:spLocks noChangeShapeType="1"/>
              </p:cNvSpPr>
              <p:nvPr/>
            </p:nvSpPr>
            <p:spPr bwMode="auto">
              <a:xfrm>
                <a:off x="5616" y="2592"/>
                <a:ext cx="0" cy="165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3266" name="Line 82"/>
              <p:cNvSpPr>
                <a:spLocks noChangeShapeType="1"/>
              </p:cNvSpPr>
              <p:nvPr/>
            </p:nvSpPr>
            <p:spPr bwMode="auto">
              <a:xfrm>
                <a:off x="240" y="3969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54" name="Object 70"/>
                <p:cNvGraphicFramePr>
                  <a:graphicFrameLocks noChangeAspect="1"/>
                </p:cNvGraphicFramePr>
                <p:nvPr/>
              </p:nvGraphicFramePr>
              <p:xfrm>
                <a:off x="336" y="3168"/>
                <a:ext cx="790" cy="19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2" name="Equation" r:id="rId4" imgW="825480" imgH="203040" progId="Equation.3">
                        <p:embed/>
                      </p:oleObj>
                    </mc:Choice>
                    <mc:Fallback>
                      <p:oleObj name="Equation" r:id="rId4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3168"/>
                              <a:ext cx="790" cy="19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54" name="Object 70"/>
                <p:cNvGraphicFramePr>
                  <a:graphicFrameLocks noChangeAspect="1"/>
                </p:cNvGraphicFramePr>
                <p:nvPr/>
              </p:nvGraphicFramePr>
              <p:xfrm>
                <a:off x="336" y="3168"/>
                <a:ext cx="790" cy="19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58" name="Equation" r:id="rId6" imgW="825480" imgH="203040" progId="Equation.3">
                        <p:embed/>
                      </p:oleObj>
                    </mc:Choice>
                    <mc:Fallback>
                      <p:oleObj name="Equation" r:id="rId6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3168"/>
                              <a:ext cx="790" cy="19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57" name="Object 73"/>
                <p:cNvGraphicFramePr>
                  <a:graphicFrameLocks noChangeAspect="1"/>
                </p:cNvGraphicFramePr>
                <p:nvPr/>
              </p:nvGraphicFramePr>
              <p:xfrm>
                <a:off x="336" y="2880"/>
                <a:ext cx="788" cy="19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3" name="Equation" r:id="rId8" imgW="812520" imgH="203040" progId="Equation.3">
                        <p:embed/>
                      </p:oleObj>
                    </mc:Choice>
                    <mc:Fallback>
                      <p:oleObj name="Equation" r:id="rId8" imgW="8125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2880"/>
                              <a:ext cx="788" cy="19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57" name="Object 73"/>
                <p:cNvGraphicFramePr>
                  <a:graphicFrameLocks noChangeAspect="1"/>
                </p:cNvGraphicFramePr>
                <p:nvPr/>
              </p:nvGraphicFramePr>
              <p:xfrm>
                <a:off x="336" y="2880"/>
                <a:ext cx="788" cy="19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59" name="Equation" r:id="rId10" imgW="812520" imgH="203040" progId="Equation.3">
                        <p:embed/>
                      </p:oleObj>
                    </mc:Choice>
                    <mc:Fallback>
                      <p:oleObj name="Equation" r:id="rId10" imgW="8125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2880"/>
                              <a:ext cx="788" cy="19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61" name="Object 77"/>
                <p:cNvGraphicFramePr>
                  <a:graphicFrameLocks noChangeAspect="1"/>
                </p:cNvGraphicFramePr>
                <p:nvPr/>
              </p:nvGraphicFramePr>
              <p:xfrm>
                <a:off x="309" y="3446"/>
                <a:ext cx="804" cy="19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4" name="Equation" r:id="rId12" imgW="825480" imgH="203040" progId="Equation.3">
                        <p:embed/>
                      </p:oleObj>
                    </mc:Choice>
                    <mc:Fallback>
                      <p:oleObj name="Equation" r:id="rId12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3446"/>
                              <a:ext cx="804" cy="19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61" name="Object 77"/>
                <p:cNvGraphicFramePr>
                  <a:graphicFrameLocks noChangeAspect="1"/>
                </p:cNvGraphicFramePr>
                <p:nvPr/>
              </p:nvGraphicFramePr>
              <p:xfrm>
                <a:off x="309" y="3446"/>
                <a:ext cx="804" cy="19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0" name="Equation" r:id="rId14" imgW="825480" imgH="203040" progId="Equation.3">
                        <p:embed/>
                      </p:oleObj>
                    </mc:Choice>
                    <mc:Fallback>
                      <p:oleObj name="Equation" r:id="rId14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3446"/>
                              <a:ext cx="804" cy="19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62" name="Object 78"/>
                <p:cNvGraphicFramePr>
                  <a:graphicFrameLocks noChangeAspect="1"/>
                </p:cNvGraphicFramePr>
                <p:nvPr/>
              </p:nvGraphicFramePr>
              <p:xfrm>
                <a:off x="279" y="3717"/>
                <a:ext cx="822" cy="20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5" name="Equation" r:id="rId16" imgW="825480" imgH="203040" progId="Equation.3">
                        <p:embed/>
                      </p:oleObj>
                    </mc:Choice>
                    <mc:Fallback>
                      <p:oleObj name="Equation" r:id="rId16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9" y="3717"/>
                              <a:ext cx="822" cy="20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62" name="Object 78"/>
                <p:cNvGraphicFramePr>
                  <a:graphicFrameLocks noChangeAspect="1"/>
                </p:cNvGraphicFramePr>
                <p:nvPr/>
              </p:nvGraphicFramePr>
              <p:xfrm>
                <a:off x="279" y="3717"/>
                <a:ext cx="822" cy="20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1" name="Equation" r:id="rId18" imgW="825480" imgH="203040" progId="Equation.3">
                        <p:embed/>
                      </p:oleObj>
                    </mc:Choice>
                    <mc:Fallback>
                      <p:oleObj name="Equation" r:id="rId18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9" y="3717"/>
                              <a:ext cx="822" cy="20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93263" name="Object 79"/>
                <p:cNvGraphicFramePr>
                  <a:graphicFrameLocks noChangeAspect="1"/>
                </p:cNvGraphicFramePr>
                <p:nvPr/>
              </p:nvGraphicFramePr>
              <p:xfrm>
                <a:off x="288" y="3984"/>
                <a:ext cx="856" cy="211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6" name="Equation" r:id="rId20" imgW="825480" imgH="203040" progId="Equation.3">
                        <p:embed/>
                      </p:oleObj>
                    </mc:Choice>
                    <mc:Fallback>
                      <p:oleObj name="Equation" r:id="rId20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8" y="3984"/>
                              <a:ext cx="856" cy="21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93263" name="Object 79"/>
                <p:cNvGraphicFramePr>
                  <a:graphicFrameLocks noChangeAspect="1"/>
                </p:cNvGraphicFramePr>
                <p:nvPr/>
              </p:nvGraphicFramePr>
              <p:xfrm>
                <a:off x="288" y="3984"/>
                <a:ext cx="856" cy="211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62" name="Equation" r:id="rId22" imgW="825480" imgH="203040" progId="Equation.3">
                        <p:embed/>
                      </p:oleObj>
                    </mc:Choice>
                    <mc:Fallback>
                      <p:oleObj name="Equation" r:id="rId22" imgW="82548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8" y="3984"/>
                              <a:ext cx="856" cy="21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690563"/>
            <a:ext cx="4560887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196334"/>
            <a:ext cx="729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M=75 step response lab of NXT DC motor, we saw a graph like: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29587" y="743552"/>
            <a:ext cx="57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(11)</a:t>
            </a:r>
            <a:endParaRPr lang="en-US" dirty="0"/>
          </a:p>
        </p:txBody>
      </p:sp>
      <p:pic>
        <p:nvPicPr>
          <p:cNvPr id="10323" name="Picture 83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743552"/>
            <a:ext cx="23844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4" name="Picture 84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00" y="1298580"/>
            <a:ext cx="36083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5" name="Picture 85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530" y="1816105"/>
            <a:ext cx="237172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6" name="Picture 86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337" y="2514600"/>
            <a:ext cx="3651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846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00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Comparing (10) and (11) we see that: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58199" y="80503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(12)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2517" y="1437191"/>
            <a:ext cx="3912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Subbing (11) and (12) into (1) yields: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2517" y="3118222"/>
                <a:ext cx="7475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=0.12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=70.5</m:t>
                    </m:r>
                  </m:oMath>
                </a14:m>
                <a:r>
                  <a:rPr lang="en-US" dirty="0" smtClean="0"/>
                  <a:t> RPM, and step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=75</m:t>
                    </m:r>
                  </m:oMath>
                </a14:m>
                <a:r>
                  <a:rPr lang="en-US" dirty="0" smtClean="0"/>
                  <a:t> (13) becomes:</a:t>
                </a:r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17" y="3118222"/>
                <a:ext cx="7475252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652" t="-8333" r="-7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2318597" y="2042159"/>
            <a:ext cx="6734636" cy="853439"/>
            <a:chOff x="2318597" y="2042159"/>
            <a:chExt cx="6734636" cy="8534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318597" y="2042159"/>
                  <a:ext cx="3683124" cy="853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/>
                                <a:ea typeface="Cambria Math"/>
                              </a:rPr>
                              <m:t>Ω</m:t>
                            </m:r>
                            <m:d>
                              <m:dPr>
                                <m:ctrlPr>
                                  <a:rPr lang="el-GR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𝑠𝑠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𝑀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den>
                        </m:f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den>
                            </m:f>
                          </m:den>
                        </m:f>
                      </m:oMath>
                    </m:oMathPara>
                  </a14:m>
                  <a:endParaRPr lang="en-US" dirty="0"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18597" y="2042159"/>
                  <a:ext cx="3683124" cy="85343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8458198" y="2209800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(13)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02259" y="3581400"/>
            <a:ext cx="6850975" cy="1066800"/>
            <a:chOff x="2202259" y="3581400"/>
            <a:chExt cx="6850975" cy="1066800"/>
          </a:xfrm>
        </p:grpSpPr>
        <p:sp>
          <p:nvSpPr>
            <p:cNvPr id="7" name="Rectangle 6"/>
            <p:cNvSpPr/>
            <p:nvPr/>
          </p:nvSpPr>
          <p:spPr>
            <a:xfrm>
              <a:off x="2202259" y="3581400"/>
              <a:ext cx="4427141" cy="1066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02259" y="3693883"/>
              <a:ext cx="6850975" cy="841834"/>
              <a:chOff x="2202259" y="3693883"/>
              <a:chExt cx="6850975" cy="84183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2202259" y="3693883"/>
                    <a:ext cx="4077526" cy="84183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𝑂𝐿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70.5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75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0.12</m:t>
                                  </m:r>
                                </m:e>
                              </m:d>
                            </m:den>
                          </m:f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0.12</m:t>
                                  </m:r>
                                </m:den>
                              </m:f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7.83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+8.33</m:t>
                              </m:r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" name="TextBox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02259" y="3693883"/>
                    <a:ext cx="4077526" cy="841834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" name="TextBox 4"/>
              <p:cNvSpPr txBox="1"/>
              <p:nvPr/>
            </p:nvSpPr>
            <p:spPr>
              <a:xfrm>
                <a:off x="8458199" y="3768600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(14)</a:t>
                </a:r>
                <a:endParaRPr lang="en-US" dirty="0"/>
              </a:p>
            </p:txBody>
          </p:sp>
        </p:grpSp>
      </p:grp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658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4310" y="152400"/>
                <a:ext cx="53900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Method 2: </a:t>
                </a:r>
                <a:r>
                  <a:rPr lang="en-US" dirty="0" smtClean="0"/>
                  <a:t>Solve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with Laplace Transforms:</a:t>
                </a:r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" y="152400"/>
                <a:ext cx="5390002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904" t="-8197" r="-22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6376" y="673587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Like before, and referring to (1), have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8039" y="2264782"/>
            <a:ext cx="7404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Like before, one has a step input i.e. velocity command, referring to (3)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10353" y="3429000"/>
            <a:ext cx="616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Laplace Transform for a step input signal is given by: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467793" y="4031999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(15)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97440" y="4648200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Substituting (15) into (1) yields: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465507" y="525490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(16)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62048" y="1241181"/>
            <a:ext cx="8699750" cy="669094"/>
            <a:chOff x="262048" y="1241181"/>
            <a:chExt cx="8699750" cy="669094"/>
          </a:xfrm>
        </p:grpSpPr>
        <p:sp>
          <p:nvSpPr>
            <p:cNvPr id="4" name="Rectangle 3"/>
            <p:cNvSpPr/>
            <p:nvPr/>
          </p:nvSpPr>
          <p:spPr>
            <a:xfrm>
              <a:off x="1551749" y="1287841"/>
              <a:ext cx="72816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551749" y="1287842"/>
                  <a:ext cx="728166" cy="5049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sz="14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1749" y="1287842"/>
                  <a:ext cx="728166" cy="50494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2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Arrow Connector 6"/>
            <p:cNvCxnSpPr>
              <a:endCxn id="4" idx="1"/>
            </p:cNvCxnSpPr>
            <p:nvPr/>
          </p:nvCxnSpPr>
          <p:spPr>
            <a:xfrm>
              <a:off x="908315" y="1592641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279915" y="1592641"/>
              <a:ext cx="643434" cy="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62048" y="1423364"/>
                  <a:ext cx="64626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𝑉</m:t>
                        </m:r>
                        <m:d>
                          <m:dPr>
                            <m:ctrlP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048" y="1423364"/>
                  <a:ext cx="646267" cy="33855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926579" y="1418909"/>
                  <a:ext cx="66858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/>
                            <a:sym typeface="Symbol"/>
                          </a:rPr>
                          <m:t></m:t>
                        </m:r>
                        <m:d>
                          <m:dPr>
                            <m:ctrlP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/>
                                <a:sym typeface="Symbol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6579" y="1418909"/>
                  <a:ext cx="668580" cy="33855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237817" y="1241181"/>
                  <a:ext cx="2492990" cy="669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Ω</m:t>
                            </m:r>
                            <m:d>
                              <m:dPr>
                                <m:ctrlPr>
                                  <a:rPr lang="el-GR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dirty="0">
                    <a:solidFill>
                      <a:srgbClr val="000000"/>
                    </a:solidFill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7817" y="1241181"/>
                  <a:ext cx="2492990" cy="66909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TextBox 38"/>
            <p:cNvSpPr txBox="1"/>
            <p:nvPr/>
          </p:nvSpPr>
          <p:spPr>
            <a:xfrm>
              <a:off x="7969219" y="1383572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from (1)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263576" y="2755190"/>
            <a:ext cx="5698221" cy="556499"/>
            <a:chOff x="3263576" y="2755190"/>
            <a:chExt cx="5698221" cy="5564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263576" y="2755190"/>
                  <a:ext cx="1948482" cy="5564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0: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≤0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𝑀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: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&gt;0</m:t>
                                </m:r>
                              </m:e>
                            </m:eqAr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 </m:t>
                            </m:r>
                          </m:e>
                        </m:d>
                      </m:oMath>
                    </m:oMathPara>
                  </a14:m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3576" y="2755190"/>
                  <a:ext cx="1948482" cy="55649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TextBox 39"/>
            <p:cNvSpPr txBox="1"/>
            <p:nvPr/>
          </p:nvSpPr>
          <p:spPr>
            <a:xfrm>
              <a:off x="7969218" y="2848773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from (3)</a:t>
              </a:r>
              <a:endParaRPr lang="en-US" dirty="0"/>
            </a:p>
          </p:txBody>
        </p:sp>
      </p:grp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865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0848" y="152400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inverse Laplace of (16) yields response in time-domain: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186257" y="568250"/>
            <a:ext cx="5638378" cy="618246"/>
            <a:chOff x="3338657" y="3248708"/>
            <a:chExt cx="5638378" cy="6182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338657" y="3248708"/>
                  <a:ext cx="2413417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𝑀𝑏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𝑎𝑡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8657" y="3248708"/>
                  <a:ext cx="2413417" cy="618246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8382000" y="3490715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(17)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9055" y="1126160"/>
            <a:ext cx="8652470" cy="673700"/>
            <a:chOff x="189055" y="1126160"/>
            <a:chExt cx="8652470" cy="673700"/>
          </a:xfrm>
        </p:grpSpPr>
        <p:sp>
          <p:nvSpPr>
            <p:cNvPr id="17" name="TextBox 16"/>
            <p:cNvSpPr txBox="1"/>
            <p:nvPr/>
          </p:nvSpPr>
          <p:spPr>
            <a:xfrm>
              <a:off x="189055" y="1126160"/>
              <a:ext cx="1428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If we define: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46490" y="1430528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(18)</a:t>
              </a:r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3281" y="301554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 with (18) and (19), (17) yields: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99284" y="1921475"/>
            <a:ext cx="8536559" cy="877781"/>
            <a:chOff x="199284" y="1921475"/>
            <a:chExt cx="8536559" cy="877781"/>
          </a:xfrm>
        </p:grpSpPr>
        <p:sp>
          <p:nvSpPr>
            <p:cNvPr id="15" name="TextBox 14"/>
            <p:cNvSpPr txBox="1"/>
            <p:nvPr/>
          </p:nvSpPr>
          <p:spPr>
            <a:xfrm>
              <a:off x="199284" y="1921475"/>
              <a:ext cx="51049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and from NXT motor plot that steady-state, have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140808" y="2429924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(19)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206609" y="3551730"/>
            <a:ext cx="7529233" cy="379685"/>
            <a:chOff x="1295400" y="4114800"/>
            <a:chExt cx="7529233" cy="3796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1295400" y="4123185"/>
                  <a:ext cx="13172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𝑠𝑠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𝑀𝑏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5400" y="4123185"/>
                  <a:ext cx="1317284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8229598" y="4114800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(17)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13265" y="412515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r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5855" y="4142943"/>
                <a:ext cx="49883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Hence, subbing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in (1), yields:</a:t>
                </a:r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55" y="4142943"/>
                <a:ext cx="498835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100" t="-8333" r="-2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70183" y="4572000"/>
            <a:ext cx="7982551" cy="1815312"/>
            <a:chOff x="770183" y="4572000"/>
            <a:chExt cx="7982551" cy="1815312"/>
          </a:xfrm>
        </p:grpSpPr>
        <p:sp>
          <p:nvSpPr>
            <p:cNvPr id="3" name="Rectangle 2"/>
            <p:cNvSpPr/>
            <p:nvPr/>
          </p:nvSpPr>
          <p:spPr>
            <a:xfrm>
              <a:off x="770183" y="4572000"/>
              <a:ext cx="6926017" cy="9906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57699" y="4762666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(18)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770183" y="4629699"/>
                  <a:ext cx="6846554" cy="853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𝑂𝐿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Ω</m:t>
                            </m:r>
                            <m:d>
                              <m:dPr>
                                <m:ctrlPr>
                                  <a:rPr lang="el-GR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𝑉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𝑠𝑠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𝑀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den>
                        </m:f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den>
                            </m:f>
                          </m:den>
                        </m:f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70.5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75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0.12</m:t>
                                </m:r>
                              </m:e>
                            </m:d>
                          </m:den>
                        </m:f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0.12</m:t>
                                </m:r>
                              </m:den>
                            </m:f>
                          </m:den>
                        </m:f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7.83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+8.33</m:t>
                            </m:r>
                          </m:den>
                        </m:f>
                      </m:oMath>
                    </m:oMathPara>
                  </a14:m>
                  <a:endParaRPr lang="en-US" dirty="0">
                    <a:solidFill>
                      <a:srgbClr val="000000"/>
                    </a:solidFill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183" y="4629699"/>
                  <a:ext cx="6846554" cy="85343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Right Brace 3"/>
            <p:cNvSpPr/>
            <p:nvPr/>
          </p:nvSpPr>
          <p:spPr>
            <a:xfrm rot="5400000">
              <a:off x="7063775" y="5280625"/>
              <a:ext cx="194785" cy="911137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691053" y="5864092"/>
              <a:ext cx="29402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Same as (14); Laplace gives same</a:t>
              </a:r>
            </a:p>
            <a:p>
              <a:pPr algn="ctr"/>
              <a:r>
                <a:rPr lang="en-US" sz="1400" dirty="0" smtClean="0"/>
                <a:t>Solution as ODE method</a:t>
              </a:r>
              <a:endParaRPr lang="en-US" sz="1400" dirty="0"/>
            </a:p>
          </p:txBody>
        </p:sp>
      </p:grp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658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5243023" y="2514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859" y="304800"/>
            <a:ext cx="4560887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511629" y="3086518"/>
            <a:ext cx="8272329" cy="3466682"/>
            <a:chOff x="511629" y="3086518"/>
            <a:chExt cx="8272329" cy="3466682"/>
          </a:xfrm>
        </p:grpSpPr>
        <p:grpSp>
          <p:nvGrpSpPr>
            <p:cNvPr id="12" name="Group 11"/>
            <p:cNvGrpSpPr/>
            <p:nvPr/>
          </p:nvGrpSpPr>
          <p:grpSpPr>
            <a:xfrm>
              <a:off x="511629" y="3086518"/>
              <a:ext cx="8272329" cy="3466682"/>
              <a:chOff x="511629" y="3086518"/>
              <a:chExt cx="8272329" cy="3466682"/>
            </a:xfrm>
          </p:grpSpPr>
          <p:pic>
            <p:nvPicPr>
              <p:cNvPr id="3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5588" y="3810000"/>
                <a:ext cx="3338023" cy="1679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8378" y="3510295"/>
                <a:ext cx="2577101" cy="22785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511629" y="3086518"/>
                <a:ext cx="82723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Simulink simulation of OLTF yields a plot similar to experimentally acquired one:</a:t>
                </a:r>
                <a:endParaRPr lang="en-US" dirty="0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2895914" y="5953780"/>
                <a:ext cx="3503758" cy="599420"/>
                <a:chOff x="2425065" y="5715000"/>
                <a:chExt cx="3503758" cy="59942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2425065" y="5715000"/>
                  <a:ext cx="3503758" cy="599420"/>
                </a:xfrm>
                <a:prstGeom prst="rect">
                  <a:avLst/>
                </a:prstGeom>
                <a:solidFill>
                  <a:srgbClr val="FFFF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2425065" y="5791200"/>
                  <a:ext cx="346389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In Lab, will compare experimental and</a:t>
                  </a:r>
                </a:p>
                <a:p>
                  <a:r>
                    <a:rPr lang="en-US" sz="1400" dirty="0" smtClean="0"/>
                    <a:t>(Simulink) simulated OLTF step response</a:t>
                  </a:r>
                </a:p>
              </p:txBody>
            </p:sp>
          </p:grpSp>
        </p:grpSp>
        <p:cxnSp>
          <p:nvCxnSpPr>
            <p:cNvPr id="5" name="Straight Connector 4"/>
            <p:cNvCxnSpPr/>
            <p:nvPr/>
          </p:nvCxnSpPr>
          <p:spPr>
            <a:xfrm flipV="1">
              <a:off x="5486400" y="4649562"/>
              <a:ext cx="0" cy="7606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7282570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658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963</Words>
  <Application>Microsoft Office PowerPoint</Application>
  <PresentationFormat>On-screen Show (4:3)</PresentationFormat>
  <Paragraphs>113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35</cp:revision>
  <cp:lastPrinted>2012-10-21T22:49:08Z</cp:lastPrinted>
  <dcterms:created xsi:type="dcterms:W3CDTF">2005-04-04T23:46:08Z</dcterms:created>
  <dcterms:modified xsi:type="dcterms:W3CDTF">2015-10-11T01:10:21Z</dcterms:modified>
</cp:coreProperties>
</file>