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1" r:id="rId3"/>
    <p:sldId id="262" r:id="rId4"/>
    <p:sldId id="268" r:id="rId5"/>
    <p:sldId id="269" r:id="rId6"/>
    <p:sldId id="272" r:id="rId7"/>
    <p:sldId id="265" r:id="rId8"/>
    <p:sldId id="271" r:id="rId9"/>
    <p:sldId id="263" r:id="rId10"/>
    <p:sldId id="264" r:id="rId1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1E98A-6F7D-44AA-9C81-D6B8484199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579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0F2D89-848B-427E-8193-C49A014B1B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763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2AFF6-375E-46F5-B08A-3C32272A95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56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E042D1-5F7D-4170-9613-EC81416D08D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06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C86BF0-3608-41DD-929A-965C502F354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1577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D3AFB-2900-4256-9DEE-133938F4A83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999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929B91-0D3E-47B2-9166-6D0F1882512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206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620D1D-52BF-4F84-95A5-CE0908957BD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1685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B68828-5988-4A65-BA5E-70FE7000F2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916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697344-1FBA-4274-8A52-C390E90A69D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3843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686102-E1DD-41E2-AC59-78436BFF9C2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026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A428FF-3EB8-4C53-B9AA-90BA006161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0323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89D140-F7E0-46C3-923B-2C55325D9F1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4017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697E4B-62FF-47C9-B4AC-947D2A30A3D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3829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BB6E6-F0ED-443D-84F0-CEB90F5E961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8435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1689784-B297-4042-BC7A-64C16AB7D43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362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CF4F0-DCE1-4906-AF53-7B0641E432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53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9722A3-DFC9-4651-8703-5AD493AAD5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08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B8A56-2AD8-472F-92C2-E2575A9FC7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440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1B175-DF2C-4F87-A29C-048BAAF143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71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8BF78C-8296-4887-9F00-335253B304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02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BDA14-80EE-4842-B291-F2E5917C00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018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2EDDE1-77F6-45D9-A02E-2BA9C6E048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7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3605B85-BCC6-417B-A80B-0D90309ECF3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ED418A9-3279-4DBB-9C27-7A55F18DC14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822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3.png"/><Relationship Id="rId7" Type="http://schemas.openxmlformats.org/officeDocument/2006/relationships/image" Target="../media/image6.pn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3.wmf"/><Relationship Id="rId18" Type="http://schemas.openxmlformats.org/officeDocument/2006/relationships/oleObject" Target="../embeddings/oleObject40.bin"/><Relationship Id="rId26" Type="http://schemas.openxmlformats.org/officeDocument/2006/relationships/image" Target="../media/image31.png"/><Relationship Id="rId3" Type="http://schemas.openxmlformats.org/officeDocument/2006/relationships/image" Target="../media/image28.png"/><Relationship Id="rId7" Type="http://schemas.openxmlformats.org/officeDocument/2006/relationships/image" Target="../media/image1.wmf"/><Relationship Id="rId12" Type="http://schemas.openxmlformats.org/officeDocument/2006/relationships/oleObject" Target="../embeddings/oleObject3.bin"/><Relationship Id="rId25" Type="http://schemas.openxmlformats.org/officeDocument/2006/relationships/image" Target="../media/image30.png"/><Relationship Id="rId2" Type="http://schemas.openxmlformats.org/officeDocument/2006/relationships/slideLayout" Target="../slideLayouts/slideLayout23.xml"/><Relationship Id="rId16" Type="http://schemas.openxmlformats.org/officeDocument/2006/relationships/oleObject" Target="../embeddings/oleObject4.bin"/><Relationship Id="rId20" Type="http://schemas.openxmlformats.org/officeDocument/2006/relationships/oleObject" Target="../embeddings/oleObject5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10.bin"/><Relationship Id="rId11" Type="http://schemas.openxmlformats.org/officeDocument/2006/relationships/image" Target="../media/image2.wmf"/><Relationship Id="rId24" Type="http://schemas.openxmlformats.org/officeDocument/2006/relationships/image" Target="../media/image23.png"/><Relationship Id="rId5" Type="http://schemas.openxmlformats.org/officeDocument/2006/relationships/image" Target="../media/image1.wmf"/><Relationship Id="rId15" Type="http://schemas.openxmlformats.org/officeDocument/2006/relationships/image" Target="../media/image3.wmf"/><Relationship Id="rId23" Type="http://schemas.openxmlformats.org/officeDocument/2006/relationships/image" Target="../media/image5.wmf"/><Relationship Id="rId28" Type="http://schemas.openxmlformats.org/officeDocument/2006/relationships/image" Target="../media/image33.png"/><Relationship Id="rId10" Type="http://schemas.openxmlformats.org/officeDocument/2006/relationships/oleObject" Target="../embeddings/oleObject29.bin"/><Relationship Id="rId19" Type="http://schemas.openxmlformats.org/officeDocument/2006/relationships/image" Target="../media/image4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2.wmf"/><Relationship Id="rId14" Type="http://schemas.openxmlformats.org/officeDocument/2006/relationships/oleObject" Target="../embeddings/oleObject30.bin"/><Relationship Id="rId22" Type="http://schemas.openxmlformats.org/officeDocument/2006/relationships/oleObject" Target="../embeddings/oleObject50.bin"/><Relationship Id="rId27" Type="http://schemas.openxmlformats.org/officeDocument/2006/relationships/image" Target="../media/image3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46.png"/><Relationship Id="rId7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838200" y="2124075"/>
            <a:ext cx="7848600" cy="1371600"/>
            <a:chOff x="624" y="1344"/>
            <a:chExt cx="4656" cy="864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auto">
            <a:xfrm>
              <a:off x="624" y="1344"/>
              <a:ext cx="4656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6" name="Text Box 4"/>
            <p:cNvSpPr txBox="1">
              <a:spLocks noChangeArrowheads="1"/>
            </p:cNvSpPr>
            <p:nvPr/>
          </p:nvSpPr>
          <p:spPr bwMode="auto">
            <a:xfrm>
              <a:off x="696" y="1625"/>
              <a:ext cx="451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dirty="0" smtClean="0"/>
                <a:t>Open-Loop Step Response</a:t>
              </a:r>
              <a:endParaRPr lang="en-US" dirty="0"/>
            </a:p>
          </p:txBody>
        </p:sp>
      </p:grp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" y="115669"/>
            <a:ext cx="84946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Recall that the dynamic equations of motion for a DC motor (for low inductances) </a:t>
            </a:r>
          </a:p>
          <a:p>
            <a:r>
              <a:rPr lang="en-US" dirty="0" smtClean="0"/>
              <a:t>can be modeled as a 1</a:t>
            </a:r>
            <a:r>
              <a:rPr lang="en-US" baseline="30000" dirty="0" smtClean="0"/>
              <a:t>st</a:t>
            </a:r>
            <a:r>
              <a:rPr lang="en-US" dirty="0" smtClean="0"/>
              <a:t> order system.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948" y="861080"/>
            <a:ext cx="8571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Modeling can be also be represented by Block Diagrams and Laplace Transforms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4310" y="2666855"/>
            <a:ext cx="3258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Mathematically, this becomes: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4081084" y="2073146"/>
            <a:ext cx="4746600" cy="601630"/>
            <a:chOff x="4081084" y="2073146"/>
            <a:chExt cx="4746600" cy="601630"/>
          </a:xfrm>
        </p:grpSpPr>
        <p:sp>
          <p:nvSpPr>
            <p:cNvPr id="14" name="Right Brace 13"/>
            <p:cNvSpPr/>
            <p:nvPr/>
          </p:nvSpPr>
          <p:spPr>
            <a:xfrm rot="5400000">
              <a:off x="4417166" y="1737064"/>
              <a:ext cx="161508" cy="833672"/>
            </a:xfrm>
            <a:prstGeom prst="righ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4081084" y="2286000"/>
                  <a:ext cx="9140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𝑂𝐿</m:t>
                            </m:r>
                          </m:sub>
                        </m:sSub>
                        <m:d>
                          <m:d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𝑠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81084" y="2286000"/>
                  <a:ext cx="914096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TextBox 15"/>
            <p:cNvSpPr txBox="1"/>
            <p:nvPr/>
          </p:nvSpPr>
          <p:spPr>
            <a:xfrm>
              <a:off x="4847042" y="2305444"/>
              <a:ext cx="39806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: called Open Loop Transfer Function</a:t>
              </a:r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176554" y="3036187"/>
            <a:ext cx="5627676" cy="669094"/>
            <a:chOff x="3176554" y="3183624"/>
            <a:chExt cx="5627676" cy="66909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3176554" y="3183624"/>
                  <a:ext cx="2492990" cy="66909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𝑂𝐿</m:t>
                            </m:r>
                          </m:sub>
                        </m:sSub>
                        <m:d>
                          <m:d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𝑠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b="0" i="1" smtClean="0">
                                <a:latin typeface="Cambria Math"/>
                                <a:ea typeface="Cambria Math"/>
                              </a:rPr>
                              <m:t>Ω</m:t>
                            </m:r>
                            <m:d>
                              <m:dPr>
                                <m:ctrlPr>
                                  <a:rPr lang="el-GR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𝑠</m:t>
                                </m:r>
                              </m:e>
                            </m:d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𝑉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𝑠</m:t>
                                </m:r>
                              </m:e>
                            </m:d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𝑏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den>
                        </m:f>
                      </m:oMath>
                    </m:oMathPara>
                  </a14:m>
                  <a:endParaRPr lang="en-US" dirty="0">
                    <a:latin typeface="Symbol" pitchFamily="18" charset="2"/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6554" y="3183624"/>
                  <a:ext cx="2492990" cy="669094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TextBox 20"/>
            <p:cNvSpPr txBox="1"/>
            <p:nvPr/>
          </p:nvSpPr>
          <p:spPr>
            <a:xfrm>
              <a:off x="8337436" y="3333505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(1)</a:t>
              </a:r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71369" y="3586062"/>
            <a:ext cx="5548540" cy="686464"/>
            <a:chOff x="171369" y="3586062"/>
            <a:chExt cx="5548540" cy="68646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3415239" y="3903194"/>
                  <a:ext cx="23046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e>
                        </m:d>
                        <m:r>
                          <m:rPr>
                            <m:sty m:val="p"/>
                          </m:rPr>
                          <a:rPr lang="el-GR" i="1" smtClean="0">
                            <a:latin typeface="Cambria Math"/>
                            <a:ea typeface="Cambria Math"/>
                          </a:rPr>
                          <m:t>Ω</m:t>
                        </m:r>
                        <m:d>
                          <m:dPr>
                            <m:ctrlPr>
                              <a:rPr lang="el-GR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𝑠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𝑏𝑉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𝑠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15239" y="3903194"/>
                  <a:ext cx="2304670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7" name="TextBox 26"/>
            <p:cNvSpPr txBox="1"/>
            <p:nvPr/>
          </p:nvSpPr>
          <p:spPr>
            <a:xfrm>
              <a:off x="171369" y="3586062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or</a:t>
              </a:r>
              <a:endParaRPr lang="en-US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71369" y="5326093"/>
            <a:ext cx="7712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Suppose one gives the motor a step input i.e. applies a velocity command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164383" y="5786032"/>
            <a:ext cx="8639847" cy="699955"/>
            <a:chOff x="164383" y="5786032"/>
            <a:chExt cx="8639847" cy="699955"/>
          </a:xfrm>
        </p:grpSpPr>
        <p:sp>
          <p:nvSpPr>
            <p:cNvPr id="31" name="TextBox 30"/>
            <p:cNvSpPr txBox="1"/>
            <p:nvPr/>
          </p:nvSpPr>
          <p:spPr>
            <a:xfrm>
              <a:off x="164383" y="5786032"/>
              <a:ext cx="31213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</a:rPr>
                <a:t>In time domain, step input is:</a:t>
              </a:r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3298862" y="5929488"/>
              <a:ext cx="5505368" cy="556499"/>
              <a:chOff x="3298862" y="5929488"/>
              <a:chExt cx="5505368" cy="55649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3298862" y="5929488"/>
                    <a:ext cx="1948482" cy="5564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𝑣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{"/>
                              <m:endChr m:val="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eqArr>
                                <m:eqArr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eqArr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0:</m:t>
                                  </m:r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𝑡</m:t>
                                  </m:r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≤0</m:t>
                                  </m:r>
                                </m:e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𝑀</m:t>
                                  </m:r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:</m:t>
                                  </m:r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𝑡</m:t>
                                  </m:r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&gt;0</m:t>
                                  </m:r>
                                </m:e>
                              </m:eqAr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 </m:t>
                              </m:r>
                            </m:e>
                          </m:d>
                        </m:oMath>
                      </m:oMathPara>
                    </a14:m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3" name="TextBox 3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98862" y="5929488"/>
                    <a:ext cx="1948482" cy="556499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4" name="TextBox 33"/>
              <p:cNvSpPr txBox="1"/>
              <p:nvPr/>
            </p:nvSpPr>
            <p:spPr>
              <a:xfrm>
                <a:off x="8337436" y="5970698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000000"/>
                    </a:solidFill>
                  </a:rPr>
                  <a:t>(3)</a:t>
                </a:r>
                <a:endParaRPr lang="en-US" dirty="0">
                  <a:solidFill>
                    <a:srgbClr val="000000"/>
                  </a:solidFill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71369" y="4419600"/>
                <a:ext cx="65014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FF0000"/>
                    </a:solidFill>
                  </a:rPr>
                  <a:t>Method 1: </a:t>
                </a:r>
                <a:r>
                  <a:rPr lang="en-US" dirty="0" smtClean="0"/>
                  <a:t>Solve for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𝜔</m:t>
                    </m:r>
                    <m:d>
                      <m:d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</m:e>
                    </m:d>
                    <m:r>
                      <a:rPr lang="en-US" b="0" i="0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with Ordinary Differential Equations:</a:t>
                </a:r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369" y="4419600"/>
                <a:ext cx="6501460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750" t="-8197" r="-94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0" name="Group 39"/>
          <p:cNvGrpSpPr/>
          <p:nvPr/>
        </p:nvGrpSpPr>
        <p:grpSpPr>
          <a:xfrm>
            <a:off x="171369" y="4863784"/>
            <a:ext cx="8627585" cy="370498"/>
            <a:chOff x="171369" y="4863784"/>
            <a:chExt cx="8627585" cy="370498"/>
          </a:xfrm>
        </p:grpSpPr>
        <p:grpSp>
          <p:nvGrpSpPr>
            <p:cNvPr id="37" name="Group 36"/>
            <p:cNvGrpSpPr/>
            <p:nvPr/>
          </p:nvGrpSpPr>
          <p:grpSpPr>
            <a:xfrm>
              <a:off x="3298862" y="4863784"/>
              <a:ext cx="5500092" cy="370498"/>
              <a:chOff x="3298862" y="4863784"/>
              <a:chExt cx="5500092" cy="37049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8" name="TextBox 27"/>
                  <p:cNvSpPr txBox="1"/>
                  <p:nvPr/>
                </p:nvSpPr>
                <p:spPr>
                  <a:xfrm>
                    <a:off x="3298862" y="4863784"/>
                    <a:ext cx="2421047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̇"/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</m:acc>
                          <m:d>
                            <m:d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𝑏𝑣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8" name="TextBox 2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98862" y="4863784"/>
                    <a:ext cx="2421047" cy="369332"/>
                  </a:xfrm>
                  <a:prstGeom prst="rect">
                    <a:avLst/>
                  </a:prstGeom>
                  <a:blipFill rotWithShape="1">
                    <a:blip r:embed="rId10"/>
                    <a:stretch>
                      <a:fillRect b="-15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6" name="TextBox 35"/>
              <p:cNvSpPr txBox="1"/>
              <p:nvPr/>
            </p:nvSpPr>
            <p:spPr>
              <a:xfrm>
                <a:off x="8332160" y="4864950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(2)</a:t>
                </a:r>
                <a:endParaRPr lang="en-US" dirty="0"/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171369" y="4863784"/>
              <a:ext cx="15311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(1) becomes:</a:t>
              </a:r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438400" y="1378227"/>
            <a:ext cx="4081161" cy="716381"/>
            <a:chOff x="2438400" y="1378227"/>
            <a:chExt cx="4081161" cy="716381"/>
          </a:xfrm>
        </p:grpSpPr>
        <p:sp>
          <p:nvSpPr>
            <p:cNvPr id="6" name="TextBox 5"/>
            <p:cNvSpPr txBox="1"/>
            <p:nvPr/>
          </p:nvSpPr>
          <p:spPr>
            <a:xfrm>
              <a:off x="2438400" y="1817609"/>
              <a:ext cx="12939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m</a:t>
              </a:r>
              <a:r>
                <a:rPr lang="en-US" sz="1200" dirty="0" smtClean="0"/>
                <a:t>otor command</a:t>
              </a:r>
              <a:endParaRPr lang="en-US" sz="1200" dirty="0"/>
            </a:p>
          </p:txBody>
        </p:sp>
        <p:sp>
          <p:nvSpPr>
            <p:cNvPr id="4" name="Rectangle 3"/>
            <p:cNvSpPr/>
            <p:nvPr/>
          </p:nvSpPr>
          <p:spPr>
            <a:xfrm>
              <a:off x="4133837" y="1378227"/>
              <a:ext cx="728166" cy="609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4133837" y="1378228"/>
                  <a:ext cx="728166" cy="50494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/>
                              </a:rPr>
                              <m:t>𝑏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sz="1400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US" sz="1400" b="0" i="1" smtClean="0">
                                <a:latin typeface="Cambria Math"/>
                              </a:rPr>
                              <m:t>𝑎</m:t>
                            </m:r>
                          </m:den>
                        </m:f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33837" y="1378228"/>
                  <a:ext cx="728166" cy="504946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b="-120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" name="Straight Arrow Connector 6"/>
            <p:cNvCxnSpPr>
              <a:endCxn id="4" idx="1"/>
            </p:cNvCxnSpPr>
            <p:nvPr/>
          </p:nvCxnSpPr>
          <p:spPr>
            <a:xfrm>
              <a:off x="3490403" y="1683027"/>
              <a:ext cx="643434" cy="0"/>
            </a:xfrm>
            <a:prstGeom prst="straightConnector1">
              <a:avLst/>
            </a:prstGeom>
            <a:ln w="127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4862003" y="1683027"/>
              <a:ext cx="643434" cy="0"/>
            </a:xfrm>
            <a:prstGeom prst="straightConnector1">
              <a:avLst/>
            </a:prstGeom>
            <a:ln w="127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2844136" y="1513750"/>
                  <a:ext cx="646267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latin typeface="Cambria Math"/>
                          </a:rPr>
                          <m:t>𝑉</m:t>
                        </m:r>
                        <m:d>
                          <m:dPr>
                            <m:ctrlPr>
                              <a:rPr lang="en-US" sz="16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𝑠</m:t>
                            </m:r>
                          </m:e>
                        </m:d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44136" y="1513750"/>
                  <a:ext cx="646267" cy="338554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5619250" y="1479055"/>
                  <a:ext cx="668580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i="1" smtClean="0">
                            <a:latin typeface="Cambria Math"/>
                            <a:sym typeface="Symbol"/>
                          </a:rPr>
                          <m:t></m:t>
                        </m:r>
                        <m:d>
                          <m:dPr>
                            <m:ctrlPr>
                              <a:rPr lang="en-US" sz="1600" i="1" smtClean="0">
                                <a:latin typeface="Cambria Math"/>
                                <a:sym typeface="Symbol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/>
                                <a:sym typeface="Symbol"/>
                              </a:rPr>
                              <m:t>𝑠</m:t>
                            </m:r>
                          </m:e>
                        </m:d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19250" y="1479055"/>
                  <a:ext cx="668580" cy="338554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1" name="TextBox 40"/>
            <p:cNvSpPr txBox="1"/>
            <p:nvPr/>
          </p:nvSpPr>
          <p:spPr>
            <a:xfrm>
              <a:off x="5387520" y="1759522"/>
              <a:ext cx="11320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m</a:t>
              </a:r>
              <a:r>
                <a:rPr lang="en-US" sz="1200" dirty="0" smtClean="0"/>
                <a:t>otor velocity</a:t>
              </a:r>
              <a:endParaRPr lang="en-US" sz="1200" dirty="0"/>
            </a:p>
          </p:txBody>
        </p:sp>
      </p:grp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1339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30" grpId="0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318" y="136176"/>
            <a:ext cx="281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Subbing (3) into (2) yields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6471" y="1069827"/>
            <a:ext cx="7426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first-order differential equation is solved using an integrating factor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387291" y="1474761"/>
                <a:ext cx="2314736" cy="9090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𝜇</m:t>
                      </m:r>
                      <m:d>
                        <m:dPr>
                          <m:ctrlPr>
                            <a:rPr lang="en-US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𝑒𝑥𝑝</m:t>
                      </m:r>
                      <m:nary>
                        <m:naryPr>
                          <m:limLoc m:val="undOvr"/>
                          <m:subHide m:val="on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naryPr>
                        <m:sub/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𝑝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7291" y="1474761"/>
                <a:ext cx="2314736" cy="90909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32513" y="2276193"/>
            <a:ext cx="3916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when one has equations of the form: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3352800" y="514074"/>
            <a:ext cx="5451060" cy="375053"/>
            <a:chOff x="3352800" y="514074"/>
            <a:chExt cx="5451060" cy="37505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3352800" y="514074"/>
                  <a:ext cx="220271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̇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 smtClea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</m:e>
                        </m:acc>
                        <m:d>
                          <m:d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𝑏𝑀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52800" y="514074"/>
                  <a:ext cx="2202719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TextBox 11"/>
            <p:cNvSpPr txBox="1"/>
            <p:nvPr/>
          </p:nvSpPr>
          <p:spPr>
            <a:xfrm>
              <a:off x="8337066" y="519795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(4)</a:t>
              </a:r>
              <a:endParaRPr lang="en-US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480751" y="2819400"/>
            <a:ext cx="5323109" cy="369332"/>
            <a:chOff x="3480751" y="2819400"/>
            <a:chExt cx="5323109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3480751" y="2819400"/>
                  <a:ext cx="20227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̇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</m:e>
                        </m:acc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𝜔</m:t>
                        </m:r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80751" y="2819400"/>
                  <a:ext cx="2022733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/>
            <p:cNvSpPr txBox="1"/>
            <p:nvPr/>
          </p:nvSpPr>
          <p:spPr>
            <a:xfrm>
              <a:off x="8337066" y="2819400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(5)</a:t>
              </a:r>
              <a:endParaRPr lang="en-US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08008" y="3463309"/>
            <a:ext cx="3531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Thus comparing (4) and (5), say: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741020" y="3914274"/>
                <a:ext cx="11037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≜</m:t>
                      </m:r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1020" y="3914274"/>
                <a:ext cx="1103700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337686" y="4431268"/>
            <a:ext cx="5711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and using integrating factor, one creates the equation: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187627" y="4953000"/>
                <a:ext cx="24438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𝑎𝑡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̇"/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𝑎𝑡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𝑏𝑀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7627" y="4953000"/>
                <a:ext cx="2443811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461211" y="5454134"/>
            <a:ext cx="8342649" cy="879112"/>
            <a:chOff x="461211" y="5454134"/>
            <a:chExt cx="8342649" cy="879112"/>
          </a:xfrm>
        </p:grpSpPr>
        <p:sp>
          <p:nvSpPr>
            <p:cNvPr id="20" name="TextBox 19"/>
            <p:cNvSpPr txBox="1"/>
            <p:nvPr/>
          </p:nvSpPr>
          <p:spPr>
            <a:xfrm>
              <a:off x="461211" y="5454134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or</a:t>
              </a:r>
              <a:endParaRPr lang="en-US" dirty="0"/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3328915" y="5715000"/>
              <a:ext cx="5474945" cy="618246"/>
              <a:chOff x="3328915" y="5715000"/>
              <a:chExt cx="5474945" cy="61824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1" name="TextBox 20"/>
                  <p:cNvSpPr txBox="1"/>
                  <p:nvPr/>
                </p:nvSpPr>
                <p:spPr>
                  <a:xfrm>
                    <a:off x="3328915" y="5715000"/>
                    <a:ext cx="2136611" cy="61824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𝑑𝑡</m:t>
                              </m:r>
                            </m:den>
                          </m:f>
                          <m:d>
                            <m:dPr>
                              <m:begChr m:val="{"/>
                              <m:endChr m:val="}"/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𝑎𝑡</m:t>
                                  </m:r>
                                </m:sup>
                              </m:sSup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𝑏𝑀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𝑎𝑡</m:t>
                              </m:r>
                            </m:sup>
                          </m:sSup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1" name="TextBox 2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28915" y="5715000"/>
                    <a:ext cx="2136611" cy="618246"/>
                  </a:xfrm>
                  <a:prstGeom prst="rect">
                    <a:avLst/>
                  </a:prstGeom>
                  <a:blipFill rotWithShape="1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2" name="TextBox 21"/>
              <p:cNvSpPr txBox="1"/>
              <p:nvPr/>
            </p:nvSpPr>
            <p:spPr>
              <a:xfrm>
                <a:off x="8337066" y="5823466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(6)</a:t>
                </a:r>
                <a:endParaRPr lang="en-US" dirty="0"/>
              </a:p>
            </p:txBody>
          </p:sp>
        </p:grpSp>
      </p:grp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2540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04800"/>
            <a:ext cx="2274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Integrating (6) yields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81000" y="838199"/>
            <a:ext cx="8620194" cy="818879"/>
            <a:chOff x="381000" y="838199"/>
            <a:chExt cx="8620194" cy="81887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381000" y="838199"/>
                  <a:ext cx="4119269" cy="81887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𝑎𝑡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𝜔</m:t>
                        </m:r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𝑀𝑏</m:t>
                        </m:r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𝑎𝑡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/>
                              </a:rPr>
                              <m:t>ⅆ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=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𝑀𝑏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den>
                                </m:f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𝑎𝑡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𝐶</m:t>
                                </m:r>
                              </m:e>
                            </m:d>
                          </m:e>
                        </m:nary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000" y="838199"/>
                  <a:ext cx="4119269" cy="818879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TextBox 4"/>
            <p:cNvSpPr txBox="1"/>
            <p:nvPr/>
          </p:nvSpPr>
          <p:spPr>
            <a:xfrm>
              <a:off x="4354123" y="1062972"/>
              <a:ext cx="31983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where C is unknown constant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534400" y="1062972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(7)</a:t>
              </a:r>
              <a:endParaRPr lang="en-US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81000" y="1657078"/>
            <a:ext cx="4211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Multiplying (7) with the exponent yields: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819400" y="2144974"/>
                <a:ext cx="2803268" cy="6188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𝜔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𝑎𝑡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𝑀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𝑎𝑡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𝐷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2144974"/>
                <a:ext cx="2803268" cy="61882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/>
          <p:cNvGrpSpPr/>
          <p:nvPr/>
        </p:nvGrpSpPr>
        <p:grpSpPr>
          <a:xfrm>
            <a:off x="437188" y="2579132"/>
            <a:ext cx="8544715" cy="885669"/>
            <a:chOff x="437188" y="2579132"/>
            <a:chExt cx="8544715" cy="885669"/>
          </a:xfrm>
        </p:grpSpPr>
        <p:grpSp>
          <p:nvGrpSpPr>
            <p:cNvPr id="17" name="Group 16"/>
            <p:cNvGrpSpPr/>
            <p:nvPr/>
          </p:nvGrpSpPr>
          <p:grpSpPr>
            <a:xfrm>
              <a:off x="2800109" y="2853928"/>
              <a:ext cx="6181794" cy="610873"/>
              <a:chOff x="2800109" y="2853928"/>
              <a:chExt cx="6181794" cy="61087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" name="TextBox 9"/>
                  <p:cNvSpPr txBox="1"/>
                  <p:nvPr/>
                </p:nvSpPr>
                <p:spPr>
                  <a:xfrm>
                    <a:off x="2800109" y="2853928"/>
                    <a:ext cx="2266261" cy="61087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𝑀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𝐷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𝑎𝑡</m:t>
                              </m:r>
                            </m:sup>
                          </m:sSup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0" name="TextBox 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800109" y="2853928"/>
                    <a:ext cx="2266261" cy="610873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1" name="TextBox 10"/>
              <p:cNvSpPr txBox="1"/>
              <p:nvPr/>
            </p:nvSpPr>
            <p:spPr>
              <a:xfrm>
                <a:off x="5067531" y="2967426"/>
                <a:ext cx="31983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where D is unknown constant</a:t>
                </a:r>
                <a:endParaRPr lang="en-US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8515109" y="2944892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(8)</a:t>
                </a:r>
                <a:endParaRPr lang="en-US" dirty="0"/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437188" y="2579132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or</a:t>
              </a:r>
              <a:endParaRPr lang="en-US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1000" y="3657600"/>
                <a:ext cx="66987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With initial conditions (IC), say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𝜔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dirty="0" smtClean="0"/>
                  <a:t> then (8) becomes</a:t>
                </a:r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657600"/>
                <a:ext cx="6698757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820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736851" y="4191000"/>
                <a:ext cx="1499706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0=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𝑀𝑏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6851" y="4191000"/>
                <a:ext cx="1499706" cy="61824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up 20"/>
          <p:cNvGrpSpPr/>
          <p:nvPr/>
        </p:nvGrpSpPr>
        <p:grpSpPr>
          <a:xfrm>
            <a:off x="3942616" y="4191000"/>
            <a:ext cx="5058578" cy="616451"/>
            <a:chOff x="3942616" y="4191000"/>
            <a:chExt cx="5058578" cy="616451"/>
          </a:xfrm>
        </p:grpSpPr>
        <p:sp>
          <p:nvSpPr>
            <p:cNvPr id="18" name="TextBox 17"/>
            <p:cNvSpPr txBox="1"/>
            <p:nvPr/>
          </p:nvSpPr>
          <p:spPr>
            <a:xfrm>
              <a:off x="3942616" y="4315457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or</a:t>
              </a:r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5181599" y="4191000"/>
                  <a:ext cx="1256049" cy="6164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𝐷</m:t>
                        </m:r>
                        <m:r>
                          <a:rPr lang="en-US" b="0" i="1" smtClean="0">
                            <a:latin typeface="Cambria Math"/>
                          </a:rPr>
                          <m:t>=−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𝑀𝑏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den>
                        </m:f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81599" y="4191000"/>
                  <a:ext cx="1256049" cy="616451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TextBox 19"/>
            <p:cNvSpPr txBox="1"/>
            <p:nvPr/>
          </p:nvSpPr>
          <p:spPr>
            <a:xfrm>
              <a:off x="8534400" y="4315457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(9)</a:t>
              </a:r>
              <a:endParaRPr lang="en-US" dirty="0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361749" y="5149334"/>
            <a:ext cx="5391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Subbing (9) into (8), one gets general solution form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2536345" y="5715000"/>
            <a:ext cx="6528969" cy="618246"/>
            <a:chOff x="2536345" y="5715000"/>
            <a:chExt cx="6528969" cy="61824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2536345" y="5715000"/>
                  <a:ext cx="4094391" cy="61824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𝜔</m:t>
                        </m:r>
                        <m:d>
                          <m:dPr>
                            <m:ctrlPr>
                              <a:rPr lang="en-US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𝑀𝑏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𝑎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𝑀𝑏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𝑎</m:t>
                            </m:r>
                          </m:den>
                        </m:f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𝑎𝑡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𝑀𝑏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𝑎</m:t>
                            </m:r>
                          </m:den>
                        </m:f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𝑎𝑡</m:t>
                                </m:r>
                              </m:sup>
                            </m:sSup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36345" y="5715000"/>
                  <a:ext cx="4094391" cy="618246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TextBox 23"/>
            <p:cNvSpPr txBox="1"/>
            <p:nvPr/>
          </p:nvSpPr>
          <p:spPr>
            <a:xfrm>
              <a:off x="8470279" y="5839457"/>
              <a:ext cx="595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(10)</a:t>
              </a:r>
              <a:endParaRPr lang="en-US" dirty="0"/>
            </a:p>
          </p:txBody>
        </p:sp>
      </p:grp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15022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5" grpId="0"/>
      <p:bldP spid="16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279" name="Group 95"/>
          <p:cNvGrpSpPr>
            <a:grpSpLocks/>
          </p:cNvGrpSpPr>
          <p:nvPr/>
        </p:nvGrpSpPr>
        <p:grpSpPr bwMode="auto">
          <a:xfrm>
            <a:off x="365759" y="3671888"/>
            <a:ext cx="8534400" cy="2628900"/>
            <a:chOff x="240" y="2592"/>
            <a:chExt cx="5376" cy="1656"/>
          </a:xfrm>
        </p:grpSpPr>
        <p:grpSp>
          <p:nvGrpSpPr>
            <p:cNvPr id="93278" name="Group 94"/>
            <p:cNvGrpSpPr>
              <a:grpSpLocks/>
            </p:cNvGrpSpPr>
            <p:nvPr/>
          </p:nvGrpSpPr>
          <p:grpSpPr bwMode="auto">
            <a:xfrm>
              <a:off x="240" y="2592"/>
              <a:ext cx="5376" cy="1656"/>
              <a:chOff x="240" y="2592"/>
              <a:chExt cx="5376" cy="1656"/>
            </a:xfrm>
          </p:grpSpPr>
          <p:sp>
            <p:nvSpPr>
              <p:cNvPr id="93269" name="Rectangle 85"/>
              <p:cNvSpPr>
                <a:spLocks noChangeArrowheads="1"/>
              </p:cNvSpPr>
              <p:nvPr/>
            </p:nvSpPr>
            <p:spPr bwMode="auto">
              <a:xfrm>
                <a:off x="1824" y="3690"/>
                <a:ext cx="3792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r>
                  <a:rPr lang="en-US" dirty="0" smtClean="0">
                    <a:solidFill>
                      <a:srgbClr val="000000"/>
                    </a:solidFill>
                  </a:rPr>
                  <a:t>70.5 </a:t>
                </a:r>
                <a:r>
                  <a:rPr lang="en-US" dirty="0">
                    <a:solidFill>
                      <a:srgbClr val="000000"/>
                    </a:solidFill>
                  </a:rPr>
                  <a:t>–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69.1 </a:t>
                </a:r>
                <a:r>
                  <a:rPr lang="en-US" dirty="0">
                    <a:solidFill>
                      <a:srgbClr val="000000"/>
                    </a:solidFill>
                  </a:rPr>
                  <a:t>=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1.4 </a:t>
                </a:r>
                <a:r>
                  <a:rPr lang="en-US" dirty="0">
                    <a:solidFill>
                      <a:srgbClr val="000000"/>
                    </a:solidFill>
                  </a:rPr>
                  <a:t>or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2% </a:t>
                </a:r>
                <a:r>
                  <a:rPr lang="en-US" dirty="0">
                    <a:solidFill>
                      <a:srgbClr val="000000"/>
                    </a:solidFill>
                  </a:rPr>
                  <a:t>(i.e.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98% </a:t>
                </a:r>
                <a:r>
                  <a:rPr lang="en-US" dirty="0">
                    <a:solidFill>
                      <a:srgbClr val="000000"/>
                    </a:solidFill>
                  </a:rPr>
                  <a:t>of steady-state)</a:t>
                </a:r>
              </a:p>
            </p:txBody>
          </p:sp>
          <p:sp>
            <p:nvSpPr>
              <p:cNvPr id="93267" name="Rectangle 83"/>
              <p:cNvSpPr>
                <a:spLocks noChangeArrowheads="1"/>
              </p:cNvSpPr>
              <p:nvPr/>
            </p:nvSpPr>
            <p:spPr bwMode="auto">
              <a:xfrm>
                <a:off x="1248" y="3690"/>
                <a:ext cx="576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r>
                  <a:rPr lang="en-US" dirty="0" smtClean="0">
                    <a:solidFill>
                      <a:srgbClr val="000000"/>
                    </a:solidFill>
                  </a:rPr>
                  <a:t>69.1</a:t>
                </a:r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3265" name="Rectangle 81"/>
              <p:cNvSpPr>
                <a:spLocks noChangeArrowheads="1"/>
              </p:cNvSpPr>
              <p:nvPr/>
            </p:nvSpPr>
            <p:spPr bwMode="auto">
              <a:xfrm>
                <a:off x="240" y="3690"/>
                <a:ext cx="1008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3206" name="Rectangle 22"/>
              <p:cNvSpPr>
                <a:spLocks noChangeArrowheads="1"/>
              </p:cNvSpPr>
              <p:nvPr/>
            </p:nvSpPr>
            <p:spPr bwMode="auto">
              <a:xfrm>
                <a:off x="1824" y="3969"/>
                <a:ext cx="3792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r>
                  <a:rPr lang="en-US" dirty="0" smtClean="0">
                    <a:solidFill>
                      <a:srgbClr val="000000"/>
                    </a:solidFill>
                  </a:rPr>
                  <a:t>70.5 </a:t>
                </a:r>
                <a:r>
                  <a:rPr lang="en-US" dirty="0">
                    <a:solidFill>
                      <a:srgbClr val="000000"/>
                    </a:solidFill>
                  </a:rPr>
                  <a:t>–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69.8 </a:t>
                </a:r>
                <a:r>
                  <a:rPr lang="en-US" dirty="0">
                    <a:solidFill>
                      <a:srgbClr val="000000"/>
                    </a:solidFill>
                  </a:rPr>
                  <a:t>=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0.7 </a:t>
                </a:r>
                <a:r>
                  <a:rPr lang="en-US" dirty="0">
                    <a:solidFill>
                      <a:srgbClr val="000000"/>
                    </a:solidFill>
                  </a:rPr>
                  <a:t>or 1% (i.e. </a:t>
                </a:r>
                <a:r>
                  <a:rPr lang="en-US" b="1" dirty="0">
                    <a:solidFill>
                      <a:srgbClr val="FF0000"/>
                    </a:solidFill>
                  </a:rPr>
                  <a:t>99%</a:t>
                </a:r>
                <a:r>
                  <a:rPr lang="en-US" dirty="0">
                    <a:solidFill>
                      <a:srgbClr val="000000"/>
                    </a:solidFill>
                  </a:rPr>
                  <a:t> of steady-state)</a:t>
                </a:r>
              </a:p>
            </p:txBody>
          </p:sp>
          <p:sp>
            <p:nvSpPr>
              <p:cNvPr id="93205" name="Rectangle 21"/>
              <p:cNvSpPr>
                <a:spLocks noChangeArrowheads="1"/>
              </p:cNvSpPr>
              <p:nvPr/>
            </p:nvSpPr>
            <p:spPr bwMode="auto">
              <a:xfrm>
                <a:off x="1248" y="3969"/>
                <a:ext cx="576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r>
                  <a:rPr lang="en-US" dirty="0" smtClean="0">
                    <a:solidFill>
                      <a:srgbClr val="000000"/>
                    </a:solidFill>
                  </a:rPr>
                  <a:t>69.8</a:t>
                </a:r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3204" name="Rectangle 20"/>
              <p:cNvSpPr>
                <a:spLocks noChangeArrowheads="1"/>
              </p:cNvSpPr>
              <p:nvPr/>
            </p:nvSpPr>
            <p:spPr bwMode="auto">
              <a:xfrm>
                <a:off x="240" y="3969"/>
                <a:ext cx="1008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3203" name="Rectangle 19"/>
              <p:cNvSpPr>
                <a:spLocks noChangeArrowheads="1"/>
              </p:cNvSpPr>
              <p:nvPr/>
            </p:nvSpPr>
            <p:spPr bwMode="auto">
              <a:xfrm>
                <a:off x="1824" y="3415"/>
                <a:ext cx="3792" cy="2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r>
                  <a:rPr lang="en-US" dirty="0" smtClean="0">
                    <a:solidFill>
                      <a:srgbClr val="000000"/>
                    </a:solidFill>
                  </a:rPr>
                  <a:t>70.5 </a:t>
                </a:r>
                <a:r>
                  <a:rPr lang="en-US" dirty="0">
                    <a:solidFill>
                      <a:srgbClr val="000000"/>
                    </a:solidFill>
                  </a:rPr>
                  <a:t>–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67.0 </a:t>
                </a:r>
                <a:r>
                  <a:rPr lang="en-US" dirty="0">
                    <a:solidFill>
                      <a:srgbClr val="000000"/>
                    </a:solidFill>
                  </a:rPr>
                  <a:t>=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3.5 </a:t>
                </a:r>
                <a:r>
                  <a:rPr lang="en-US" dirty="0">
                    <a:solidFill>
                      <a:srgbClr val="000000"/>
                    </a:solidFill>
                  </a:rPr>
                  <a:t>or 5% (i.e. </a:t>
                </a:r>
                <a:r>
                  <a:rPr lang="en-US" b="1" dirty="0">
                    <a:solidFill>
                      <a:srgbClr val="FF0000"/>
                    </a:solidFill>
                  </a:rPr>
                  <a:t>95%</a:t>
                </a:r>
                <a:r>
                  <a:rPr lang="en-US" dirty="0">
                    <a:solidFill>
                      <a:srgbClr val="000000"/>
                    </a:solidFill>
                  </a:rPr>
                  <a:t> of steady-state)</a:t>
                </a:r>
              </a:p>
            </p:txBody>
          </p:sp>
          <p:sp>
            <p:nvSpPr>
              <p:cNvPr id="93202" name="Rectangle 18"/>
              <p:cNvSpPr>
                <a:spLocks noChangeArrowheads="1"/>
              </p:cNvSpPr>
              <p:nvPr/>
            </p:nvSpPr>
            <p:spPr bwMode="auto">
              <a:xfrm>
                <a:off x="1248" y="3415"/>
                <a:ext cx="576" cy="2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r>
                  <a:rPr lang="en-US" dirty="0" smtClean="0">
                    <a:solidFill>
                      <a:srgbClr val="000000"/>
                    </a:solidFill>
                  </a:rPr>
                  <a:t>67.0</a:t>
                </a:r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3201" name="Rectangle 17"/>
              <p:cNvSpPr>
                <a:spLocks noChangeArrowheads="1"/>
              </p:cNvSpPr>
              <p:nvPr/>
            </p:nvSpPr>
            <p:spPr bwMode="auto">
              <a:xfrm>
                <a:off x="240" y="3415"/>
                <a:ext cx="1008" cy="2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3200" name="Rectangle 16"/>
              <p:cNvSpPr>
                <a:spLocks noChangeArrowheads="1"/>
              </p:cNvSpPr>
              <p:nvPr/>
            </p:nvSpPr>
            <p:spPr bwMode="auto">
              <a:xfrm>
                <a:off x="1824" y="3141"/>
                <a:ext cx="3792" cy="2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r>
                  <a:rPr lang="en-US" dirty="0" smtClean="0">
                    <a:solidFill>
                      <a:srgbClr val="000000"/>
                    </a:solidFill>
                  </a:rPr>
                  <a:t>70.5 </a:t>
                </a:r>
                <a:r>
                  <a:rPr lang="en-US" dirty="0">
                    <a:solidFill>
                      <a:srgbClr val="000000"/>
                    </a:solidFill>
                  </a:rPr>
                  <a:t>–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60.6 </a:t>
                </a:r>
                <a:r>
                  <a:rPr lang="en-US" dirty="0">
                    <a:solidFill>
                      <a:srgbClr val="000000"/>
                    </a:solidFill>
                  </a:rPr>
                  <a:t>=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9.9 </a:t>
                </a:r>
                <a:r>
                  <a:rPr lang="en-US" dirty="0">
                    <a:solidFill>
                      <a:srgbClr val="000000"/>
                    </a:solidFill>
                  </a:rPr>
                  <a:t>or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14.0% </a:t>
                </a:r>
                <a:r>
                  <a:rPr lang="en-US" dirty="0">
                    <a:solidFill>
                      <a:srgbClr val="000000"/>
                    </a:solidFill>
                  </a:rPr>
                  <a:t>(i.e.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86% </a:t>
                </a:r>
                <a:r>
                  <a:rPr lang="en-US" dirty="0">
                    <a:solidFill>
                      <a:srgbClr val="000000"/>
                    </a:solidFill>
                  </a:rPr>
                  <a:t>of steady-state)</a:t>
                </a:r>
              </a:p>
            </p:txBody>
          </p:sp>
          <p:sp>
            <p:nvSpPr>
              <p:cNvPr id="93199" name="Rectangle 15"/>
              <p:cNvSpPr>
                <a:spLocks noChangeArrowheads="1"/>
              </p:cNvSpPr>
              <p:nvPr/>
            </p:nvSpPr>
            <p:spPr bwMode="auto">
              <a:xfrm>
                <a:off x="1248" y="3141"/>
                <a:ext cx="576" cy="2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r>
                  <a:rPr lang="en-US" dirty="0" smtClean="0">
                    <a:solidFill>
                      <a:srgbClr val="000000"/>
                    </a:solidFill>
                  </a:rPr>
                  <a:t>60.6</a:t>
                </a:r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3198" name="Rectangle 14"/>
              <p:cNvSpPr>
                <a:spLocks noChangeArrowheads="1"/>
              </p:cNvSpPr>
              <p:nvPr/>
            </p:nvSpPr>
            <p:spPr bwMode="auto">
              <a:xfrm>
                <a:off x="240" y="3141"/>
                <a:ext cx="1008" cy="2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3197" name="Rectangle 13"/>
              <p:cNvSpPr>
                <a:spLocks noChangeArrowheads="1"/>
              </p:cNvSpPr>
              <p:nvPr/>
            </p:nvSpPr>
            <p:spPr bwMode="auto">
              <a:xfrm>
                <a:off x="1824" y="2866"/>
                <a:ext cx="3792" cy="2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r>
                  <a:rPr lang="en-US" dirty="0" smtClean="0">
                    <a:solidFill>
                      <a:srgbClr val="000000"/>
                    </a:solidFill>
                  </a:rPr>
                  <a:t>70.5 </a:t>
                </a:r>
                <a:r>
                  <a:rPr lang="en-US" dirty="0">
                    <a:solidFill>
                      <a:srgbClr val="000000"/>
                    </a:solidFill>
                  </a:rPr>
                  <a:t>–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44.4 </a:t>
                </a:r>
                <a:r>
                  <a:rPr lang="en-US" dirty="0">
                    <a:solidFill>
                      <a:srgbClr val="000000"/>
                    </a:solidFill>
                  </a:rPr>
                  <a:t>=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26.1 </a:t>
                </a:r>
                <a:r>
                  <a:rPr lang="en-US" dirty="0">
                    <a:solidFill>
                      <a:srgbClr val="000000"/>
                    </a:solidFill>
                  </a:rPr>
                  <a:t>or 37% (i.e. </a:t>
                </a:r>
                <a:r>
                  <a:rPr lang="en-US" b="1" dirty="0">
                    <a:solidFill>
                      <a:srgbClr val="FF0000"/>
                    </a:solidFill>
                  </a:rPr>
                  <a:t>63%</a:t>
                </a:r>
                <a:r>
                  <a:rPr lang="en-US" dirty="0">
                    <a:solidFill>
                      <a:srgbClr val="000000"/>
                    </a:solidFill>
                  </a:rPr>
                  <a:t> of steady-state)</a:t>
                </a:r>
              </a:p>
            </p:txBody>
          </p:sp>
          <p:sp>
            <p:nvSpPr>
              <p:cNvPr id="93196" name="Rectangle 12"/>
              <p:cNvSpPr>
                <a:spLocks noChangeArrowheads="1"/>
              </p:cNvSpPr>
              <p:nvPr/>
            </p:nvSpPr>
            <p:spPr bwMode="auto">
              <a:xfrm>
                <a:off x="1248" y="2866"/>
                <a:ext cx="576" cy="2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r>
                  <a:rPr lang="en-US" dirty="0" smtClean="0">
                    <a:solidFill>
                      <a:srgbClr val="000000"/>
                    </a:solidFill>
                  </a:rPr>
                  <a:t>44.4</a:t>
                </a:r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3195" name="Rectangle 11"/>
              <p:cNvSpPr>
                <a:spLocks noChangeArrowheads="1"/>
              </p:cNvSpPr>
              <p:nvPr/>
            </p:nvSpPr>
            <p:spPr bwMode="auto">
              <a:xfrm>
                <a:off x="240" y="2866"/>
                <a:ext cx="1008" cy="2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3194" name="Rectangle 10"/>
              <p:cNvSpPr>
                <a:spLocks noChangeArrowheads="1"/>
              </p:cNvSpPr>
              <p:nvPr/>
            </p:nvSpPr>
            <p:spPr bwMode="auto">
              <a:xfrm>
                <a:off x="1824" y="2592"/>
                <a:ext cx="3792" cy="2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rgbClr val="000000"/>
                    </a:solidFill>
                  </a:rPr>
                  <a:t>Error [V]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3193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2592"/>
                    <a:ext cx="576" cy="27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spcBef>
                        <a:spcPct val="2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𝜔</m:t>
                          </m:r>
                        </m:oMath>
                      </m:oMathPara>
                    </a14:m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93193" name="Rectangle 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248" y="2592"/>
                    <a:ext cx="576" cy="274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93192" name="Rectangle 8"/>
              <p:cNvSpPr>
                <a:spLocks noChangeArrowheads="1"/>
              </p:cNvSpPr>
              <p:nvPr/>
            </p:nvSpPr>
            <p:spPr bwMode="auto">
              <a:xfrm>
                <a:off x="240" y="2592"/>
                <a:ext cx="1008" cy="2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rgbClr val="000000"/>
                    </a:solidFill>
                  </a:rPr>
                  <a:t>Brackets</a:t>
                </a:r>
              </a:p>
            </p:txBody>
          </p:sp>
          <p:sp>
            <p:nvSpPr>
              <p:cNvPr id="93207" name="Line 23"/>
              <p:cNvSpPr>
                <a:spLocks noChangeShapeType="1"/>
              </p:cNvSpPr>
              <p:nvPr/>
            </p:nvSpPr>
            <p:spPr bwMode="auto">
              <a:xfrm>
                <a:off x="240" y="2592"/>
                <a:ext cx="537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3208" name="Line 24"/>
              <p:cNvSpPr>
                <a:spLocks noChangeShapeType="1"/>
              </p:cNvSpPr>
              <p:nvPr/>
            </p:nvSpPr>
            <p:spPr bwMode="auto">
              <a:xfrm>
                <a:off x="240" y="2866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3209" name="Line 25"/>
              <p:cNvSpPr>
                <a:spLocks noChangeShapeType="1"/>
              </p:cNvSpPr>
              <p:nvPr/>
            </p:nvSpPr>
            <p:spPr bwMode="auto">
              <a:xfrm>
                <a:off x="240" y="3141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3210" name="Line 26"/>
              <p:cNvSpPr>
                <a:spLocks noChangeShapeType="1"/>
              </p:cNvSpPr>
              <p:nvPr/>
            </p:nvSpPr>
            <p:spPr bwMode="auto">
              <a:xfrm>
                <a:off x="240" y="3415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3211" name="Line 27"/>
              <p:cNvSpPr>
                <a:spLocks noChangeShapeType="1"/>
              </p:cNvSpPr>
              <p:nvPr/>
            </p:nvSpPr>
            <p:spPr bwMode="auto">
              <a:xfrm>
                <a:off x="240" y="3690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3212" name="Line 28"/>
              <p:cNvSpPr>
                <a:spLocks noChangeShapeType="1"/>
              </p:cNvSpPr>
              <p:nvPr/>
            </p:nvSpPr>
            <p:spPr bwMode="auto">
              <a:xfrm>
                <a:off x="240" y="4248"/>
                <a:ext cx="537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3213" name="Line 29"/>
              <p:cNvSpPr>
                <a:spLocks noChangeShapeType="1"/>
              </p:cNvSpPr>
              <p:nvPr/>
            </p:nvSpPr>
            <p:spPr bwMode="auto">
              <a:xfrm>
                <a:off x="240" y="2592"/>
                <a:ext cx="0" cy="1656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3214" name="Line 30"/>
              <p:cNvSpPr>
                <a:spLocks noChangeShapeType="1"/>
              </p:cNvSpPr>
              <p:nvPr/>
            </p:nvSpPr>
            <p:spPr bwMode="auto">
              <a:xfrm>
                <a:off x="1248" y="2592"/>
                <a:ext cx="0" cy="165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3215" name="Line 31"/>
              <p:cNvSpPr>
                <a:spLocks noChangeShapeType="1"/>
              </p:cNvSpPr>
              <p:nvPr/>
            </p:nvSpPr>
            <p:spPr bwMode="auto">
              <a:xfrm>
                <a:off x="1824" y="2592"/>
                <a:ext cx="0" cy="165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3216" name="Line 32"/>
              <p:cNvSpPr>
                <a:spLocks noChangeShapeType="1"/>
              </p:cNvSpPr>
              <p:nvPr/>
            </p:nvSpPr>
            <p:spPr bwMode="auto">
              <a:xfrm>
                <a:off x="5616" y="2592"/>
                <a:ext cx="0" cy="1656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3266" name="Line 82"/>
              <p:cNvSpPr>
                <a:spLocks noChangeShapeType="1"/>
              </p:cNvSpPr>
              <p:nvPr/>
            </p:nvSpPr>
            <p:spPr bwMode="auto">
              <a:xfrm>
                <a:off x="240" y="3969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93254" name="Object 70"/>
                <p:cNvGraphicFramePr>
                  <a:graphicFrameLocks noChangeAspect="1"/>
                </p:cNvGraphicFramePr>
                <p:nvPr/>
              </p:nvGraphicFramePr>
              <p:xfrm>
                <a:off x="336" y="3168"/>
                <a:ext cx="790" cy="194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313" name="Equation" r:id="rId4" imgW="825480" imgH="203040" progId="Equation.3">
                        <p:embed/>
                      </p:oleObj>
                    </mc:Choice>
                    <mc:Fallback>
                      <p:oleObj name="Equation" r:id="rId4" imgW="825480" imgH="2030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36" y="3168"/>
                              <a:ext cx="790" cy="19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93254" name="Object 70"/>
                <p:cNvGraphicFramePr>
                  <a:graphicFrameLocks noChangeAspect="1"/>
                </p:cNvGraphicFramePr>
                <p:nvPr/>
              </p:nvGraphicFramePr>
              <p:xfrm>
                <a:off x="336" y="3168"/>
                <a:ext cx="790" cy="194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258" name="Equation" r:id="rId6" imgW="825480" imgH="203040" progId="Equation.3">
                        <p:embed/>
                      </p:oleObj>
                    </mc:Choice>
                    <mc:Fallback>
                      <p:oleObj name="Equation" r:id="rId6" imgW="825480" imgH="2030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36" y="3168"/>
                              <a:ext cx="790" cy="19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93257" name="Object 73"/>
                <p:cNvGraphicFramePr>
                  <a:graphicFrameLocks noChangeAspect="1"/>
                </p:cNvGraphicFramePr>
                <p:nvPr/>
              </p:nvGraphicFramePr>
              <p:xfrm>
                <a:off x="336" y="2880"/>
                <a:ext cx="788" cy="197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314" name="Equation" r:id="rId8" imgW="812520" imgH="203040" progId="Equation.3">
                        <p:embed/>
                      </p:oleObj>
                    </mc:Choice>
                    <mc:Fallback>
                      <p:oleObj name="Equation" r:id="rId8" imgW="812520" imgH="2030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36" y="2880"/>
                              <a:ext cx="788" cy="19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93257" name="Object 73"/>
                <p:cNvGraphicFramePr>
                  <a:graphicFrameLocks noChangeAspect="1"/>
                </p:cNvGraphicFramePr>
                <p:nvPr/>
              </p:nvGraphicFramePr>
              <p:xfrm>
                <a:off x="336" y="2880"/>
                <a:ext cx="788" cy="197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259" name="Equation" r:id="rId10" imgW="812520" imgH="203040" progId="Equation.3">
                        <p:embed/>
                      </p:oleObj>
                    </mc:Choice>
                    <mc:Fallback>
                      <p:oleObj name="Equation" r:id="rId10" imgW="812520" imgH="2030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36" y="2880"/>
                              <a:ext cx="788" cy="19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93261" name="Object 77"/>
                <p:cNvGraphicFramePr>
                  <a:graphicFrameLocks noChangeAspect="1"/>
                </p:cNvGraphicFramePr>
                <p:nvPr/>
              </p:nvGraphicFramePr>
              <p:xfrm>
                <a:off x="309" y="3446"/>
                <a:ext cx="804" cy="198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315" name="Equation" r:id="rId12" imgW="825480" imgH="203040" progId="Equation.3">
                        <p:embed/>
                      </p:oleObj>
                    </mc:Choice>
                    <mc:Fallback>
                      <p:oleObj name="Equation" r:id="rId12" imgW="825480" imgH="2030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09" y="3446"/>
                              <a:ext cx="804" cy="19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93261" name="Object 77"/>
                <p:cNvGraphicFramePr>
                  <a:graphicFrameLocks noChangeAspect="1"/>
                </p:cNvGraphicFramePr>
                <p:nvPr/>
              </p:nvGraphicFramePr>
              <p:xfrm>
                <a:off x="309" y="3446"/>
                <a:ext cx="804" cy="198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260" name="Equation" r:id="rId14" imgW="825480" imgH="203040" progId="Equation.3">
                        <p:embed/>
                      </p:oleObj>
                    </mc:Choice>
                    <mc:Fallback>
                      <p:oleObj name="Equation" r:id="rId14" imgW="825480" imgH="2030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09" y="3446"/>
                              <a:ext cx="804" cy="19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93262" name="Object 78"/>
                <p:cNvGraphicFramePr>
                  <a:graphicFrameLocks noChangeAspect="1"/>
                </p:cNvGraphicFramePr>
                <p:nvPr/>
              </p:nvGraphicFramePr>
              <p:xfrm>
                <a:off x="279" y="3717"/>
                <a:ext cx="822" cy="202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316" name="Equation" r:id="rId16" imgW="825480" imgH="203040" progId="Equation.3">
                        <p:embed/>
                      </p:oleObj>
                    </mc:Choice>
                    <mc:Fallback>
                      <p:oleObj name="Equation" r:id="rId16" imgW="825480" imgH="2030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79" y="3717"/>
                              <a:ext cx="822" cy="20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93262" name="Object 78"/>
                <p:cNvGraphicFramePr>
                  <a:graphicFrameLocks noChangeAspect="1"/>
                </p:cNvGraphicFramePr>
                <p:nvPr/>
              </p:nvGraphicFramePr>
              <p:xfrm>
                <a:off x="279" y="3717"/>
                <a:ext cx="822" cy="202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261" name="Equation" r:id="rId18" imgW="825480" imgH="203040" progId="Equation.3">
                        <p:embed/>
                      </p:oleObj>
                    </mc:Choice>
                    <mc:Fallback>
                      <p:oleObj name="Equation" r:id="rId18" imgW="825480" imgH="2030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79" y="3717"/>
                              <a:ext cx="822" cy="20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93263" name="Object 79"/>
                <p:cNvGraphicFramePr>
                  <a:graphicFrameLocks noChangeAspect="1"/>
                </p:cNvGraphicFramePr>
                <p:nvPr/>
              </p:nvGraphicFramePr>
              <p:xfrm>
                <a:off x="288" y="3984"/>
                <a:ext cx="856" cy="211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317" name="Equation" r:id="rId20" imgW="825480" imgH="203040" progId="Equation.3">
                        <p:embed/>
                      </p:oleObj>
                    </mc:Choice>
                    <mc:Fallback>
                      <p:oleObj name="Equation" r:id="rId20" imgW="825480" imgH="2030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8" y="3984"/>
                              <a:ext cx="856" cy="211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93263" name="Object 79"/>
                <p:cNvGraphicFramePr>
                  <a:graphicFrameLocks noChangeAspect="1"/>
                </p:cNvGraphicFramePr>
                <p:nvPr/>
              </p:nvGraphicFramePr>
              <p:xfrm>
                <a:off x="288" y="3984"/>
                <a:ext cx="856" cy="211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262" name="Equation" r:id="rId22" imgW="825480" imgH="203040" progId="Equation.3">
                        <p:embed/>
                      </p:oleObj>
                    </mc:Choice>
                    <mc:Fallback>
                      <p:oleObj name="Equation" r:id="rId22" imgW="825480" imgH="2030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8" y="3984"/>
                              <a:ext cx="856" cy="211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</p:grp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690563"/>
            <a:ext cx="4560887" cy="260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4800" y="196334"/>
            <a:ext cx="7291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M=75 step response lab of NXT DC motor, we saw a graph like: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029200" y="1326745"/>
                <a:ext cx="3551806" cy="4849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If we say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≜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𝜏</m:t>
                        </m:r>
                      </m:den>
                    </m:f>
                  </m:oMath>
                </a14:m>
                <a:r>
                  <a:rPr lang="en-US" dirty="0" smtClean="0"/>
                  <a:t> then one has</a:t>
                </a:r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326745"/>
                <a:ext cx="3551806" cy="484941"/>
              </a:xfrm>
              <a:prstGeom prst="rect">
                <a:avLst/>
              </a:prstGeom>
              <a:blipFill rotWithShape="1">
                <a:blip r:embed="rId25"/>
                <a:stretch>
                  <a:fillRect l="-1372" r="-172" b="-7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458326" y="1811686"/>
                <a:ext cx="2369110" cy="5053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𝜔</m:t>
                      </m:r>
                      <m:d>
                        <m:dPr>
                          <m:ctrlPr>
                            <a:rPr lang="en-US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𝑠𝑠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𝑡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𝜏</m:t>
                                  </m:r>
                                </m:den>
                              </m:f>
                            </m:sup>
                          </m:sSup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8326" y="1811686"/>
                <a:ext cx="2369110" cy="505395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029200" y="2482334"/>
                <a:ext cx="35870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From graph, see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𝜔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𝑠𝑠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=70.5</m:t>
                    </m:r>
                  </m:oMath>
                </a14:m>
                <a:r>
                  <a:rPr lang="en-US" dirty="0" smtClean="0"/>
                  <a:t> RPM</a:t>
                </a:r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482334"/>
                <a:ext cx="3587008" cy="369332"/>
              </a:xfrm>
              <a:prstGeom prst="rect">
                <a:avLst/>
              </a:prstGeom>
              <a:blipFill rotWithShape="1">
                <a:blip r:embed="rId27"/>
                <a:stretch>
                  <a:fillRect l="-1361" t="-8197" r="-510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5334000" y="743552"/>
            <a:ext cx="3773502" cy="387780"/>
            <a:chOff x="5334000" y="743552"/>
            <a:chExt cx="3773502" cy="38778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/>
                <p:cNvSpPr txBox="1"/>
                <p:nvPr/>
              </p:nvSpPr>
              <p:spPr>
                <a:xfrm>
                  <a:off x="5334000" y="762000"/>
                  <a:ext cx="238186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𝜔</m:t>
                        </m:r>
                        <m:d>
                          <m:dPr>
                            <m:ctrlPr>
                              <a:rPr lang="en-US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𝑠𝑠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𝑎𝑡</m:t>
                                </m:r>
                              </m:sup>
                            </m:sSup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34000" y="762000"/>
                  <a:ext cx="2381869" cy="369332"/>
                </a:xfrm>
                <a:prstGeom prst="rect">
                  <a:avLst/>
                </a:prstGeom>
                <a:blipFill rotWithShape="1">
                  <a:blip r:embed="rId2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TextBox 5"/>
            <p:cNvSpPr txBox="1"/>
            <p:nvPr/>
          </p:nvSpPr>
          <p:spPr>
            <a:xfrm>
              <a:off x="8529587" y="743552"/>
              <a:ext cx="577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(11)</a:t>
              </a:r>
              <a:endParaRPr lang="en-US" dirty="0"/>
            </a:p>
          </p:txBody>
        </p:sp>
      </p:grpSp>
      <p:sp>
        <p:nvSpPr>
          <p:cNvPr id="47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18468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3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6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228600"/>
            <a:ext cx="400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Comparing (10) and (11) we see that: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3733800" y="706324"/>
            <a:ext cx="5319434" cy="566758"/>
            <a:chOff x="3733800" y="706324"/>
            <a:chExt cx="5319434" cy="56675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3733800" y="706324"/>
                  <a:ext cx="1014445" cy="56675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𝑏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𝑠𝑠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𝑀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𝜏</m:t>
                            </m:r>
                          </m:den>
                        </m:f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33800" y="706324"/>
                  <a:ext cx="1014445" cy="566758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TextBox 8"/>
            <p:cNvSpPr txBox="1"/>
            <p:nvPr/>
          </p:nvSpPr>
          <p:spPr>
            <a:xfrm>
              <a:off x="8458199" y="805037"/>
              <a:ext cx="595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(12)</a:t>
              </a:r>
              <a:endParaRPr lang="en-US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362517" y="1437191"/>
            <a:ext cx="3912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Subbing (11) and (12) into (1) yields: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62517" y="3118222"/>
                <a:ext cx="74752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𝜏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=0.12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𝜔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𝑠𝑠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=70.5</m:t>
                    </m:r>
                  </m:oMath>
                </a14:m>
                <a:r>
                  <a:rPr lang="en-US" dirty="0" smtClean="0"/>
                  <a:t> RPM, and step input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𝑀</m:t>
                    </m:r>
                    <m:r>
                      <a:rPr lang="en-US" b="0" i="1" smtClean="0">
                        <a:latin typeface="Cambria Math"/>
                      </a:rPr>
                      <m:t>=75</m:t>
                    </m:r>
                  </m:oMath>
                </a14:m>
                <a:r>
                  <a:rPr lang="en-US" dirty="0" smtClean="0"/>
                  <a:t> (13) becomes:</a:t>
                </a:r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517" y="3118222"/>
                <a:ext cx="7475252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652" t="-8333" r="-7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/>
          <p:nvPr/>
        </p:nvGrpSpPr>
        <p:grpSpPr>
          <a:xfrm>
            <a:off x="2318597" y="2042159"/>
            <a:ext cx="6734636" cy="853439"/>
            <a:chOff x="2318597" y="2042159"/>
            <a:chExt cx="6734636" cy="85343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2318597" y="2042159"/>
                  <a:ext cx="3683124" cy="85343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𝑂𝐿</m:t>
                            </m:r>
                          </m:sub>
                        </m:sSub>
                        <m:d>
                          <m:d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𝑠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b="0" i="1" smtClean="0">
                                <a:latin typeface="Cambria Math"/>
                                <a:ea typeface="Cambria Math"/>
                              </a:rPr>
                              <m:t>Ω</m:t>
                            </m:r>
                            <m:d>
                              <m:dPr>
                                <m:ctrlPr>
                                  <a:rPr lang="el-GR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𝑠</m:t>
                                </m:r>
                              </m:e>
                            </m:d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𝑉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𝑠</m:t>
                                </m:r>
                              </m:e>
                            </m:d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𝑏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𝑠𝑠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𝑀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𝜏</m:t>
                            </m:r>
                          </m:den>
                        </m:f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𝜏</m:t>
                                </m:r>
                              </m:den>
                            </m:f>
                          </m:den>
                        </m:f>
                      </m:oMath>
                    </m:oMathPara>
                  </a14:m>
                  <a:endParaRPr lang="en-US" dirty="0">
                    <a:latin typeface="Symbol" pitchFamily="18" charset="2"/>
                  </a:endParaRPr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18597" y="2042159"/>
                  <a:ext cx="3683124" cy="853439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TextBox 12"/>
            <p:cNvSpPr txBox="1"/>
            <p:nvPr/>
          </p:nvSpPr>
          <p:spPr>
            <a:xfrm>
              <a:off x="8458198" y="2209800"/>
              <a:ext cx="595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(13)</a:t>
              </a:r>
              <a:endParaRPr lang="en-US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202259" y="3581400"/>
            <a:ext cx="6850975" cy="1066800"/>
            <a:chOff x="2202259" y="3581400"/>
            <a:chExt cx="6850975" cy="1066800"/>
          </a:xfrm>
        </p:grpSpPr>
        <p:sp>
          <p:nvSpPr>
            <p:cNvPr id="7" name="Rectangle 6"/>
            <p:cNvSpPr/>
            <p:nvPr/>
          </p:nvSpPr>
          <p:spPr>
            <a:xfrm>
              <a:off x="2202259" y="3581400"/>
              <a:ext cx="4427141" cy="1066800"/>
            </a:xfrm>
            <a:prstGeom prst="rect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2202259" y="3693883"/>
              <a:ext cx="6850975" cy="841834"/>
              <a:chOff x="2202259" y="3693883"/>
              <a:chExt cx="6850975" cy="841834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" name="TextBox 3"/>
                  <p:cNvSpPr txBox="1"/>
                  <p:nvPr/>
                </p:nvSpPr>
                <p:spPr>
                  <a:xfrm>
                    <a:off x="2202259" y="3693883"/>
                    <a:ext cx="4077526" cy="84183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𝑂𝐿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70.5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75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0.12</m:t>
                                  </m:r>
                                </m:e>
                              </m:d>
                            </m:den>
                          </m:f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0.12</m:t>
                                  </m:r>
                                </m:den>
                              </m:f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7.83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+8.33</m:t>
                              </m:r>
                            </m:den>
                          </m:f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" name="TextBox 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02259" y="3693883"/>
                    <a:ext cx="4077526" cy="841834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" name="TextBox 4"/>
              <p:cNvSpPr txBox="1"/>
              <p:nvPr/>
            </p:nvSpPr>
            <p:spPr>
              <a:xfrm>
                <a:off x="8458199" y="3768600"/>
                <a:ext cx="5950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(14)</a:t>
                </a:r>
                <a:endParaRPr lang="en-US" dirty="0"/>
              </a:p>
            </p:txBody>
          </p:sp>
        </p:grpSp>
      </p:grp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0658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94310" y="152400"/>
                <a:ext cx="53900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FF0000"/>
                    </a:solidFill>
                  </a:rPr>
                  <a:t>Method 2: </a:t>
                </a:r>
                <a:r>
                  <a:rPr lang="en-US" dirty="0" smtClean="0"/>
                  <a:t>Solve for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𝜔</m:t>
                    </m:r>
                    <m:d>
                      <m:d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</m:e>
                    </m:d>
                    <m:r>
                      <a:rPr lang="en-US" b="0" i="0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with Laplace Transforms:</a:t>
                </a:r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10" y="152400"/>
                <a:ext cx="5390002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904" t="-8197" r="-22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66376" y="673587"/>
            <a:ext cx="3993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Like before, and referring to (1), have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68039" y="2264782"/>
            <a:ext cx="7404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Like before, one has a step input i.e. velocity command, referring to (3)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10353" y="3429000"/>
            <a:ext cx="616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Laplace Transform for a step input signal is given by:</a:t>
            </a:r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3491629" y="3912127"/>
            <a:ext cx="5571199" cy="609077"/>
            <a:chOff x="3491629" y="3912127"/>
            <a:chExt cx="5571199" cy="60907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3491629" y="3912127"/>
                  <a:ext cx="1217063" cy="6090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𝑉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𝑠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𝑀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𝑠</m:t>
                            </m:r>
                          </m:den>
                        </m:f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1629" y="3912127"/>
                  <a:ext cx="1217063" cy="609077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0" name="TextBox 29"/>
            <p:cNvSpPr txBox="1"/>
            <p:nvPr/>
          </p:nvSpPr>
          <p:spPr>
            <a:xfrm>
              <a:off x="8467793" y="4031999"/>
              <a:ext cx="595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(15)</a:t>
              </a:r>
              <a:endParaRPr lang="en-US" dirty="0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297440" y="4648200"/>
            <a:ext cx="3365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Substituting (15) into (1) yields:</a:t>
            </a:r>
            <a:endParaRPr lang="en-US" dirty="0"/>
          </a:p>
        </p:txBody>
      </p:sp>
      <p:grpSp>
        <p:nvGrpSpPr>
          <p:cNvPr id="44" name="Group 43"/>
          <p:cNvGrpSpPr/>
          <p:nvPr/>
        </p:nvGrpSpPr>
        <p:grpSpPr>
          <a:xfrm>
            <a:off x="3269140" y="5127056"/>
            <a:ext cx="5791402" cy="641201"/>
            <a:chOff x="3269140" y="5127056"/>
            <a:chExt cx="5791402" cy="64120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3269140" y="5127056"/>
                  <a:ext cx="1782796" cy="64120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l-GR" i="1" smtClean="0">
                            <a:latin typeface="Cambria Math"/>
                            <a:ea typeface="Cambria Math"/>
                          </a:rPr>
                          <m:t>Ω</m:t>
                        </m:r>
                        <m:d>
                          <m:dPr>
                            <m:ctrlPr>
                              <a:rPr lang="el-GR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𝑠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𝑏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𝑠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𝑎</m:t>
                            </m:r>
                          </m:den>
                        </m:f>
                        <m:f>
                          <m:f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𝑀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𝑠</m:t>
                            </m:r>
                          </m:den>
                        </m:f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69140" y="5127056"/>
                  <a:ext cx="1782796" cy="641201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4" name="TextBox 33"/>
            <p:cNvSpPr txBox="1"/>
            <p:nvPr/>
          </p:nvSpPr>
          <p:spPr>
            <a:xfrm>
              <a:off x="8465507" y="5254908"/>
              <a:ext cx="595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(16)</a:t>
              </a:r>
              <a:endParaRPr lang="en-US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62048" y="1241181"/>
            <a:ext cx="8699750" cy="669094"/>
            <a:chOff x="262048" y="1241181"/>
            <a:chExt cx="8699750" cy="669094"/>
          </a:xfrm>
        </p:grpSpPr>
        <p:sp>
          <p:nvSpPr>
            <p:cNvPr id="4" name="Rectangle 3"/>
            <p:cNvSpPr/>
            <p:nvPr/>
          </p:nvSpPr>
          <p:spPr>
            <a:xfrm>
              <a:off x="1551749" y="1287841"/>
              <a:ext cx="728166" cy="609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1551749" y="1287842"/>
                  <a:ext cx="728166" cy="50494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𝑏</m:t>
                            </m:r>
                          </m:num>
                          <m:den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𝑎</m:t>
                            </m:r>
                          </m:den>
                        </m:f>
                      </m:oMath>
                    </m:oMathPara>
                  </a14:m>
                  <a:endParaRPr lang="en-US" sz="1400" dirty="0">
                    <a:solidFill>
                      <a:srgbClr val="000000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51749" y="1287842"/>
                  <a:ext cx="728166" cy="504946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20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" name="Straight Arrow Connector 6"/>
            <p:cNvCxnSpPr>
              <a:endCxn id="4" idx="1"/>
            </p:cNvCxnSpPr>
            <p:nvPr/>
          </p:nvCxnSpPr>
          <p:spPr>
            <a:xfrm>
              <a:off x="908315" y="1592641"/>
              <a:ext cx="643434" cy="0"/>
            </a:xfrm>
            <a:prstGeom prst="straightConnector1">
              <a:avLst/>
            </a:prstGeom>
            <a:ln w="127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2279915" y="1592641"/>
              <a:ext cx="643434" cy="0"/>
            </a:xfrm>
            <a:prstGeom prst="straightConnector1">
              <a:avLst/>
            </a:prstGeom>
            <a:ln w="127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262048" y="1423364"/>
                  <a:ext cx="646267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𝑉</m:t>
                        </m:r>
                        <m:d>
                          <m:dPr>
                            <m:ctrlPr>
                              <a:rPr lang="en-US" sz="16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</m:d>
                      </m:oMath>
                    </m:oMathPara>
                  </a14:m>
                  <a:endParaRPr lang="en-US" sz="1600" dirty="0">
                    <a:solidFill>
                      <a:srgbClr val="000000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2048" y="1423364"/>
                  <a:ext cx="646267" cy="338554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2926579" y="1418909"/>
                  <a:ext cx="668580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i="1">
                            <a:solidFill>
                              <a:srgbClr val="000000"/>
                            </a:solidFill>
                            <a:latin typeface="Cambria Math"/>
                            <a:sym typeface="Symbol"/>
                          </a:rPr>
                          <m:t></m:t>
                        </m:r>
                        <m:d>
                          <m:dPr>
                            <m:ctrlPr>
                              <a:rPr lang="en-US" sz="1600" i="1">
                                <a:solidFill>
                                  <a:srgbClr val="000000"/>
                                </a:solidFill>
                                <a:latin typeface="Cambria Math"/>
                                <a:sym typeface="Symbol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solidFill>
                                  <a:srgbClr val="000000"/>
                                </a:solidFill>
                                <a:latin typeface="Cambria Math"/>
                                <a:sym typeface="Symbol"/>
                              </a:rPr>
                              <m:t>𝑠</m:t>
                            </m:r>
                          </m:e>
                        </m:d>
                      </m:oMath>
                    </m:oMathPara>
                  </a14:m>
                  <a:endParaRPr lang="en-US" sz="1600" dirty="0">
                    <a:solidFill>
                      <a:srgbClr val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26579" y="1418909"/>
                  <a:ext cx="668580" cy="338554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4237817" y="1241181"/>
                  <a:ext cx="2492990" cy="66909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𝑂𝐿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</m: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i="1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</a:rPr>
                              <m:t>Ω</m:t>
                            </m:r>
                            <m:d>
                              <m:dPr>
                                <m:ctrlPr>
                                  <a:rPr lang="el-GR" i="1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𝑠</m:t>
                                </m:r>
                              </m:e>
                            </m:d>
                          </m:num>
                          <m:den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𝑉</m:t>
                            </m:r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</m:d>
                          </m:den>
                        </m:f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𝑏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𝑎</m:t>
                            </m:r>
                          </m:den>
                        </m:f>
                      </m:oMath>
                    </m:oMathPara>
                  </a14:m>
                  <a:endParaRPr lang="en-US" dirty="0">
                    <a:solidFill>
                      <a:srgbClr val="000000"/>
                    </a:solidFill>
                    <a:latin typeface="Symbol" pitchFamily="18" charset="2"/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37817" y="1241181"/>
                  <a:ext cx="2492990" cy="669094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9" name="TextBox 38"/>
            <p:cNvSpPr txBox="1"/>
            <p:nvPr/>
          </p:nvSpPr>
          <p:spPr>
            <a:xfrm>
              <a:off x="7969219" y="1383572"/>
              <a:ext cx="9925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from (1)</a:t>
              </a:r>
              <a:endParaRPr lang="en-US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263576" y="2755190"/>
            <a:ext cx="5698221" cy="556499"/>
            <a:chOff x="3263576" y="2755190"/>
            <a:chExt cx="5698221" cy="55649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3263576" y="2755190"/>
                  <a:ext cx="1948482" cy="5564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𝑣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=</m:t>
                        </m:r>
                        <m:d>
                          <m:dPr>
                            <m:begChr m:val="{"/>
                            <m:endChr m:val="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eqArr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0:</m:t>
                                </m:r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≤0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𝑀</m:t>
                                </m:r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:</m:t>
                                </m:r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&gt;0</m:t>
                                </m:r>
                              </m:e>
                            </m:eqAr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 </m:t>
                            </m:r>
                          </m:e>
                        </m:d>
                      </m:oMath>
                    </m:oMathPara>
                  </a14:m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63576" y="2755190"/>
                  <a:ext cx="1948482" cy="556499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0" name="TextBox 39"/>
            <p:cNvSpPr txBox="1"/>
            <p:nvPr/>
          </p:nvSpPr>
          <p:spPr>
            <a:xfrm>
              <a:off x="7969218" y="2848773"/>
              <a:ext cx="9925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from (3)</a:t>
              </a:r>
              <a:endParaRPr lang="en-US" dirty="0"/>
            </a:p>
          </p:txBody>
        </p:sp>
      </p:grpSp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98657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70848" y="152400"/>
            <a:ext cx="6301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inverse Laplace of (16) yields response in time-domain: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3186257" y="568250"/>
            <a:ext cx="5638378" cy="618246"/>
            <a:chOff x="3338657" y="3248708"/>
            <a:chExt cx="5638378" cy="61824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3338657" y="3248708"/>
                  <a:ext cx="2413417" cy="61824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𝜔</m:t>
                        </m:r>
                        <m:d>
                          <m:dPr>
                            <m:ctrlPr>
                              <a:rPr lang="en-US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𝑀𝑏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𝑎</m:t>
                            </m:r>
                          </m:den>
                        </m:f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𝑎𝑡</m:t>
                                </m:r>
                              </m:sup>
                            </m:sSup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38657" y="3248708"/>
                  <a:ext cx="2413417" cy="618246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TextBox 12"/>
            <p:cNvSpPr txBox="1"/>
            <p:nvPr/>
          </p:nvSpPr>
          <p:spPr>
            <a:xfrm>
              <a:off x="8382000" y="3490715"/>
              <a:ext cx="595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(17)</a:t>
              </a:r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89055" y="1126160"/>
            <a:ext cx="8652470" cy="764764"/>
            <a:chOff x="189055" y="1126160"/>
            <a:chExt cx="8652470" cy="764764"/>
          </a:xfrm>
        </p:grpSpPr>
        <p:sp>
          <p:nvSpPr>
            <p:cNvPr id="17" name="TextBox 16"/>
            <p:cNvSpPr txBox="1"/>
            <p:nvPr/>
          </p:nvSpPr>
          <p:spPr>
            <a:xfrm>
              <a:off x="189055" y="1126160"/>
              <a:ext cx="14285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If we define:</a:t>
              </a:r>
              <a:endParaRPr lang="en-US" dirty="0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3876114" y="1278128"/>
              <a:ext cx="4965411" cy="612796"/>
              <a:chOff x="3859224" y="2743200"/>
              <a:chExt cx="4965411" cy="61279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TextBox 17"/>
                  <p:cNvSpPr txBox="1"/>
                  <p:nvPr/>
                </p:nvSpPr>
                <p:spPr>
                  <a:xfrm>
                    <a:off x="3859224" y="2743200"/>
                    <a:ext cx="812274" cy="61279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≜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𝜏</m:t>
                              </m:r>
                            </m:den>
                          </m:f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8" name="Text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859224" y="2743200"/>
                    <a:ext cx="812274" cy="612796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9" name="TextBox 18"/>
              <p:cNvSpPr txBox="1"/>
              <p:nvPr/>
            </p:nvSpPr>
            <p:spPr>
              <a:xfrm>
                <a:off x="8229600" y="2895600"/>
                <a:ext cx="5950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(18)</a:t>
                </a:r>
                <a:endParaRPr lang="en-US" dirty="0"/>
              </a:p>
            </p:txBody>
          </p:sp>
        </p:grpSp>
      </p:grpSp>
      <p:sp>
        <p:nvSpPr>
          <p:cNvPr id="21" name="TextBox 20"/>
          <p:cNvSpPr txBox="1"/>
          <p:nvPr/>
        </p:nvSpPr>
        <p:spPr>
          <a:xfrm>
            <a:off x="243281" y="3015546"/>
            <a:ext cx="383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Then with (18) and (19), (17) yields: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99284" y="1921475"/>
            <a:ext cx="8536559" cy="919588"/>
            <a:chOff x="199284" y="1921475"/>
            <a:chExt cx="8536559" cy="919588"/>
          </a:xfrm>
        </p:grpSpPr>
        <p:sp>
          <p:nvSpPr>
            <p:cNvPr id="15" name="TextBox 14"/>
            <p:cNvSpPr txBox="1"/>
            <p:nvPr/>
          </p:nvSpPr>
          <p:spPr>
            <a:xfrm>
              <a:off x="199284" y="1921475"/>
              <a:ext cx="51049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and from NXT motor plot that steady-state, have</a:t>
              </a:r>
              <a:endParaRPr lang="en-US" dirty="0"/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3457436" y="2388118"/>
              <a:ext cx="5278407" cy="452945"/>
              <a:chOff x="3546227" y="2971800"/>
              <a:chExt cx="5278407" cy="45294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" name="TextBox 15"/>
                  <p:cNvSpPr txBox="1"/>
                  <p:nvPr/>
                </p:nvSpPr>
                <p:spPr>
                  <a:xfrm>
                    <a:off x="3546227" y="2971800"/>
                    <a:ext cx="1757981" cy="45294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unc>
                            <m:func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i="0" smtClean="0">
                                      <a:latin typeface="Cambria Math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𝑡</m:t>
                                  </m:r>
                                  <m:r>
                                    <a:rPr lang="en-US" i="1" smtClean="0">
                                      <a:latin typeface="Cambria Math"/>
                                    </a:rPr>
                                    <m:t>→∞</m:t>
                                  </m:r>
                                </m:lim>
                              </m:limLow>
                            </m:fName>
                            <m:e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  <m:d>
                                <m:dPr>
                                  <m:ctrlPr>
                                    <a:rPr lang="en-US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𝑠𝑠</m:t>
                                  </m:r>
                                </m:sub>
                              </m:sSub>
                            </m:e>
                          </m:func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6" name="TextBox 1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46227" y="2971800"/>
                    <a:ext cx="1757981" cy="452945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2" name="TextBox 21"/>
              <p:cNvSpPr txBox="1"/>
              <p:nvPr/>
            </p:nvSpPr>
            <p:spPr>
              <a:xfrm>
                <a:off x="8229599" y="3013606"/>
                <a:ext cx="5950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(19)</a:t>
                </a:r>
                <a:endParaRPr lang="en-US" dirty="0"/>
              </a:p>
            </p:txBody>
          </p:sp>
        </p:grpSp>
      </p:grpSp>
      <p:grpSp>
        <p:nvGrpSpPr>
          <p:cNvPr id="30" name="Group 29"/>
          <p:cNvGrpSpPr/>
          <p:nvPr/>
        </p:nvGrpSpPr>
        <p:grpSpPr>
          <a:xfrm>
            <a:off x="1206609" y="3464300"/>
            <a:ext cx="7529233" cy="564898"/>
            <a:chOff x="1295400" y="4027370"/>
            <a:chExt cx="7529233" cy="56489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1295400" y="4123185"/>
                  <a:ext cx="131728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smtClea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𝑠𝑠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𝑀𝑏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𝜏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95400" y="4123185"/>
                  <a:ext cx="1317284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TextBox 24"/>
            <p:cNvSpPr txBox="1"/>
            <p:nvPr/>
          </p:nvSpPr>
          <p:spPr>
            <a:xfrm>
              <a:off x="8229598" y="4114800"/>
              <a:ext cx="595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(17)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813265" y="4125153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</a:t>
              </a:r>
              <a:r>
                <a:rPr lang="en-US" dirty="0" smtClean="0"/>
                <a:t>r</a:t>
              </a:r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3809539" y="4027370"/>
                  <a:ext cx="1014445" cy="56489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𝑠𝑠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𝑀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𝜏</m:t>
                            </m:r>
                          </m:den>
                        </m:f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09539" y="4027370"/>
                  <a:ext cx="1014445" cy="564898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15855" y="4142943"/>
                <a:ext cx="49883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Hence, subbing values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US" dirty="0" smtClean="0"/>
                  <a:t> in (1), yields:</a:t>
                </a:r>
                <a:endParaRPr lang="en-US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855" y="4142943"/>
                <a:ext cx="4988353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1100" t="-8333" r="-244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770183" y="4572000"/>
            <a:ext cx="7982551" cy="1815312"/>
            <a:chOff x="770183" y="4572000"/>
            <a:chExt cx="7982551" cy="1815312"/>
          </a:xfrm>
        </p:grpSpPr>
        <p:sp>
          <p:nvSpPr>
            <p:cNvPr id="3" name="Rectangle 2"/>
            <p:cNvSpPr/>
            <p:nvPr/>
          </p:nvSpPr>
          <p:spPr>
            <a:xfrm>
              <a:off x="770183" y="4572000"/>
              <a:ext cx="6926017" cy="990600"/>
            </a:xfrm>
            <a:prstGeom prst="rect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157699" y="4762666"/>
              <a:ext cx="595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(18)</a:t>
              </a:r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770183" y="4629699"/>
                  <a:ext cx="6846554" cy="85343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𝑂𝐿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</m: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i="1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</a:rPr>
                              <m:t>Ω</m:t>
                            </m:r>
                            <m:d>
                              <m:dPr>
                                <m:ctrlPr>
                                  <a:rPr lang="el-GR" i="1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𝑠</m:t>
                                </m:r>
                              </m:e>
                            </m:d>
                          </m:num>
                          <m:den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𝑉</m:t>
                            </m:r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</m:d>
                          </m:den>
                        </m:f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𝑏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𝑎</m:t>
                            </m:r>
                          </m:den>
                        </m:f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𝑠𝑠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𝑀</m:t>
                            </m:r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</a:rPr>
                              <m:t>𝜏</m:t>
                            </m:r>
                          </m:den>
                        </m:f>
                        <m:f>
                          <m:f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𝜏</m:t>
                                </m:r>
                              </m:den>
                            </m:f>
                          </m:den>
                        </m:f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70.5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75</m:t>
                            </m:r>
                            <m:d>
                              <m:dPr>
                                <m:ctrlP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0.12</m:t>
                                </m:r>
                              </m:e>
                            </m:d>
                          </m:den>
                        </m:f>
                        <m:f>
                          <m:f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0.12</m:t>
                                </m:r>
                              </m:den>
                            </m:f>
                          </m:den>
                        </m:f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7.83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+8.33</m:t>
                            </m:r>
                          </m:den>
                        </m:f>
                      </m:oMath>
                    </m:oMathPara>
                  </a14:m>
                  <a:endParaRPr lang="en-US" dirty="0">
                    <a:solidFill>
                      <a:srgbClr val="000000"/>
                    </a:solidFill>
                    <a:latin typeface="Symbol" pitchFamily="18" charset="2"/>
                  </a:endParaRPr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0183" y="4629699"/>
                  <a:ext cx="6846554" cy="853439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" name="Right Brace 3"/>
            <p:cNvSpPr/>
            <p:nvPr/>
          </p:nvSpPr>
          <p:spPr>
            <a:xfrm rot="5400000">
              <a:off x="7063775" y="5280625"/>
              <a:ext cx="194785" cy="911137"/>
            </a:xfrm>
            <a:prstGeom prst="rightBrac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691053" y="5864092"/>
              <a:ext cx="294022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Same as (14); Laplace gives same</a:t>
              </a:r>
            </a:p>
            <a:p>
              <a:pPr algn="ctr"/>
              <a:r>
                <a:rPr lang="en-US" sz="1400" dirty="0" smtClean="0"/>
                <a:t>Solution as ODE method</a:t>
              </a:r>
              <a:endParaRPr lang="en-US" sz="1400" dirty="0"/>
            </a:p>
          </p:txBody>
        </p:sp>
      </p:grpSp>
      <p:sp>
        <p:nvSpPr>
          <p:cNvPr id="33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0658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H="1">
            <a:off x="5243023" y="25146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9859" y="304800"/>
            <a:ext cx="4560887" cy="260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" name="Group 15"/>
          <p:cNvGrpSpPr/>
          <p:nvPr/>
        </p:nvGrpSpPr>
        <p:grpSpPr>
          <a:xfrm>
            <a:off x="511629" y="3086518"/>
            <a:ext cx="8272329" cy="3466682"/>
            <a:chOff x="511629" y="3086518"/>
            <a:chExt cx="8272329" cy="3466682"/>
          </a:xfrm>
        </p:grpSpPr>
        <p:grpSp>
          <p:nvGrpSpPr>
            <p:cNvPr id="12" name="Group 11"/>
            <p:cNvGrpSpPr/>
            <p:nvPr/>
          </p:nvGrpSpPr>
          <p:grpSpPr>
            <a:xfrm>
              <a:off x="511629" y="3086518"/>
              <a:ext cx="8272329" cy="3466682"/>
              <a:chOff x="511629" y="3086518"/>
              <a:chExt cx="8272329" cy="3466682"/>
            </a:xfrm>
          </p:grpSpPr>
          <p:pic>
            <p:nvPicPr>
              <p:cNvPr id="3" name="Picture 5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45588" y="3810000"/>
                <a:ext cx="3338023" cy="16791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4" name="Picture 6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08378" y="3510295"/>
                <a:ext cx="2577101" cy="22785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7" name="TextBox 6"/>
              <p:cNvSpPr txBox="1"/>
              <p:nvPr/>
            </p:nvSpPr>
            <p:spPr>
              <a:xfrm>
                <a:off x="511629" y="3086518"/>
                <a:ext cx="82723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Simulink simulation of OLTF yields a plot similar to experimentally acquired one:</a:t>
                </a:r>
                <a:endParaRPr lang="en-US" dirty="0"/>
              </a:p>
            </p:txBody>
          </p:sp>
          <p:grpSp>
            <p:nvGrpSpPr>
              <p:cNvPr id="11" name="Group 10"/>
              <p:cNvGrpSpPr/>
              <p:nvPr/>
            </p:nvGrpSpPr>
            <p:grpSpPr>
              <a:xfrm>
                <a:off x="2895914" y="5953780"/>
                <a:ext cx="3503758" cy="599420"/>
                <a:chOff x="2425065" y="5715000"/>
                <a:chExt cx="3503758" cy="599420"/>
              </a:xfrm>
            </p:grpSpPr>
            <p:sp>
              <p:nvSpPr>
                <p:cNvPr id="9" name="Rectangle 8"/>
                <p:cNvSpPr/>
                <p:nvPr/>
              </p:nvSpPr>
              <p:spPr>
                <a:xfrm>
                  <a:off x="2425065" y="5715000"/>
                  <a:ext cx="3503758" cy="599420"/>
                </a:xfrm>
                <a:prstGeom prst="rect">
                  <a:avLst/>
                </a:prstGeom>
                <a:solidFill>
                  <a:srgbClr val="FFFF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2425065" y="5791200"/>
                  <a:ext cx="3463897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 smtClean="0"/>
                    <a:t>In Lab, will compare experimental and</a:t>
                  </a:r>
                </a:p>
                <a:p>
                  <a:r>
                    <a:rPr lang="en-US" sz="1400" dirty="0" smtClean="0"/>
                    <a:t>(Simulink) simulated OLTF step response</a:t>
                  </a:r>
                </a:p>
              </p:txBody>
            </p:sp>
          </p:grpSp>
        </p:grpSp>
        <p:cxnSp>
          <p:nvCxnSpPr>
            <p:cNvPr id="5" name="Straight Connector 4"/>
            <p:cNvCxnSpPr/>
            <p:nvPr/>
          </p:nvCxnSpPr>
          <p:spPr>
            <a:xfrm flipV="1">
              <a:off x="5486400" y="4649562"/>
              <a:ext cx="0" cy="76063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0658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1206</Words>
  <Application>Microsoft Office PowerPoint</Application>
  <PresentationFormat>On-screen Show (4:3)</PresentationFormat>
  <Paragraphs>132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Default Design</vt:lpstr>
      <vt:lpstr>1_Default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ohp</dc:creator>
  <cp:lastModifiedBy>Paul Oh</cp:lastModifiedBy>
  <cp:revision>33</cp:revision>
  <dcterms:created xsi:type="dcterms:W3CDTF">2005-04-04T23:46:08Z</dcterms:created>
  <dcterms:modified xsi:type="dcterms:W3CDTF">2015-10-11T01:12:26Z</dcterms:modified>
</cp:coreProperties>
</file>