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61" r:id="rId4"/>
    <p:sldId id="266" r:id="rId5"/>
    <p:sldId id="260" r:id="rId6"/>
    <p:sldId id="267" r:id="rId7"/>
    <p:sldId id="259" r:id="rId8"/>
    <p:sldId id="262" r:id="rId9"/>
    <p:sldId id="268" r:id="rId10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image" Target="../media/image18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12" Type="http://schemas.openxmlformats.org/officeDocument/2006/relationships/image" Target="../media/image17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11" Type="http://schemas.openxmlformats.org/officeDocument/2006/relationships/image" Target="../media/image16.wmf"/><Relationship Id="rId5" Type="http://schemas.openxmlformats.org/officeDocument/2006/relationships/image" Target="../media/image10.wmf"/><Relationship Id="rId10" Type="http://schemas.openxmlformats.org/officeDocument/2006/relationships/image" Target="../media/image15.wmf"/><Relationship Id="rId4" Type="http://schemas.openxmlformats.org/officeDocument/2006/relationships/image" Target="../media/image9.wmf"/><Relationship Id="rId9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image" Target="../media/image30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12" Type="http://schemas.openxmlformats.org/officeDocument/2006/relationships/image" Target="../media/image29.wmf"/><Relationship Id="rId2" Type="http://schemas.openxmlformats.org/officeDocument/2006/relationships/image" Target="../media/image19.wmf"/><Relationship Id="rId1" Type="http://schemas.openxmlformats.org/officeDocument/2006/relationships/image" Target="../media/image8.wmf"/><Relationship Id="rId6" Type="http://schemas.openxmlformats.org/officeDocument/2006/relationships/image" Target="../media/image23.wmf"/><Relationship Id="rId11" Type="http://schemas.openxmlformats.org/officeDocument/2006/relationships/image" Target="../media/image28.wmf"/><Relationship Id="rId5" Type="http://schemas.openxmlformats.org/officeDocument/2006/relationships/image" Target="../media/image22.wmf"/><Relationship Id="rId10" Type="http://schemas.openxmlformats.org/officeDocument/2006/relationships/image" Target="../media/image27.wmf"/><Relationship Id="rId4" Type="http://schemas.openxmlformats.org/officeDocument/2006/relationships/image" Target="../media/image21.wmf"/><Relationship Id="rId9" Type="http://schemas.openxmlformats.org/officeDocument/2006/relationships/image" Target="../media/image2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image" Target="../media/image39.wmf"/><Relationship Id="rId7" Type="http://schemas.openxmlformats.org/officeDocument/2006/relationships/image" Target="../media/image43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Relationship Id="rId9" Type="http://schemas.openxmlformats.org/officeDocument/2006/relationships/image" Target="../media/image4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583" cy="480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defTabSz="96600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619" y="0"/>
            <a:ext cx="3169582" cy="480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r" defTabSz="96600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476"/>
            <a:ext cx="3169583" cy="48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defTabSz="96600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619" y="9120476"/>
            <a:ext cx="3169582" cy="48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r" defTabSz="966001">
              <a:defRPr sz="1300" smtClean="0"/>
            </a:lvl1pPr>
          </a:lstStyle>
          <a:p>
            <a:pPr>
              <a:defRPr/>
            </a:pPr>
            <a:fld id="{80768021-8916-4298-AB59-1F5F0601B0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073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583" cy="480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433" tIns="48216" rIns="96433" bIns="48216" numCol="1" anchor="t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929" y="0"/>
            <a:ext cx="3169583" cy="480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433" tIns="48216" rIns="96433" bIns="48216" numCol="1" anchor="t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184" y="4561069"/>
            <a:ext cx="5852835" cy="431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433" tIns="48216" rIns="96433" bIns="482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8811"/>
            <a:ext cx="3169583" cy="480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433" tIns="48216" rIns="96433" bIns="48216" numCol="1" anchor="b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929" y="9118811"/>
            <a:ext cx="3169583" cy="480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433" tIns="48216" rIns="96433" bIns="48216" numCol="1" anchor="b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fld id="{2E8E1015-8E08-43A3-9F02-1EB889739D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2070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B927F-1C60-40F7-B1A8-66030C42E0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616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DB15C-24ED-4375-8D67-C4531CC60A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899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F4FC22-F6B1-41A7-9672-811F448EC4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986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CEDAB-48DF-4D17-836B-EF3CDCB7F5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846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37E67-507D-42CC-821F-B196A7F1D4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989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3612F-0398-4892-A95D-BE36E738AD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665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7671B-6265-4618-AD1F-C915DB9CB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536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4CB75-C7EE-4A21-A7EF-227D339E39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037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8EDE6-2D4C-43F9-A5A8-4BE38145D7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527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CD077-7DF2-4A2C-AAEB-CEF40D624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347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BA48C-C178-4AC1-B128-0F6498946C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723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8D15981-DD5D-414E-A4AA-0FBCD88AA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7.bin"/><Relationship Id="rId18" Type="http://schemas.openxmlformats.org/officeDocument/2006/relationships/image" Target="../media/image13.wmf"/><Relationship Id="rId26" Type="http://schemas.openxmlformats.org/officeDocument/2006/relationships/image" Target="../media/image17.wmf"/><Relationship Id="rId3" Type="http://schemas.openxmlformats.org/officeDocument/2006/relationships/oleObject" Target="../embeddings/oleObject2.bin"/><Relationship Id="rId21" Type="http://schemas.openxmlformats.org/officeDocument/2006/relationships/oleObject" Target="../embeddings/oleObject11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10.wmf"/><Relationship Id="rId17" Type="http://schemas.openxmlformats.org/officeDocument/2006/relationships/oleObject" Target="../embeddings/oleObject9.bin"/><Relationship Id="rId25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2.wmf"/><Relationship Id="rId20" Type="http://schemas.openxmlformats.org/officeDocument/2006/relationships/image" Target="../media/image14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6.bin"/><Relationship Id="rId24" Type="http://schemas.openxmlformats.org/officeDocument/2006/relationships/image" Target="../media/image16.wmf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23" Type="http://schemas.openxmlformats.org/officeDocument/2006/relationships/oleObject" Target="../embeddings/oleObject12.bin"/><Relationship Id="rId28" Type="http://schemas.openxmlformats.org/officeDocument/2006/relationships/image" Target="../media/image18.wmf"/><Relationship Id="rId10" Type="http://schemas.openxmlformats.org/officeDocument/2006/relationships/image" Target="../media/image9.wmf"/><Relationship Id="rId19" Type="http://schemas.openxmlformats.org/officeDocument/2006/relationships/oleObject" Target="../embeddings/oleObject10.bin"/><Relationship Id="rId4" Type="http://schemas.openxmlformats.org/officeDocument/2006/relationships/image" Target="../media/image6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11.wmf"/><Relationship Id="rId22" Type="http://schemas.openxmlformats.org/officeDocument/2006/relationships/image" Target="../media/image15.wmf"/><Relationship Id="rId27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20.bin"/><Relationship Id="rId18" Type="http://schemas.openxmlformats.org/officeDocument/2006/relationships/image" Target="../media/image25.wmf"/><Relationship Id="rId26" Type="http://schemas.openxmlformats.org/officeDocument/2006/relationships/image" Target="../media/image29.wmf"/><Relationship Id="rId3" Type="http://schemas.openxmlformats.org/officeDocument/2006/relationships/oleObject" Target="../embeddings/oleObject15.bin"/><Relationship Id="rId21" Type="http://schemas.openxmlformats.org/officeDocument/2006/relationships/oleObject" Target="../embeddings/oleObject24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2.wmf"/><Relationship Id="rId17" Type="http://schemas.openxmlformats.org/officeDocument/2006/relationships/oleObject" Target="../embeddings/oleObject22.bin"/><Relationship Id="rId25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4.wmf"/><Relationship Id="rId20" Type="http://schemas.openxmlformats.org/officeDocument/2006/relationships/image" Target="../media/image26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19.bin"/><Relationship Id="rId24" Type="http://schemas.openxmlformats.org/officeDocument/2006/relationships/image" Target="../media/image28.wmf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1.bin"/><Relationship Id="rId23" Type="http://schemas.openxmlformats.org/officeDocument/2006/relationships/oleObject" Target="../embeddings/oleObject25.bin"/><Relationship Id="rId28" Type="http://schemas.openxmlformats.org/officeDocument/2006/relationships/image" Target="../media/image30.wmf"/><Relationship Id="rId10" Type="http://schemas.openxmlformats.org/officeDocument/2006/relationships/image" Target="../media/image21.wmf"/><Relationship Id="rId19" Type="http://schemas.openxmlformats.org/officeDocument/2006/relationships/oleObject" Target="../embeddings/oleObject23.bin"/><Relationship Id="rId4" Type="http://schemas.openxmlformats.org/officeDocument/2006/relationships/image" Target="../media/image8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23.wmf"/><Relationship Id="rId22" Type="http://schemas.openxmlformats.org/officeDocument/2006/relationships/image" Target="../media/image27.wmf"/><Relationship Id="rId27" Type="http://schemas.openxmlformats.org/officeDocument/2006/relationships/oleObject" Target="../embeddings/oleObject2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oleObject" Target="../embeddings/oleObject33.bin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3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34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1.bin"/><Relationship Id="rId14" Type="http://schemas.openxmlformats.org/officeDocument/2006/relationships/image" Target="../media/image3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oleObject" Target="../embeddings/oleObject39.bin"/><Relationship Id="rId18" Type="http://schemas.openxmlformats.org/officeDocument/2006/relationships/image" Target="../media/image44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41.wmf"/><Relationship Id="rId17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3.wmf"/><Relationship Id="rId20" Type="http://schemas.openxmlformats.org/officeDocument/2006/relationships/image" Target="../media/image45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5" Type="http://schemas.openxmlformats.org/officeDocument/2006/relationships/oleObject" Target="../embeddings/oleObject40.bin"/><Relationship Id="rId10" Type="http://schemas.openxmlformats.org/officeDocument/2006/relationships/image" Target="../media/image40.wmf"/><Relationship Id="rId19" Type="http://schemas.openxmlformats.org/officeDocument/2006/relationships/oleObject" Target="../embeddings/oleObject42.bin"/><Relationship Id="rId4" Type="http://schemas.openxmlformats.org/officeDocument/2006/relationships/image" Target="../media/image37.wmf"/><Relationship Id="rId9" Type="http://schemas.openxmlformats.org/officeDocument/2006/relationships/oleObject" Target="../embeddings/oleObject37.bin"/><Relationship Id="rId14" Type="http://schemas.openxmlformats.org/officeDocument/2006/relationships/image" Target="../media/image4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6"/>
          <p:cNvSpPr txBox="1">
            <a:spLocks noChangeArrowheads="1"/>
          </p:cNvSpPr>
          <p:nvPr/>
        </p:nvSpPr>
        <p:spPr bwMode="auto">
          <a:xfrm>
            <a:off x="7313050" y="6553200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</a:t>
            </a:r>
            <a:endParaRPr lang="en-US" altLang="en-US" sz="1400" dirty="0"/>
          </a:p>
        </p:txBody>
      </p:sp>
      <p:sp>
        <p:nvSpPr>
          <p:cNvPr id="2051" name="Text Box 10"/>
          <p:cNvSpPr txBox="1">
            <a:spLocks noChangeArrowheads="1"/>
          </p:cNvSpPr>
          <p:nvPr/>
        </p:nvSpPr>
        <p:spPr bwMode="auto">
          <a:xfrm>
            <a:off x="2755900" y="2392363"/>
            <a:ext cx="411162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4000"/>
              <a:t>DC Motor Theory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Group 17"/>
          <p:cNvGrpSpPr>
            <a:grpSpLocks/>
          </p:cNvGrpSpPr>
          <p:nvPr/>
        </p:nvGrpSpPr>
        <p:grpSpPr bwMode="auto">
          <a:xfrm>
            <a:off x="457200" y="304800"/>
            <a:ext cx="8229600" cy="396875"/>
            <a:chOff x="288" y="480"/>
            <a:chExt cx="5184" cy="250"/>
          </a:xfrm>
        </p:grpSpPr>
        <p:sp>
          <p:nvSpPr>
            <p:cNvPr id="3088" name="Text Box 7"/>
            <p:cNvSpPr txBox="1">
              <a:spLocks noChangeArrowheads="1"/>
            </p:cNvSpPr>
            <p:nvPr/>
          </p:nvSpPr>
          <p:spPr bwMode="auto">
            <a:xfrm>
              <a:off x="288" y="480"/>
              <a:ext cx="9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b="1">
                  <a:solidFill>
                    <a:schemeClr val="accent2"/>
                  </a:solidFill>
                </a:rPr>
                <a:t>Objective:</a:t>
              </a:r>
              <a:r>
                <a:rPr lang="en-US" altLang="en-US"/>
                <a:t> </a:t>
              </a:r>
            </a:p>
          </p:txBody>
        </p:sp>
        <p:sp>
          <p:nvSpPr>
            <p:cNvPr id="3089" name="Text Box 8"/>
            <p:cNvSpPr txBox="1">
              <a:spLocks noChangeArrowheads="1"/>
            </p:cNvSpPr>
            <p:nvPr/>
          </p:nvSpPr>
          <p:spPr bwMode="auto">
            <a:xfrm>
              <a:off x="1152" y="480"/>
              <a:ext cx="432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/>
                <a:t>To understand and derive DC motor dynamics</a:t>
              </a:r>
            </a:p>
          </p:txBody>
        </p:sp>
      </p:grp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457200" y="914400"/>
            <a:ext cx="446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1. Lorentz’s Law of electromagnetic forces</a:t>
            </a:r>
          </a:p>
        </p:txBody>
      </p:sp>
      <p:sp>
        <p:nvSpPr>
          <p:cNvPr id="5160" name="Rectangle 40"/>
          <p:cNvSpPr>
            <a:spLocks noChangeArrowheads="1"/>
          </p:cNvSpPr>
          <p:nvPr/>
        </p:nvSpPr>
        <p:spPr bwMode="auto">
          <a:xfrm>
            <a:off x="2438400" y="1524000"/>
            <a:ext cx="4343400" cy="2590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5154" name="Group 34"/>
          <p:cNvGrpSpPr>
            <a:grpSpLocks/>
          </p:cNvGrpSpPr>
          <p:nvPr/>
        </p:nvGrpSpPr>
        <p:grpSpPr bwMode="auto">
          <a:xfrm>
            <a:off x="3200400" y="1608138"/>
            <a:ext cx="3429000" cy="2057400"/>
            <a:chOff x="2016" y="864"/>
            <a:chExt cx="2160" cy="1296"/>
          </a:xfrm>
        </p:grpSpPr>
        <p:sp>
          <p:nvSpPr>
            <p:cNvPr id="3086" name="Line 31"/>
            <p:cNvSpPr>
              <a:spLocks noChangeShapeType="1"/>
            </p:cNvSpPr>
            <p:nvPr/>
          </p:nvSpPr>
          <p:spPr bwMode="auto">
            <a:xfrm flipV="1">
              <a:off x="2016" y="1008"/>
              <a:ext cx="1488" cy="115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7" name="Text Box 33"/>
            <p:cNvSpPr txBox="1">
              <a:spLocks noChangeArrowheads="1"/>
            </p:cNvSpPr>
            <p:nvPr/>
          </p:nvSpPr>
          <p:spPr bwMode="auto">
            <a:xfrm>
              <a:off x="3504" y="864"/>
              <a:ext cx="67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200"/>
                <a:t>I: Current</a:t>
              </a:r>
            </a:p>
          </p:txBody>
        </p:sp>
      </p:grpSp>
      <p:pic>
        <p:nvPicPr>
          <p:cNvPr id="5152" name="Picture 32" descr="lorentzLa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981200"/>
            <a:ext cx="4114800" cy="155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159" name="Group 39"/>
          <p:cNvGrpSpPr>
            <a:grpSpLocks/>
          </p:cNvGrpSpPr>
          <p:nvPr/>
        </p:nvGrpSpPr>
        <p:grpSpPr bwMode="auto">
          <a:xfrm>
            <a:off x="3733800" y="3048000"/>
            <a:ext cx="2057400" cy="960438"/>
            <a:chOff x="2352" y="1824"/>
            <a:chExt cx="1296" cy="605"/>
          </a:xfrm>
        </p:grpSpPr>
        <p:grpSp>
          <p:nvGrpSpPr>
            <p:cNvPr id="3082" name="Group 37"/>
            <p:cNvGrpSpPr>
              <a:grpSpLocks/>
            </p:cNvGrpSpPr>
            <p:nvPr/>
          </p:nvGrpSpPr>
          <p:grpSpPr bwMode="auto">
            <a:xfrm>
              <a:off x="2352" y="1824"/>
              <a:ext cx="864" cy="605"/>
              <a:chOff x="2352" y="1824"/>
              <a:chExt cx="864" cy="605"/>
            </a:xfrm>
          </p:grpSpPr>
          <p:sp>
            <p:nvSpPr>
              <p:cNvPr id="3084" name="Line 35"/>
              <p:cNvSpPr>
                <a:spLocks noChangeShapeType="1"/>
              </p:cNvSpPr>
              <p:nvPr/>
            </p:nvSpPr>
            <p:spPr bwMode="auto">
              <a:xfrm>
                <a:off x="2736" y="1824"/>
                <a:ext cx="0" cy="432"/>
              </a:xfrm>
              <a:prstGeom prst="line">
                <a:avLst/>
              </a:prstGeom>
              <a:noFill/>
              <a:ln w="57150">
                <a:solidFill>
                  <a:srgbClr val="3366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5" name="Text Box 36"/>
              <p:cNvSpPr txBox="1">
                <a:spLocks noChangeArrowheads="1"/>
              </p:cNvSpPr>
              <p:nvPr/>
            </p:nvSpPr>
            <p:spPr bwMode="auto">
              <a:xfrm>
                <a:off x="2352" y="2256"/>
                <a:ext cx="86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1200"/>
                  <a:t>F: Induced Force</a:t>
                </a:r>
              </a:p>
            </p:txBody>
          </p:sp>
        </p:grpSp>
        <p:graphicFrame>
          <p:nvGraphicFramePr>
            <p:cNvPr id="3083" name="Object 38"/>
            <p:cNvGraphicFramePr>
              <a:graphicFrameLocks noChangeAspect="1"/>
            </p:cNvGraphicFramePr>
            <p:nvPr/>
          </p:nvGraphicFramePr>
          <p:xfrm>
            <a:off x="3168" y="2235"/>
            <a:ext cx="480" cy="1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1" name="Equation" r:id="rId4" imgW="532937" imgH="177646" progId="Equation.DSMT4">
                    <p:embed/>
                  </p:oleObj>
                </mc:Choice>
                <mc:Fallback>
                  <p:oleObj name="Equation" r:id="rId4" imgW="532937" imgH="177646" progId="Equation.DSMT4">
                    <p:embed/>
                    <p:pic>
                      <p:nvPicPr>
                        <p:cNvPr id="0" name="Object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68" y="2235"/>
                          <a:ext cx="480" cy="1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162" name="Text Box 42"/>
          <p:cNvSpPr txBox="1">
            <a:spLocks noChangeArrowheads="1"/>
          </p:cNvSpPr>
          <p:nvPr/>
        </p:nvSpPr>
        <p:spPr bwMode="auto">
          <a:xfrm>
            <a:off x="2286000" y="4419600"/>
            <a:ext cx="5029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 b="1"/>
              <a:t>Lorentz’s Law:</a:t>
            </a:r>
            <a:r>
              <a:rPr lang="en-US" altLang="en-US" sz="1600"/>
              <a:t> </a:t>
            </a:r>
            <a:r>
              <a:rPr lang="en-US" altLang="en-US" sz="1600" i="1"/>
              <a:t>a current-carrying wire in a magnetic field will induce an electromotive force</a:t>
            </a: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7313050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</a:t>
            </a:r>
            <a:endParaRPr lang="en-US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9" grpId="0" autoUpdateAnimBg="0"/>
      <p:bldP spid="5160" grpId="0" animBg="1"/>
      <p:bldP spid="516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156"/>
          <p:cNvSpPr txBox="1">
            <a:spLocks noChangeArrowheads="1"/>
          </p:cNvSpPr>
          <p:nvPr/>
        </p:nvSpPr>
        <p:spPr bwMode="auto">
          <a:xfrm>
            <a:off x="381000" y="304800"/>
            <a:ext cx="3409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2. Loop of wire: What happens?</a:t>
            </a:r>
          </a:p>
        </p:txBody>
      </p:sp>
      <p:sp>
        <p:nvSpPr>
          <p:cNvPr id="4100" name="Rectangle 157"/>
          <p:cNvSpPr>
            <a:spLocks noChangeArrowheads="1"/>
          </p:cNvSpPr>
          <p:nvPr/>
        </p:nvSpPr>
        <p:spPr bwMode="auto">
          <a:xfrm>
            <a:off x="1905000" y="1143000"/>
            <a:ext cx="4495800" cy="304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8350" name="Picture 158" descr="magne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371600"/>
            <a:ext cx="1447800" cy="139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351" name="Picture 159" descr="wi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752600"/>
            <a:ext cx="2997200" cy="216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359" name="Group 167"/>
          <p:cNvGrpSpPr>
            <a:grpSpLocks/>
          </p:cNvGrpSpPr>
          <p:nvPr/>
        </p:nvGrpSpPr>
        <p:grpSpPr bwMode="auto">
          <a:xfrm>
            <a:off x="3276600" y="2103438"/>
            <a:ext cx="2563813" cy="1782762"/>
            <a:chOff x="2064" y="1325"/>
            <a:chExt cx="1615" cy="1123"/>
          </a:xfrm>
        </p:grpSpPr>
        <p:sp>
          <p:nvSpPr>
            <p:cNvPr id="4109" name="Line 160"/>
            <p:cNvSpPr>
              <a:spLocks noChangeShapeType="1"/>
            </p:cNvSpPr>
            <p:nvPr/>
          </p:nvSpPr>
          <p:spPr bwMode="auto">
            <a:xfrm flipH="1">
              <a:off x="2448" y="2304"/>
              <a:ext cx="336" cy="14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0" name="Line 161"/>
            <p:cNvSpPr>
              <a:spLocks noChangeShapeType="1"/>
            </p:cNvSpPr>
            <p:nvPr/>
          </p:nvSpPr>
          <p:spPr bwMode="auto">
            <a:xfrm flipH="1" flipV="1">
              <a:off x="2304" y="1591"/>
              <a:ext cx="288" cy="13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1" name="Line 162"/>
            <p:cNvSpPr>
              <a:spLocks noChangeShapeType="1"/>
            </p:cNvSpPr>
            <p:nvPr/>
          </p:nvSpPr>
          <p:spPr bwMode="auto">
            <a:xfrm flipV="1">
              <a:off x="2064" y="2112"/>
              <a:ext cx="0" cy="28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2" name="Line 163"/>
            <p:cNvSpPr>
              <a:spLocks noChangeShapeType="1"/>
            </p:cNvSpPr>
            <p:nvPr/>
          </p:nvSpPr>
          <p:spPr bwMode="auto">
            <a:xfrm>
              <a:off x="2635" y="1404"/>
              <a:ext cx="293" cy="13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Line 164"/>
            <p:cNvSpPr>
              <a:spLocks noChangeShapeType="1"/>
            </p:cNvSpPr>
            <p:nvPr/>
          </p:nvSpPr>
          <p:spPr bwMode="auto">
            <a:xfrm flipV="1">
              <a:off x="3072" y="1325"/>
              <a:ext cx="290" cy="11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4" name="Line 165"/>
            <p:cNvSpPr>
              <a:spLocks noChangeShapeType="1"/>
            </p:cNvSpPr>
            <p:nvPr/>
          </p:nvSpPr>
          <p:spPr bwMode="auto">
            <a:xfrm>
              <a:off x="3679" y="1397"/>
              <a:ext cx="0" cy="28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Line 166"/>
            <p:cNvSpPr>
              <a:spLocks noChangeShapeType="1"/>
            </p:cNvSpPr>
            <p:nvPr/>
          </p:nvSpPr>
          <p:spPr bwMode="auto">
            <a:xfrm flipH="1">
              <a:off x="3216" y="1968"/>
              <a:ext cx="288" cy="14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362" name="Group 170"/>
          <p:cNvGrpSpPr>
            <a:grpSpLocks/>
          </p:cNvGrpSpPr>
          <p:nvPr/>
        </p:nvGrpSpPr>
        <p:grpSpPr bwMode="auto">
          <a:xfrm>
            <a:off x="3276600" y="1524000"/>
            <a:ext cx="533400" cy="1371600"/>
            <a:chOff x="2064" y="960"/>
            <a:chExt cx="336" cy="864"/>
          </a:xfrm>
        </p:grpSpPr>
        <p:sp>
          <p:nvSpPr>
            <p:cNvPr id="4107" name="Line 168"/>
            <p:cNvSpPr>
              <a:spLocks noChangeShapeType="1"/>
            </p:cNvSpPr>
            <p:nvPr/>
          </p:nvSpPr>
          <p:spPr bwMode="auto">
            <a:xfrm>
              <a:off x="2064" y="1536"/>
              <a:ext cx="0" cy="288"/>
            </a:xfrm>
            <a:prstGeom prst="line">
              <a:avLst/>
            </a:prstGeom>
            <a:noFill/>
            <a:ln w="57150">
              <a:solidFill>
                <a:srgbClr val="3366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Line 169"/>
            <p:cNvSpPr>
              <a:spLocks noChangeShapeType="1"/>
            </p:cNvSpPr>
            <p:nvPr/>
          </p:nvSpPr>
          <p:spPr bwMode="auto">
            <a:xfrm flipH="1" flipV="1">
              <a:off x="2400" y="960"/>
              <a:ext cx="0" cy="288"/>
            </a:xfrm>
            <a:prstGeom prst="line">
              <a:avLst/>
            </a:prstGeom>
            <a:noFill/>
            <a:ln w="57150">
              <a:solidFill>
                <a:srgbClr val="3366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363" name="Text Box 171"/>
          <p:cNvSpPr txBox="1">
            <a:spLocks noChangeArrowheads="1"/>
          </p:cNvSpPr>
          <p:nvPr/>
        </p:nvSpPr>
        <p:spPr bwMode="auto">
          <a:xfrm>
            <a:off x="914400" y="4419600"/>
            <a:ext cx="6858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A. Current flows in direction shown (red arrows)</a:t>
            </a:r>
          </a:p>
        </p:txBody>
      </p:sp>
      <p:sp>
        <p:nvSpPr>
          <p:cNvPr id="8364" name="Rectangle 172"/>
          <p:cNvSpPr>
            <a:spLocks noChangeArrowheads="1"/>
          </p:cNvSpPr>
          <p:nvPr/>
        </p:nvSpPr>
        <p:spPr bwMode="auto">
          <a:xfrm>
            <a:off x="914400" y="4800600"/>
            <a:ext cx="696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B. Left part of loop moves down. Right part moves up (blue arrows)</a:t>
            </a: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7313050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</a:t>
            </a:r>
            <a:endParaRPr lang="en-US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63" grpId="0" autoUpdateAnimBg="0"/>
      <p:bldP spid="836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1676400" y="1143000"/>
            <a:ext cx="4495800" cy="304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grpSp>
        <p:nvGrpSpPr>
          <p:cNvPr id="5123" name="Group 21"/>
          <p:cNvGrpSpPr>
            <a:grpSpLocks/>
          </p:cNvGrpSpPr>
          <p:nvPr/>
        </p:nvGrpSpPr>
        <p:grpSpPr bwMode="auto">
          <a:xfrm>
            <a:off x="3200400" y="1981200"/>
            <a:ext cx="2563813" cy="1828800"/>
            <a:chOff x="2592" y="2208"/>
            <a:chExt cx="1615" cy="1152"/>
          </a:xfrm>
        </p:grpSpPr>
        <p:sp>
          <p:nvSpPr>
            <p:cNvPr id="5137" name="Line 8"/>
            <p:cNvSpPr>
              <a:spLocks noChangeShapeType="1"/>
            </p:cNvSpPr>
            <p:nvPr/>
          </p:nvSpPr>
          <p:spPr bwMode="auto">
            <a:xfrm flipH="1">
              <a:off x="2976" y="3216"/>
              <a:ext cx="336" cy="14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Line 9"/>
            <p:cNvSpPr>
              <a:spLocks noChangeShapeType="1"/>
            </p:cNvSpPr>
            <p:nvPr/>
          </p:nvSpPr>
          <p:spPr bwMode="auto">
            <a:xfrm flipH="1" flipV="1">
              <a:off x="2688" y="2448"/>
              <a:ext cx="288" cy="13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Line 10"/>
            <p:cNvSpPr>
              <a:spLocks noChangeShapeType="1"/>
            </p:cNvSpPr>
            <p:nvPr/>
          </p:nvSpPr>
          <p:spPr bwMode="auto">
            <a:xfrm flipV="1">
              <a:off x="2592" y="3024"/>
              <a:ext cx="0" cy="28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Line 11"/>
            <p:cNvSpPr>
              <a:spLocks noChangeShapeType="1"/>
            </p:cNvSpPr>
            <p:nvPr/>
          </p:nvSpPr>
          <p:spPr bwMode="auto">
            <a:xfrm>
              <a:off x="2976" y="2208"/>
              <a:ext cx="293" cy="13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Line 12"/>
            <p:cNvSpPr>
              <a:spLocks noChangeShapeType="1"/>
            </p:cNvSpPr>
            <p:nvPr/>
          </p:nvSpPr>
          <p:spPr bwMode="auto">
            <a:xfrm flipV="1">
              <a:off x="3600" y="2237"/>
              <a:ext cx="290" cy="11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2" name="Line 13"/>
            <p:cNvSpPr>
              <a:spLocks noChangeShapeType="1"/>
            </p:cNvSpPr>
            <p:nvPr/>
          </p:nvSpPr>
          <p:spPr bwMode="auto">
            <a:xfrm>
              <a:off x="4207" y="2309"/>
              <a:ext cx="0" cy="28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3" name="Line 14"/>
            <p:cNvSpPr>
              <a:spLocks noChangeShapeType="1"/>
            </p:cNvSpPr>
            <p:nvPr/>
          </p:nvSpPr>
          <p:spPr bwMode="auto">
            <a:xfrm flipH="1">
              <a:off x="3744" y="2880"/>
              <a:ext cx="288" cy="14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5124" name="Picture 5" descr="magne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295400"/>
            <a:ext cx="1447800" cy="139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6" descr="wi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676400"/>
            <a:ext cx="2997200" cy="216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Text Box 3"/>
          <p:cNvSpPr txBox="1">
            <a:spLocks noChangeArrowheads="1"/>
          </p:cNvSpPr>
          <p:nvPr/>
        </p:nvSpPr>
        <p:spPr bwMode="auto">
          <a:xfrm>
            <a:off x="381000" y="304800"/>
            <a:ext cx="2698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3. Creating rotary motion</a:t>
            </a:r>
          </a:p>
        </p:txBody>
      </p:sp>
      <p:grpSp>
        <p:nvGrpSpPr>
          <p:cNvPr id="5128" name="Group 15"/>
          <p:cNvGrpSpPr>
            <a:grpSpLocks/>
          </p:cNvGrpSpPr>
          <p:nvPr/>
        </p:nvGrpSpPr>
        <p:grpSpPr bwMode="auto">
          <a:xfrm>
            <a:off x="3276600" y="1447800"/>
            <a:ext cx="533400" cy="1371600"/>
            <a:chOff x="2064" y="960"/>
            <a:chExt cx="336" cy="864"/>
          </a:xfrm>
        </p:grpSpPr>
        <p:sp>
          <p:nvSpPr>
            <p:cNvPr id="5135" name="Line 16"/>
            <p:cNvSpPr>
              <a:spLocks noChangeShapeType="1"/>
            </p:cNvSpPr>
            <p:nvPr/>
          </p:nvSpPr>
          <p:spPr bwMode="auto">
            <a:xfrm>
              <a:off x="2064" y="1536"/>
              <a:ext cx="0" cy="288"/>
            </a:xfrm>
            <a:prstGeom prst="line">
              <a:avLst/>
            </a:prstGeom>
            <a:noFill/>
            <a:ln w="57150">
              <a:solidFill>
                <a:srgbClr val="3366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6" name="Line 17"/>
            <p:cNvSpPr>
              <a:spLocks noChangeShapeType="1"/>
            </p:cNvSpPr>
            <p:nvPr/>
          </p:nvSpPr>
          <p:spPr bwMode="auto">
            <a:xfrm flipH="1" flipV="1">
              <a:off x="2400" y="960"/>
              <a:ext cx="0" cy="288"/>
            </a:xfrm>
            <a:prstGeom prst="line">
              <a:avLst/>
            </a:prstGeom>
            <a:noFill/>
            <a:ln w="57150">
              <a:solidFill>
                <a:srgbClr val="3366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1143000" y="4419600"/>
            <a:ext cx="5791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C. Commutators allow loop to rotate 180 degrees</a:t>
            </a:r>
          </a:p>
        </p:txBody>
      </p:sp>
      <p:grpSp>
        <p:nvGrpSpPr>
          <p:cNvPr id="13337" name="Group 25"/>
          <p:cNvGrpSpPr>
            <a:grpSpLocks/>
          </p:cNvGrpSpPr>
          <p:nvPr/>
        </p:nvGrpSpPr>
        <p:grpSpPr bwMode="auto">
          <a:xfrm>
            <a:off x="3581400" y="2057400"/>
            <a:ext cx="1619250" cy="1166813"/>
            <a:chOff x="2256" y="1296"/>
            <a:chExt cx="1020" cy="735"/>
          </a:xfrm>
        </p:grpSpPr>
        <p:pic>
          <p:nvPicPr>
            <p:cNvPr id="5133" name="Picture 19" descr="commutators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6" y="1296"/>
              <a:ext cx="952" cy="7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34" name="Text Box 23"/>
            <p:cNvSpPr txBox="1">
              <a:spLocks noChangeArrowheads="1"/>
            </p:cNvSpPr>
            <p:nvPr/>
          </p:nvSpPr>
          <p:spPr bwMode="auto">
            <a:xfrm>
              <a:off x="2640" y="1728"/>
              <a:ext cx="6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000" b="1"/>
                <a:t>Commutators</a:t>
              </a:r>
            </a:p>
          </p:txBody>
        </p:sp>
      </p:grpSp>
      <p:sp>
        <p:nvSpPr>
          <p:cNvPr id="13338" name="Rectangle 26"/>
          <p:cNvSpPr>
            <a:spLocks noChangeArrowheads="1"/>
          </p:cNvSpPr>
          <p:nvPr/>
        </p:nvSpPr>
        <p:spPr bwMode="auto">
          <a:xfrm>
            <a:off x="1143000" y="5029200"/>
            <a:ext cx="470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E. Consequently have constant CCW motion</a:t>
            </a:r>
          </a:p>
        </p:txBody>
      </p:sp>
      <p:sp>
        <p:nvSpPr>
          <p:cNvPr id="13340" name="Rectangle 28"/>
          <p:cNvSpPr>
            <a:spLocks noChangeArrowheads="1"/>
          </p:cNvSpPr>
          <p:nvPr/>
        </p:nvSpPr>
        <p:spPr bwMode="auto">
          <a:xfrm>
            <a:off x="1143000" y="4724400"/>
            <a:ext cx="361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D. Current then reverses direction</a:t>
            </a: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7313050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</a:t>
            </a:r>
            <a:endParaRPr lang="en-US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0" grpId="0" autoUpdateAnimBg="0"/>
      <p:bldP spid="13338" grpId="0" autoUpdateAnimBg="0"/>
      <p:bldP spid="1334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150"/>
          <p:cNvSpPr txBox="1">
            <a:spLocks noChangeArrowheads="1"/>
          </p:cNvSpPr>
          <p:nvPr/>
        </p:nvSpPr>
        <p:spPr bwMode="auto">
          <a:xfrm>
            <a:off x="381000" y="304800"/>
            <a:ext cx="5645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4. Motor Property 1 – Torque is proportional to current</a:t>
            </a:r>
          </a:p>
        </p:txBody>
      </p:sp>
      <p:sp>
        <p:nvSpPr>
          <p:cNvPr id="7319" name="Text Box 151"/>
          <p:cNvSpPr txBox="1">
            <a:spLocks noChangeArrowheads="1"/>
          </p:cNvSpPr>
          <p:nvPr/>
        </p:nvSpPr>
        <p:spPr bwMode="auto">
          <a:xfrm>
            <a:off x="609600" y="838200"/>
            <a:ext cx="3397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</a:rPr>
              <a:t>Question:</a:t>
            </a:r>
            <a:r>
              <a:rPr lang="en-US" altLang="en-US"/>
              <a:t> What is an inductor?</a:t>
            </a:r>
          </a:p>
        </p:txBody>
      </p:sp>
      <p:sp>
        <p:nvSpPr>
          <p:cNvPr id="7320" name="Text Box 152"/>
          <p:cNvSpPr txBox="1">
            <a:spLocks noChangeArrowheads="1"/>
          </p:cNvSpPr>
          <p:nvPr/>
        </p:nvSpPr>
        <p:spPr bwMode="auto">
          <a:xfrm>
            <a:off x="609600" y="1143000"/>
            <a:ext cx="5010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chemeClr val="accent2"/>
                </a:solidFill>
              </a:rPr>
              <a:t>Answer:</a:t>
            </a:r>
            <a:r>
              <a:rPr lang="en-US" altLang="en-US"/>
              <a:t> Another name for a coil or loop of wire</a:t>
            </a:r>
          </a:p>
        </p:txBody>
      </p:sp>
      <p:grpSp>
        <p:nvGrpSpPr>
          <p:cNvPr id="7359" name="Group 191"/>
          <p:cNvGrpSpPr>
            <a:grpSpLocks/>
          </p:cNvGrpSpPr>
          <p:nvPr/>
        </p:nvGrpSpPr>
        <p:grpSpPr bwMode="auto">
          <a:xfrm>
            <a:off x="609600" y="1600200"/>
            <a:ext cx="6572250" cy="1228725"/>
            <a:chOff x="384" y="1008"/>
            <a:chExt cx="4140" cy="774"/>
          </a:xfrm>
        </p:grpSpPr>
        <p:sp>
          <p:nvSpPr>
            <p:cNvPr id="6180" name="Text Box 153"/>
            <p:cNvSpPr txBox="1">
              <a:spLocks noChangeArrowheads="1"/>
            </p:cNvSpPr>
            <p:nvPr/>
          </p:nvSpPr>
          <p:spPr bwMode="auto">
            <a:xfrm>
              <a:off x="384" y="1008"/>
              <a:ext cx="41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Inductors oppose the change in current.  Mathematically this is:</a:t>
              </a:r>
            </a:p>
          </p:txBody>
        </p:sp>
        <p:graphicFrame>
          <p:nvGraphicFramePr>
            <p:cNvPr id="6181" name="Object 154"/>
            <p:cNvGraphicFramePr>
              <a:graphicFrameLocks noChangeAspect="1"/>
            </p:cNvGraphicFramePr>
            <p:nvPr/>
          </p:nvGraphicFramePr>
          <p:xfrm>
            <a:off x="1632" y="1344"/>
            <a:ext cx="672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95" name="Equation" r:id="rId3" imgW="545626" imgH="355292" progId="Equation.DSMT4">
                    <p:embed/>
                  </p:oleObj>
                </mc:Choice>
                <mc:Fallback>
                  <p:oleObj name="Equation" r:id="rId3" imgW="545626" imgH="355292" progId="Equation.DSMT4">
                    <p:embed/>
                    <p:pic>
                      <p:nvPicPr>
                        <p:cNvPr id="0" name="Object 15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32" y="1344"/>
                          <a:ext cx="672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330" name="Text Box 162"/>
          <p:cNvSpPr txBox="1">
            <a:spLocks noChangeArrowheads="1"/>
          </p:cNvSpPr>
          <p:nvPr/>
        </p:nvSpPr>
        <p:spPr bwMode="auto">
          <a:xfrm>
            <a:off x="642938" y="3048000"/>
            <a:ext cx="2305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As motor turns, then:</a:t>
            </a:r>
          </a:p>
        </p:txBody>
      </p:sp>
      <p:sp>
        <p:nvSpPr>
          <p:cNvPr id="6152" name="Text Box 163"/>
          <p:cNvSpPr txBox="1">
            <a:spLocks noChangeArrowheads="1"/>
          </p:cNvSpPr>
          <p:nvPr/>
        </p:nvSpPr>
        <p:spPr bwMode="auto">
          <a:xfrm>
            <a:off x="1770063" y="3541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7332" name="Object 164"/>
          <p:cNvGraphicFramePr>
            <a:graphicFrameLocks noChangeAspect="1"/>
          </p:cNvGraphicFramePr>
          <p:nvPr/>
        </p:nvGraphicFramePr>
        <p:xfrm>
          <a:off x="642938" y="3505200"/>
          <a:ext cx="46482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6" name="Equation" r:id="rId5" imgW="2489200" imgH="190500" progId="Equation.DSMT4">
                  <p:embed/>
                </p:oleObj>
              </mc:Choice>
              <mc:Fallback>
                <p:oleObj name="Equation" r:id="rId5" imgW="2489200" imgH="190500" progId="Equation.DSMT4">
                  <p:embed/>
                  <p:pic>
                    <p:nvPicPr>
                      <p:cNvPr id="0" name="Object 1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" y="3505200"/>
                        <a:ext cx="46482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33" name="Text Box 165"/>
          <p:cNvSpPr txBox="1">
            <a:spLocks noChangeArrowheads="1"/>
          </p:cNvSpPr>
          <p:nvPr/>
        </p:nvSpPr>
        <p:spPr bwMode="auto">
          <a:xfrm>
            <a:off x="609600" y="3810000"/>
            <a:ext cx="6407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B. Induced voltage opposes applied voltage and limits current</a:t>
            </a:r>
          </a:p>
        </p:txBody>
      </p:sp>
      <p:grpSp>
        <p:nvGrpSpPr>
          <p:cNvPr id="7361" name="Group 193"/>
          <p:cNvGrpSpPr>
            <a:grpSpLocks/>
          </p:cNvGrpSpPr>
          <p:nvPr/>
        </p:nvGrpSpPr>
        <p:grpSpPr bwMode="auto">
          <a:xfrm>
            <a:off x="619125" y="4160838"/>
            <a:ext cx="4070350" cy="1376362"/>
            <a:chOff x="390" y="2621"/>
            <a:chExt cx="2564" cy="867"/>
          </a:xfrm>
        </p:grpSpPr>
        <p:sp>
          <p:nvSpPr>
            <p:cNvPr id="6178" name="Text Box 166"/>
            <p:cNvSpPr txBox="1">
              <a:spLocks noChangeArrowheads="1"/>
            </p:cNvSpPr>
            <p:nvPr/>
          </p:nvSpPr>
          <p:spPr bwMode="auto">
            <a:xfrm>
              <a:off x="390" y="2621"/>
              <a:ext cx="25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C. Induced voltage is called back EMF</a:t>
              </a:r>
            </a:p>
          </p:txBody>
        </p:sp>
        <p:graphicFrame>
          <p:nvGraphicFramePr>
            <p:cNvPr id="6179" name="Object 167"/>
            <p:cNvGraphicFramePr>
              <a:graphicFrameLocks noChangeAspect="1"/>
            </p:cNvGraphicFramePr>
            <p:nvPr/>
          </p:nvGraphicFramePr>
          <p:xfrm>
            <a:off x="1536" y="3264"/>
            <a:ext cx="816" cy="2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97" name="Equation" r:id="rId7" imgW="558558" imgH="152334" progId="Equation.DSMT4">
                    <p:embed/>
                  </p:oleObj>
                </mc:Choice>
                <mc:Fallback>
                  <p:oleObj name="Equation" r:id="rId7" imgW="558558" imgH="152334" progId="Equation.DSMT4">
                    <p:embed/>
                    <p:pic>
                      <p:nvPicPr>
                        <p:cNvPr id="0" name="Object 16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6" y="3264"/>
                          <a:ext cx="816" cy="22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363" name="Group 195"/>
          <p:cNvGrpSpPr>
            <a:grpSpLocks/>
          </p:cNvGrpSpPr>
          <p:nvPr/>
        </p:nvGrpSpPr>
        <p:grpSpPr bwMode="auto">
          <a:xfrm>
            <a:off x="4114800" y="2057400"/>
            <a:ext cx="4425950" cy="838200"/>
            <a:chOff x="2592" y="1296"/>
            <a:chExt cx="2788" cy="528"/>
          </a:xfrm>
        </p:grpSpPr>
        <p:sp>
          <p:nvSpPr>
            <p:cNvPr id="6170" name="Text Box 155"/>
            <p:cNvSpPr txBox="1">
              <a:spLocks noChangeArrowheads="1"/>
            </p:cNvSpPr>
            <p:nvPr/>
          </p:nvSpPr>
          <p:spPr bwMode="auto">
            <a:xfrm>
              <a:off x="5088" y="1392"/>
              <a:ext cx="2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(1)</a:t>
              </a:r>
            </a:p>
          </p:txBody>
        </p:sp>
        <p:graphicFrame>
          <p:nvGraphicFramePr>
            <p:cNvPr id="6171" name="Object 171"/>
            <p:cNvGraphicFramePr>
              <a:graphicFrameLocks noChangeAspect="1"/>
            </p:cNvGraphicFramePr>
            <p:nvPr/>
          </p:nvGraphicFramePr>
          <p:xfrm>
            <a:off x="2736" y="1296"/>
            <a:ext cx="192" cy="1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98" name="Equation" r:id="rId9" imgW="177569" imgH="152202" progId="Equation.DSMT4">
                    <p:embed/>
                  </p:oleObj>
                </mc:Choice>
                <mc:Fallback>
                  <p:oleObj name="Equation" r:id="rId9" imgW="177569" imgH="152202" progId="Equation.DSMT4">
                    <p:embed/>
                    <p:pic>
                      <p:nvPicPr>
                        <p:cNvPr id="0" name="Object 17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36" y="1296"/>
                          <a:ext cx="192" cy="1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72" name="Object 172"/>
            <p:cNvGraphicFramePr>
              <a:graphicFrameLocks noChangeAspect="1"/>
            </p:cNvGraphicFramePr>
            <p:nvPr/>
          </p:nvGraphicFramePr>
          <p:xfrm>
            <a:off x="2976" y="1331"/>
            <a:ext cx="672" cy="1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99" name="Equation" r:id="rId11" imgW="863225" imgH="190417" progId="Equation.DSMT4">
                    <p:embed/>
                  </p:oleObj>
                </mc:Choice>
                <mc:Fallback>
                  <p:oleObj name="Equation" r:id="rId11" imgW="863225" imgH="190417" progId="Equation.DSMT4">
                    <p:embed/>
                    <p:pic>
                      <p:nvPicPr>
                        <p:cNvPr id="0" name="Object 17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6" y="1331"/>
                          <a:ext cx="672" cy="1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73" name="Object 173"/>
            <p:cNvGraphicFramePr>
              <a:graphicFrameLocks noChangeAspect="1"/>
            </p:cNvGraphicFramePr>
            <p:nvPr/>
          </p:nvGraphicFramePr>
          <p:xfrm>
            <a:off x="2736" y="1440"/>
            <a:ext cx="240" cy="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00" name="Equation" r:id="rId13" imgW="228600" imgH="190500" progId="Equation.DSMT4">
                    <p:embed/>
                  </p:oleObj>
                </mc:Choice>
                <mc:Fallback>
                  <p:oleObj name="Equation" r:id="rId13" imgW="228600" imgH="190500" progId="Equation.DSMT4">
                    <p:embed/>
                    <p:pic>
                      <p:nvPicPr>
                        <p:cNvPr id="0" name="Object 17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36" y="1440"/>
                          <a:ext cx="240" cy="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74" name="Object 174"/>
            <p:cNvGraphicFramePr>
              <a:graphicFrameLocks noChangeAspect="1"/>
            </p:cNvGraphicFramePr>
            <p:nvPr/>
          </p:nvGraphicFramePr>
          <p:xfrm>
            <a:off x="2976" y="1488"/>
            <a:ext cx="1326" cy="1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01" name="Equation" r:id="rId15" imgW="2070100" imgH="190500" progId="Equation.DSMT4">
                    <p:embed/>
                  </p:oleObj>
                </mc:Choice>
                <mc:Fallback>
                  <p:oleObj name="Equation" r:id="rId15" imgW="2070100" imgH="190500" progId="Equation.DSMT4">
                    <p:embed/>
                    <p:pic>
                      <p:nvPicPr>
                        <p:cNvPr id="0" name="Object 17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6" y="1488"/>
                          <a:ext cx="1326" cy="12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75" name="Object 175"/>
            <p:cNvGraphicFramePr>
              <a:graphicFrameLocks noChangeAspect="1"/>
            </p:cNvGraphicFramePr>
            <p:nvPr/>
          </p:nvGraphicFramePr>
          <p:xfrm>
            <a:off x="2755" y="1658"/>
            <a:ext cx="144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02" name="Equation" r:id="rId17" imgW="152268" imgH="152268" progId="Equation.DSMT4">
                    <p:embed/>
                  </p:oleObj>
                </mc:Choice>
                <mc:Fallback>
                  <p:oleObj name="Equation" r:id="rId17" imgW="152268" imgH="152268" progId="Equation.DSMT4">
                    <p:embed/>
                    <p:pic>
                      <p:nvPicPr>
                        <p:cNvPr id="0" name="Object 17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55" y="1658"/>
                          <a:ext cx="144" cy="1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76" name="Object 176"/>
            <p:cNvGraphicFramePr>
              <a:graphicFrameLocks noChangeAspect="1"/>
            </p:cNvGraphicFramePr>
            <p:nvPr/>
          </p:nvGraphicFramePr>
          <p:xfrm>
            <a:off x="2971" y="1649"/>
            <a:ext cx="428" cy="1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03" name="Equation" r:id="rId19" imgW="609336" imgH="190417" progId="Equation.DSMT4">
                    <p:embed/>
                  </p:oleObj>
                </mc:Choice>
                <mc:Fallback>
                  <p:oleObj name="Equation" r:id="rId19" imgW="609336" imgH="190417" progId="Equation.DSMT4">
                    <p:embed/>
                    <p:pic>
                      <p:nvPicPr>
                        <p:cNvPr id="0" name="Object 17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1" y="1649"/>
                          <a:ext cx="428" cy="13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77" name="AutoShape 178"/>
            <p:cNvSpPr>
              <a:spLocks/>
            </p:cNvSpPr>
            <p:nvPr/>
          </p:nvSpPr>
          <p:spPr bwMode="auto">
            <a:xfrm>
              <a:off x="2592" y="1296"/>
              <a:ext cx="96" cy="528"/>
            </a:xfrm>
            <a:prstGeom prst="leftBrace">
              <a:avLst>
                <a:gd name="adj1" fmla="val 458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7362" name="Group 194"/>
          <p:cNvGrpSpPr>
            <a:grpSpLocks/>
          </p:cNvGrpSpPr>
          <p:nvPr/>
        </p:nvGrpSpPr>
        <p:grpSpPr bwMode="auto">
          <a:xfrm>
            <a:off x="4038600" y="4800600"/>
            <a:ext cx="4502150" cy="1066800"/>
            <a:chOff x="2544" y="3024"/>
            <a:chExt cx="2836" cy="672"/>
          </a:xfrm>
        </p:grpSpPr>
        <p:sp>
          <p:nvSpPr>
            <p:cNvPr id="6158" name="Text Box 168"/>
            <p:cNvSpPr txBox="1">
              <a:spLocks noChangeArrowheads="1"/>
            </p:cNvSpPr>
            <p:nvPr/>
          </p:nvSpPr>
          <p:spPr bwMode="auto">
            <a:xfrm>
              <a:off x="5088" y="3168"/>
              <a:ext cx="2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(2)</a:t>
              </a:r>
            </a:p>
          </p:txBody>
        </p:sp>
        <p:grpSp>
          <p:nvGrpSpPr>
            <p:cNvPr id="6159" name="Group 190"/>
            <p:cNvGrpSpPr>
              <a:grpSpLocks/>
            </p:cNvGrpSpPr>
            <p:nvPr/>
          </p:nvGrpSpPr>
          <p:grpSpPr bwMode="auto">
            <a:xfrm>
              <a:off x="2544" y="3024"/>
              <a:ext cx="2001" cy="672"/>
              <a:chOff x="2592" y="2928"/>
              <a:chExt cx="2001" cy="672"/>
            </a:xfrm>
          </p:grpSpPr>
          <p:grpSp>
            <p:nvGrpSpPr>
              <p:cNvPr id="6160" name="Group 188"/>
              <p:cNvGrpSpPr>
                <a:grpSpLocks/>
              </p:cNvGrpSpPr>
              <p:nvPr/>
            </p:nvGrpSpPr>
            <p:grpSpPr bwMode="auto">
              <a:xfrm>
                <a:off x="2736" y="2928"/>
                <a:ext cx="1857" cy="667"/>
                <a:chOff x="459" y="3312"/>
                <a:chExt cx="1857" cy="667"/>
              </a:xfrm>
            </p:grpSpPr>
            <p:graphicFrame>
              <p:nvGraphicFramePr>
                <p:cNvPr id="6162" name="Object 180"/>
                <p:cNvGraphicFramePr>
                  <a:graphicFrameLocks noChangeAspect="1"/>
                </p:cNvGraphicFramePr>
                <p:nvPr/>
              </p:nvGraphicFramePr>
              <p:xfrm>
                <a:off x="480" y="3312"/>
                <a:ext cx="192" cy="165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6204" name="Equation" r:id="rId21" imgW="177569" imgH="152202" progId="Equation.DSMT4">
                        <p:embed/>
                      </p:oleObj>
                    </mc:Choice>
                    <mc:Fallback>
                      <p:oleObj name="Equation" r:id="rId21" imgW="177569" imgH="152202" progId="Equation.DSMT4">
                        <p:embed/>
                        <p:pic>
                          <p:nvPicPr>
                            <p:cNvPr id="0" name="Object 180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2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80" y="3312"/>
                              <a:ext cx="192" cy="165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6163" name="Text Box 181"/>
                <p:cNvSpPr txBox="1">
                  <a:spLocks noChangeArrowheads="1"/>
                </p:cNvSpPr>
                <p:nvPr/>
              </p:nvSpPr>
              <p:spPr bwMode="auto">
                <a:xfrm>
                  <a:off x="720" y="3312"/>
                  <a:ext cx="769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altLang="en-US" sz="1200"/>
                    <a:t>Applied voltage</a:t>
                  </a:r>
                </a:p>
              </p:txBody>
            </p:sp>
            <p:graphicFrame>
              <p:nvGraphicFramePr>
                <p:cNvPr id="6164" name="Object 182"/>
                <p:cNvGraphicFramePr>
                  <a:graphicFrameLocks noChangeAspect="1"/>
                </p:cNvGraphicFramePr>
                <p:nvPr/>
              </p:nvGraphicFramePr>
              <p:xfrm>
                <a:off x="480" y="3504"/>
                <a:ext cx="139" cy="139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6205" name="Equation" r:id="rId23" imgW="152268" imgH="152268" progId="Equation.DSMT4">
                        <p:embed/>
                      </p:oleObj>
                    </mc:Choice>
                    <mc:Fallback>
                      <p:oleObj name="Equation" r:id="rId23" imgW="152268" imgH="152268" progId="Equation.DSMT4">
                        <p:embed/>
                        <p:pic>
                          <p:nvPicPr>
                            <p:cNvPr id="0" name="Object 182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80" y="3504"/>
                              <a:ext cx="139" cy="139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6165" name="Text Box 183"/>
                <p:cNvSpPr txBox="1">
                  <a:spLocks noChangeArrowheads="1"/>
                </p:cNvSpPr>
                <p:nvPr/>
              </p:nvSpPr>
              <p:spPr bwMode="auto">
                <a:xfrm>
                  <a:off x="720" y="3477"/>
                  <a:ext cx="956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altLang="en-US" sz="1200"/>
                    <a:t>Current through coil</a:t>
                  </a:r>
                </a:p>
              </p:txBody>
            </p:sp>
            <p:graphicFrame>
              <p:nvGraphicFramePr>
                <p:cNvPr id="6166" name="Object 184"/>
                <p:cNvGraphicFramePr>
                  <a:graphicFrameLocks noChangeAspect="1"/>
                </p:cNvGraphicFramePr>
                <p:nvPr/>
              </p:nvGraphicFramePr>
              <p:xfrm>
                <a:off x="459" y="3653"/>
                <a:ext cx="191" cy="164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6206" name="Equation" r:id="rId25" imgW="177569" imgH="152202" progId="Equation.DSMT4">
                        <p:embed/>
                      </p:oleObj>
                    </mc:Choice>
                    <mc:Fallback>
                      <p:oleObj name="Equation" r:id="rId25" imgW="177569" imgH="152202" progId="Equation.DSMT4">
                        <p:embed/>
                        <p:pic>
                          <p:nvPicPr>
                            <p:cNvPr id="0" name="Object 184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6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59" y="3653"/>
                              <a:ext cx="191" cy="164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6167" name="Text Box 185"/>
                <p:cNvSpPr txBox="1">
                  <a:spLocks noChangeArrowheads="1"/>
                </p:cNvSpPr>
                <p:nvPr/>
              </p:nvSpPr>
              <p:spPr bwMode="auto">
                <a:xfrm>
                  <a:off x="720" y="3648"/>
                  <a:ext cx="743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altLang="en-US" sz="1200"/>
                    <a:t>Coil resistance</a:t>
                  </a:r>
                </a:p>
              </p:txBody>
            </p:sp>
            <p:graphicFrame>
              <p:nvGraphicFramePr>
                <p:cNvPr id="6168" name="Object 186"/>
                <p:cNvGraphicFramePr>
                  <a:graphicFrameLocks noChangeAspect="1"/>
                </p:cNvGraphicFramePr>
                <p:nvPr/>
              </p:nvGraphicFramePr>
              <p:xfrm>
                <a:off x="480" y="3840"/>
                <a:ext cx="144" cy="12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6207" name="Equation" r:id="rId27" imgW="152202" imgH="126835" progId="Equation.DSMT4">
                        <p:embed/>
                      </p:oleObj>
                    </mc:Choice>
                    <mc:Fallback>
                      <p:oleObj name="Equation" r:id="rId27" imgW="152202" imgH="126835" progId="Equation.DSMT4">
                        <p:embed/>
                        <p:pic>
                          <p:nvPicPr>
                            <p:cNvPr id="0" name="Object 186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8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80" y="3840"/>
                              <a:ext cx="144" cy="12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6169" name="Text Box 187"/>
                <p:cNvSpPr txBox="1">
                  <a:spLocks noChangeArrowheads="1"/>
                </p:cNvSpPr>
                <p:nvPr/>
              </p:nvSpPr>
              <p:spPr bwMode="auto">
                <a:xfrm>
                  <a:off x="720" y="3806"/>
                  <a:ext cx="1596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altLang="en-US" sz="1200"/>
                    <a:t>Back EMF (induced by coil rotation</a:t>
                  </a:r>
                </a:p>
              </p:txBody>
            </p:sp>
          </p:grpSp>
          <p:sp>
            <p:nvSpPr>
              <p:cNvPr id="6161" name="AutoShape 189"/>
              <p:cNvSpPr>
                <a:spLocks/>
              </p:cNvSpPr>
              <p:nvPr/>
            </p:nvSpPr>
            <p:spPr bwMode="auto">
              <a:xfrm>
                <a:off x="2592" y="2928"/>
                <a:ext cx="48" cy="672"/>
              </a:xfrm>
              <a:prstGeom prst="leftBrace">
                <a:avLst>
                  <a:gd name="adj1" fmla="val 116667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7313050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</a:t>
            </a:r>
            <a:endParaRPr lang="en-US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19" grpId="0" autoUpdateAnimBg="0"/>
      <p:bldP spid="7320" grpId="0" autoUpdateAnimBg="0"/>
      <p:bldP spid="7330" grpId="0" autoUpdateAnimBg="0"/>
      <p:bldP spid="733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1" name="Object 15"/>
          <p:cNvGraphicFramePr>
            <a:graphicFrameLocks noChangeAspect="1"/>
          </p:cNvGraphicFramePr>
          <p:nvPr/>
        </p:nvGraphicFramePr>
        <p:xfrm>
          <a:off x="685800" y="228600"/>
          <a:ext cx="12954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0" name="Equation" r:id="rId3" imgW="558558" imgH="152334" progId="Equation.DSMT4">
                  <p:embed/>
                </p:oleObj>
              </mc:Choice>
              <mc:Fallback>
                <p:oleObj name="Equation" r:id="rId3" imgW="558558" imgH="152334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28600"/>
                        <a:ext cx="12954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386" name="Group 50"/>
          <p:cNvGrpSpPr>
            <a:grpSpLocks/>
          </p:cNvGrpSpPr>
          <p:nvPr/>
        </p:nvGrpSpPr>
        <p:grpSpPr bwMode="auto">
          <a:xfrm>
            <a:off x="1981200" y="609600"/>
            <a:ext cx="1371600" cy="509588"/>
            <a:chOff x="1296" y="576"/>
            <a:chExt cx="864" cy="321"/>
          </a:xfrm>
        </p:grpSpPr>
        <p:graphicFrame>
          <p:nvGraphicFramePr>
            <p:cNvPr id="7215" name="Object 40"/>
            <p:cNvGraphicFramePr>
              <a:graphicFrameLocks noChangeAspect="1"/>
            </p:cNvGraphicFramePr>
            <p:nvPr/>
          </p:nvGraphicFramePr>
          <p:xfrm>
            <a:off x="1488" y="624"/>
            <a:ext cx="672" cy="2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31" name="Equation" r:id="rId5" imgW="469696" imgH="190417" progId="Equation.DSMT4">
                    <p:embed/>
                  </p:oleObj>
                </mc:Choice>
                <mc:Fallback>
                  <p:oleObj name="Equation" r:id="rId5" imgW="469696" imgH="190417" progId="Equation.DSMT4">
                    <p:embed/>
                    <p:pic>
                      <p:nvPicPr>
                        <p:cNvPr id="0" name="Object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8" y="624"/>
                          <a:ext cx="672" cy="2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216" name="Line 49"/>
            <p:cNvSpPr>
              <a:spLocks noChangeShapeType="1"/>
            </p:cNvSpPr>
            <p:nvPr/>
          </p:nvSpPr>
          <p:spPr bwMode="auto">
            <a:xfrm>
              <a:off x="1296" y="576"/>
              <a:ext cx="192" cy="14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88" name="Group 52"/>
          <p:cNvGrpSpPr>
            <a:grpSpLocks/>
          </p:cNvGrpSpPr>
          <p:nvPr/>
        </p:nvGrpSpPr>
        <p:grpSpPr bwMode="auto">
          <a:xfrm>
            <a:off x="3581400" y="609600"/>
            <a:ext cx="4959350" cy="685800"/>
            <a:chOff x="2304" y="576"/>
            <a:chExt cx="3124" cy="432"/>
          </a:xfrm>
        </p:grpSpPr>
        <p:grpSp>
          <p:nvGrpSpPr>
            <p:cNvPr id="7207" name="Group 48"/>
            <p:cNvGrpSpPr>
              <a:grpSpLocks/>
            </p:cNvGrpSpPr>
            <p:nvPr/>
          </p:nvGrpSpPr>
          <p:grpSpPr bwMode="auto">
            <a:xfrm>
              <a:off x="2304" y="576"/>
              <a:ext cx="2301" cy="432"/>
              <a:chOff x="2352" y="624"/>
              <a:chExt cx="2301" cy="432"/>
            </a:xfrm>
          </p:grpSpPr>
          <p:grpSp>
            <p:nvGrpSpPr>
              <p:cNvPr id="7209" name="Group 43"/>
              <p:cNvGrpSpPr>
                <a:grpSpLocks/>
              </p:cNvGrpSpPr>
              <p:nvPr/>
            </p:nvGrpSpPr>
            <p:grpSpPr bwMode="auto">
              <a:xfrm>
                <a:off x="2400" y="624"/>
                <a:ext cx="2253" cy="231"/>
                <a:chOff x="1056" y="1536"/>
                <a:chExt cx="2253" cy="231"/>
              </a:xfrm>
            </p:grpSpPr>
            <p:sp>
              <p:nvSpPr>
                <p:cNvPr id="7213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1056" y="1536"/>
                  <a:ext cx="2183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altLang="en-US" sz="1200"/>
                    <a:t>Back EMF proportional to coil’s rotational speed</a:t>
                  </a:r>
                  <a:r>
                    <a:rPr lang="en-US" altLang="en-US"/>
                    <a:t> </a:t>
                  </a:r>
                </a:p>
              </p:txBody>
            </p:sp>
            <p:graphicFrame>
              <p:nvGraphicFramePr>
                <p:cNvPr id="7214" name="Object 42"/>
                <p:cNvGraphicFramePr>
                  <a:graphicFrameLocks noChangeAspect="1"/>
                </p:cNvGraphicFramePr>
                <p:nvPr/>
              </p:nvGraphicFramePr>
              <p:xfrm>
                <a:off x="3165" y="1606"/>
                <a:ext cx="144" cy="131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7232" name="Equation" r:id="rId7" imgW="139518" imgH="126835" progId="Equation.DSMT4">
                        <p:embed/>
                      </p:oleObj>
                    </mc:Choice>
                    <mc:Fallback>
                      <p:oleObj name="Equation" r:id="rId7" imgW="139518" imgH="126835" progId="Equation.DSMT4">
                        <p:embed/>
                        <p:pic>
                          <p:nvPicPr>
                            <p:cNvPr id="0" name="Object 42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8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165" y="1606"/>
                              <a:ext cx="144" cy="131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aphicFrame>
            <p:nvGraphicFramePr>
              <p:cNvPr id="7210" name="Object 44"/>
              <p:cNvGraphicFramePr>
                <a:graphicFrameLocks noChangeAspect="1"/>
              </p:cNvGraphicFramePr>
              <p:nvPr/>
            </p:nvGraphicFramePr>
            <p:xfrm>
              <a:off x="2419" y="845"/>
              <a:ext cx="192" cy="19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233" name="Equation" r:id="rId9" imgW="190417" imgH="190417" progId="Equation.DSMT4">
                      <p:embed/>
                    </p:oleObj>
                  </mc:Choice>
                  <mc:Fallback>
                    <p:oleObj name="Equation" r:id="rId9" imgW="190417" imgH="190417" progId="Equation.DSMT4">
                      <p:embed/>
                      <p:pic>
                        <p:nvPicPr>
                          <p:cNvPr id="0" name="Object 4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419" y="845"/>
                            <a:ext cx="192" cy="19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7211" name="Rectangle 45"/>
              <p:cNvSpPr>
                <a:spLocks noChangeArrowheads="1"/>
              </p:cNvSpPr>
              <p:nvPr/>
            </p:nvSpPr>
            <p:spPr bwMode="auto">
              <a:xfrm>
                <a:off x="2597" y="849"/>
                <a:ext cx="1480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 sz="1200"/>
                  <a:t>is called the Back EMF constant</a:t>
                </a:r>
              </a:p>
            </p:txBody>
          </p:sp>
          <p:sp>
            <p:nvSpPr>
              <p:cNvPr id="7212" name="AutoShape 47"/>
              <p:cNvSpPr>
                <a:spLocks/>
              </p:cNvSpPr>
              <p:nvPr/>
            </p:nvSpPr>
            <p:spPr bwMode="auto">
              <a:xfrm>
                <a:off x="2352" y="624"/>
                <a:ext cx="48" cy="432"/>
              </a:xfrm>
              <a:prstGeom prst="leftBrace">
                <a:avLst>
                  <a:gd name="adj1" fmla="val 75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7208" name="Rectangle 51"/>
            <p:cNvSpPr>
              <a:spLocks noChangeArrowheads="1"/>
            </p:cNvSpPr>
            <p:nvPr/>
          </p:nvSpPr>
          <p:spPr bwMode="auto">
            <a:xfrm>
              <a:off x="5136" y="624"/>
              <a:ext cx="2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(3)</a:t>
              </a:r>
            </a:p>
          </p:txBody>
        </p:sp>
      </p:grpSp>
      <p:grpSp>
        <p:nvGrpSpPr>
          <p:cNvPr id="14391" name="Group 55"/>
          <p:cNvGrpSpPr>
            <a:grpSpLocks/>
          </p:cNvGrpSpPr>
          <p:nvPr/>
        </p:nvGrpSpPr>
        <p:grpSpPr bwMode="auto">
          <a:xfrm>
            <a:off x="609600" y="2209800"/>
            <a:ext cx="5899150" cy="990600"/>
            <a:chOff x="480" y="1200"/>
            <a:chExt cx="3716" cy="624"/>
          </a:xfrm>
        </p:grpSpPr>
        <p:sp>
          <p:nvSpPr>
            <p:cNvPr id="7205" name="Rectangle 53"/>
            <p:cNvSpPr>
              <a:spLocks noChangeArrowheads="1"/>
            </p:cNvSpPr>
            <p:nvPr/>
          </p:nvSpPr>
          <p:spPr bwMode="auto">
            <a:xfrm>
              <a:off x="480" y="1200"/>
              <a:ext cx="37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D. Torque coil makes available is proportional to current:</a:t>
              </a:r>
            </a:p>
          </p:txBody>
        </p:sp>
        <p:graphicFrame>
          <p:nvGraphicFramePr>
            <p:cNvPr id="7206" name="Object 54"/>
            <p:cNvGraphicFramePr>
              <a:graphicFrameLocks noChangeAspect="1"/>
            </p:cNvGraphicFramePr>
            <p:nvPr/>
          </p:nvGraphicFramePr>
          <p:xfrm>
            <a:off x="1488" y="1584"/>
            <a:ext cx="576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34" name="Equation" r:id="rId11" imgW="457200" imgH="190500" progId="Equation.DSMT4">
                    <p:embed/>
                  </p:oleObj>
                </mc:Choice>
                <mc:Fallback>
                  <p:oleObj name="Equation" r:id="rId11" imgW="457200" imgH="190500" progId="Equation.DSMT4">
                    <p:embed/>
                    <p:pic>
                      <p:nvPicPr>
                        <p:cNvPr id="0" name="Object 5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8" y="1584"/>
                          <a:ext cx="576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400" name="Group 64"/>
          <p:cNvGrpSpPr>
            <a:grpSpLocks/>
          </p:cNvGrpSpPr>
          <p:nvPr/>
        </p:nvGrpSpPr>
        <p:grpSpPr bwMode="auto">
          <a:xfrm>
            <a:off x="3505200" y="2743200"/>
            <a:ext cx="5035550" cy="457200"/>
            <a:chOff x="2256" y="1920"/>
            <a:chExt cx="3172" cy="288"/>
          </a:xfrm>
        </p:grpSpPr>
        <p:graphicFrame>
          <p:nvGraphicFramePr>
            <p:cNvPr id="7201" name="Object 56"/>
            <p:cNvGraphicFramePr>
              <a:graphicFrameLocks noChangeAspect="1"/>
            </p:cNvGraphicFramePr>
            <p:nvPr/>
          </p:nvGraphicFramePr>
          <p:xfrm>
            <a:off x="2352" y="1968"/>
            <a:ext cx="190" cy="2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35" name="Equation" r:id="rId13" imgW="177646" imgH="190335" progId="Equation.DSMT4">
                    <p:embed/>
                  </p:oleObj>
                </mc:Choice>
                <mc:Fallback>
                  <p:oleObj name="Equation" r:id="rId13" imgW="177646" imgH="190335" progId="Equation.DSMT4">
                    <p:embed/>
                    <p:pic>
                      <p:nvPicPr>
                        <p:cNvPr id="0" name="Object 5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52" y="1968"/>
                          <a:ext cx="190" cy="2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202" name="Rectangle 57"/>
            <p:cNvSpPr>
              <a:spLocks noChangeArrowheads="1"/>
            </p:cNvSpPr>
            <p:nvPr/>
          </p:nvSpPr>
          <p:spPr bwMode="auto">
            <a:xfrm>
              <a:off x="2544" y="1968"/>
              <a:ext cx="130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200"/>
                <a:t>is called the torque constant</a:t>
              </a:r>
            </a:p>
          </p:txBody>
        </p:sp>
        <p:sp>
          <p:nvSpPr>
            <p:cNvPr id="7203" name="AutoShape 58"/>
            <p:cNvSpPr>
              <a:spLocks/>
            </p:cNvSpPr>
            <p:nvPr/>
          </p:nvSpPr>
          <p:spPr bwMode="auto">
            <a:xfrm>
              <a:off x="2256" y="1968"/>
              <a:ext cx="48" cy="240"/>
            </a:xfrm>
            <a:prstGeom prst="leftBrace">
              <a:avLst>
                <a:gd name="adj1" fmla="val 41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4" name="Rectangle 59"/>
            <p:cNvSpPr>
              <a:spLocks noChangeArrowheads="1"/>
            </p:cNvSpPr>
            <p:nvPr/>
          </p:nvSpPr>
          <p:spPr bwMode="auto">
            <a:xfrm>
              <a:off x="5136" y="1920"/>
              <a:ext cx="2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(5)</a:t>
              </a:r>
            </a:p>
          </p:txBody>
        </p:sp>
      </p:grpSp>
      <p:grpSp>
        <p:nvGrpSpPr>
          <p:cNvPr id="14399" name="Group 63"/>
          <p:cNvGrpSpPr>
            <a:grpSpLocks/>
          </p:cNvGrpSpPr>
          <p:nvPr/>
        </p:nvGrpSpPr>
        <p:grpSpPr bwMode="auto">
          <a:xfrm>
            <a:off x="609600" y="1447800"/>
            <a:ext cx="7947025" cy="485775"/>
            <a:chOff x="422" y="1200"/>
            <a:chExt cx="5006" cy="306"/>
          </a:xfrm>
        </p:grpSpPr>
        <p:graphicFrame>
          <p:nvGraphicFramePr>
            <p:cNvPr id="7198" name="Object 60"/>
            <p:cNvGraphicFramePr>
              <a:graphicFrameLocks noChangeAspect="1"/>
            </p:cNvGraphicFramePr>
            <p:nvPr/>
          </p:nvGraphicFramePr>
          <p:xfrm>
            <a:off x="2352" y="1269"/>
            <a:ext cx="912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36" name="Equation" r:id="rId15" imgW="736600" imgH="190500" progId="Equation.DSMT4">
                    <p:embed/>
                  </p:oleObj>
                </mc:Choice>
                <mc:Fallback>
                  <p:oleObj name="Equation" r:id="rId15" imgW="736600" imgH="190500" progId="Equation.DSMT4">
                    <p:embed/>
                    <p:pic>
                      <p:nvPicPr>
                        <p:cNvPr id="0" name="Object 6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52" y="1269"/>
                          <a:ext cx="912" cy="2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99" name="Text Box 61"/>
            <p:cNvSpPr txBox="1">
              <a:spLocks noChangeArrowheads="1"/>
            </p:cNvSpPr>
            <p:nvPr/>
          </p:nvSpPr>
          <p:spPr bwMode="auto">
            <a:xfrm>
              <a:off x="422" y="1271"/>
              <a:ext cx="14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Hence from (2) have:</a:t>
              </a:r>
            </a:p>
          </p:txBody>
        </p:sp>
        <p:sp>
          <p:nvSpPr>
            <p:cNvPr id="7200" name="Rectangle 62"/>
            <p:cNvSpPr>
              <a:spLocks noChangeArrowheads="1"/>
            </p:cNvSpPr>
            <p:nvPr/>
          </p:nvSpPr>
          <p:spPr bwMode="auto">
            <a:xfrm>
              <a:off x="5136" y="1200"/>
              <a:ext cx="2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(4)</a:t>
              </a:r>
            </a:p>
          </p:txBody>
        </p:sp>
      </p:grpSp>
      <p:sp>
        <p:nvSpPr>
          <p:cNvPr id="14401" name="Text Box 65"/>
          <p:cNvSpPr txBox="1">
            <a:spLocks noChangeArrowheads="1"/>
          </p:cNvSpPr>
          <p:nvPr/>
        </p:nvSpPr>
        <p:spPr bwMode="auto">
          <a:xfrm>
            <a:off x="609600" y="3886200"/>
            <a:ext cx="6140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E. </a:t>
            </a:r>
            <a:r>
              <a:rPr lang="en-US" altLang="en-US" b="1">
                <a:solidFill>
                  <a:srgbClr val="FF0000"/>
                </a:solidFill>
              </a:rPr>
              <a:t>Lemma</a:t>
            </a:r>
            <a:r>
              <a:rPr lang="en-US" altLang="en-US"/>
              <a:t> – the back EMF and torque constants are equal</a:t>
            </a:r>
          </a:p>
        </p:txBody>
      </p:sp>
      <p:sp>
        <p:nvSpPr>
          <p:cNvPr id="14402" name="Text Box 66"/>
          <p:cNvSpPr txBox="1">
            <a:spLocks noChangeArrowheads="1"/>
          </p:cNvSpPr>
          <p:nvPr/>
        </p:nvSpPr>
        <p:spPr bwMode="auto">
          <a:xfrm>
            <a:off x="639763" y="4327525"/>
            <a:ext cx="857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chemeClr val="accent2"/>
                </a:solidFill>
              </a:rPr>
              <a:t>Proof:</a:t>
            </a:r>
          </a:p>
        </p:txBody>
      </p:sp>
      <p:sp>
        <p:nvSpPr>
          <p:cNvPr id="14403" name="Text Box 67"/>
          <p:cNvSpPr txBox="1">
            <a:spLocks noChangeArrowheads="1"/>
          </p:cNvSpPr>
          <p:nvPr/>
        </p:nvSpPr>
        <p:spPr bwMode="auto">
          <a:xfrm>
            <a:off x="1600200" y="4343400"/>
            <a:ext cx="6019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Mechanical power output by shaft equals electrical power minus heating losses</a:t>
            </a:r>
          </a:p>
        </p:txBody>
      </p:sp>
      <p:grpSp>
        <p:nvGrpSpPr>
          <p:cNvPr id="14410" name="Group 74"/>
          <p:cNvGrpSpPr>
            <a:grpSpLocks/>
          </p:cNvGrpSpPr>
          <p:nvPr/>
        </p:nvGrpSpPr>
        <p:grpSpPr bwMode="auto">
          <a:xfrm>
            <a:off x="4343400" y="4953000"/>
            <a:ext cx="2389188" cy="381000"/>
            <a:chOff x="1104" y="3504"/>
            <a:chExt cx="1505" cy="240"/>
          </a:xfrm>
        </p:grpSpPr>
        <p:graphicFrame>
          <p:nvGraphicFramePr>
            <p:cNvPr id="7196" name="Object 71"/>
            <p:cNvGraphicFramePr>
              <a:graphicFrameLocks noChangeAspect="1"/>
            </p:cNvGraphicFramePr>
            <p:nvPr/>
          </p:nvGraphicFramePr>
          <p:xfrm>
            <a:off x="1104" y="3504"/>
            <a:ext cx="224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37" name="Equation" r:id="rId17" imgW="177646" imgH="190335" progId="Equation.DSMT4">
                    <p:embed/>
                  </p:oleObj>
                </mc:Choice>
                <mc:Fallback>
                  <p:oleObj name="Equation" r:id="rId17" imgW="177646" imgH="190335" progId="Equation.DSMT4">
                    <p:embed/>
                    <p:pic>
                      <p:nvPicPr>
                        <p:cNvPr id="0" name="Object 7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4" y="3504"/>
                          <a:ext cx="224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97" name="Text Box 72"/>
            <p:cNvSpPr txBox="1">
              <a:spLocks noChangeArrowheads="1"/>
            </p:cNvSpPr>
            <p:nvPr/>
          </p:nvSpPr>
          <p:spPr bwMode="auto">
            <a:xfrm>
              <a:off x="1344" y="3504"/>
              <a:ext cx="126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200"/>
                <a:t>is the mechanical power =</a:t>
              </a:r>
              <a:r>
                <a:rPr lang="en-US" altLang="en-US"/>
                <a:t> </a:t>
              </a:r>
            </a:p>
          </p:txBody>
        </p:sp>
      </p:grpSp>
      <p:graphicFrame>
        <p:nvGraphicFramePr>
          <p:cNvPr id="14409" name="Object 73"/>
          <p:cNvGraphicFramePr>
            <a:graphicFrameLocks noChangeAspect="1"/>
          </p:cNvGraphicFramePr>
          <p:nvPr/>
        </p:nvGraphicFramePr>
        <p:xfrm>
          <a:off x="6583363" y="4983163"/>
          <a:ext cx="41275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8" name="Equation" r:id="rId19" imgW="215713" imgH="152268" progId="Equation.DSMT4">
                  <p:embed/>
                </p:oleObj>
              </mc:Choice>
              <mc:Fallback>
                <p:oleObj name="Equation" r:id="rId19" imgW="215713" imgH="152268" progId="Equation.DSMT4">
                  <p:embed/>
                  <p:pic>
                    <p:nvPicPr>
                      <p:cNvPr id="0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3363" y="4983163"/>
                        <a:ext cx="41275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415" name="Group 79"/>
          <p:cNvGrpSpPr>
            <a:grpSpLocks/>
          </p:cNvGrpSpPr>
          <p:nvPr/>
        </p:nvGrpSpPr>
        <p:grpSpPr bwMode="auto">
          <a:xfrm>
            <a:off x="4351338" y="5340350"/>
            <a:ext cx="2195512" cy="381000"/>
            <a:chOff x="1072" y="3648"/>
            <a:chExt cx="1383" cy="240"/>
          </a:xfrm>
        </p:grpSpPr>
        <p:graphicFrame>
          <p:nvGraphicFramePr>
            <p:cNvPr id="7194" name="Object 76"/>
            <p:cNvGraphicFramePr>
              <a:graphicFrameLocks noChangeAspect="1"/>
            </p:cNvGraphicFramePr>
            <p:nvPr/>
          </p:nvGraphicFramePr>
          <p:xfrm>
            <a:off x="1072" y="3648"/>
            <a:ext cx="192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39" name="Equation" r:id="rId21" imgW="152334" imgH="190417" progId="Equation.DSMT4">
                    <p:embed/>
                  </p:oleObj>
                </mc:Choice>
                <mc:Fallback>
                  <p:oleObj name="Equation" r:id="rId21" imgW="152334" imgH="190417" progId="Equation.DSMT4">
                    <p:embed/>
                    <p:pic>
                      <p:nvPicPr>
                        <p:cNvPr id="0" name="Object 7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72" y="3648"/>
                          <a:ext cx="192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95" name="Text Box 77"/>
            <p:cNvSpPr txBox="1">
              <a:spLocks noChangeArrowheads="1"/>
            </p:cNvSpPr>
            <p:nvPr/>
          </p:nvSpPr>
          <p:spPr bwMode="auto">
            <a:xfrm>
              <a:off x="1296" y="3648"/>
              <a:ext cx="115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200"/>
                <a:t>is the electrical power =</a:t>
              </a:r>
              <a:r>
                <a:rPr lang="en-US" altLang="en-US"/>
                <a:t> </a:t>
              </a:r>
            </a:p>
          </p:txBody>
        </p:sp>
      </p:grpSp>
      <p:graphicFrame>
        <p:nvGraphicFramePr>
          <p:cNvPr id="14414" name="Object 78"/>
          <p:cNvGraphicFramePr>
            <a:graphicFrameLocks noChangeAspect="1"/>
          </p:cNvGraphicFramePr>
          <p:nvPr/>
        </p:nvGraphicFramePr>
        <p:xfrm>
          <a:off x="6442075" y="5380038"/>
          <a:ext cx="339725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0" name="Equation" r:id="rId23" imgW="177569" imgH="152202" progId="Equation.DSMT4">
                  <p:embed/>
                </p:oleObj>
              </mc:Choice>
              <mc:Fallback>
                <p:oleObj name="Equation" r:id="rId23" imgW="177569" imgH="152202" progId="Equation.DSMT4">
                  <p:embed/>
                  <p:pic>
                    <p:nvPicPr>
                      <p:cNvPr id="0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2075" y="5380038"/>
                        <a:ext cx="339725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418" name="Group 82"/>
          <p:cNvGrpSpPr>
            <a:grpSpLocks/>
          </p:cNvGrpSpPr>
          <p:nvPr/>
        </p:nvGrpSpPr>
        <p:grpSpPr bwMode="auto">
          <a:xfrm>
            <a:off x="2209800" y="4953000"/>
            <a:ext cx="6254750" cy="838200"/>
            <a:chOff x="1392" y="2928"/>
            <a:chExt cx="3940" cy="528"/>
          </a:xfrm>
        </p:grpSpPr>
        <p:sp>
          <p:nvSpPr>
            <p:cNvPr id="7190" name="Rectangle 69"/>
            <p:cNvSpPr>
              <a:spLocks noChangeArrowheads="1"/>
            </p:cNvSpPr>
            <p:nvPr/>
          </p:nvSpPr>
          <p:spPr bwMode="auto">
            <a:xfrm>
              <a:off x="5040" y="3024"/>
              <a:ext cx="2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(6)</a:t>
              </a:r>
            </a:p>
          </p:txBody>
        </p:sp>
        <p:grpSp>
          <p:nvGrpSpPr>
            <p:cNvPr id="7191" name="Group 81"/>
            <p:cNvGrpSpPr>
              <a:grpSpLocks/>
            </p:cNvGrpSpPr>
            <p:nvPr/>
          </p:nvGrpSpPr>
          <p:grpSpPr bwMode="auto">
            <a:xfrm>
              <a:off x="1392" y="2928"/>
              <a:ext cx="1296" cy="528"/>
              <a:chOff x="1392" y="2928"/>
              <a:chExt cx="1296" cy="528"/>
            </a:xfrm>
          </p:grpSpPr>
          <p:graphicFrame>
            <p:nvGraphicFramePr>
              <p:cNvPr id="7192" name="Object 68"/>
              <p:cNvGraphicFramePr>
                <a:graphicFrameLocks noChangeAspect="1"/>
              </p:cNvGraphicFramePr>
              <p:nvPr/>
            </p:nvGraphicFramePr>
            <p:xfrm>
              <a:off x="1392" y="3072"/>
              <a:ext cx="1008" cy="29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241" name="Equation" r:id="rId25" imgW="748975" imgH="215806" progId="Equation.DSMT4">
                      <p:embed/>
                    </p:oleObj>
                  </mc:Choice>
                  <mc:Fallback>
                    <p:oleObj name="Equation" r:id="rId25" imgW="748975" imgH="215806" progId="Equation.DSMT4">
                      <p:embed/>
                      <p:pic>
                        <p:nvPicPr>
                          <p:cNvPr id="0" name="Object 6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392" y="3072"/>
                            <a:ext cx="1008" cy="29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7193" name="AutoShape 80"/>
              <p:cNvSpPr>
                <a:spLocks/>
              </p:cNvSpPr>
              <p:nvPr/>
            </p:nvSpPr>
            <p:spPr bwMode="auto">
              <a:xfrm>
                <a:off x="2640" y="2928"/>
                <a:ext cx="48" cy="528"/>
              </a:xfrm>
              <a:prstGeom prst="leftBrace">
                <a:avLst>
                  <a:gd name="adj1" fmla="val 91667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sp>
        <p:nvSpPr>
          <p:cNvPr id="14419" name="Rectangle 83"/>
          <p:cNvSpPr>
            <a:spLocks noChangeArrowheads="1"/>
          </p:cNvSpPr>
          <p:nvPr/>
        </p:nvSpPr>
        <p:spPr bwMode="auto">
          <a:xfrm>
            <a:off x="685800" y="5791200"/>
            <a:ext cx="2178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Hence (6) becomes</a:t>
            </a:r>
          </a:p>
        </p:txBody>
      </p:sp>
      <p:grpSp>
        <p:nvGrpSpPr>
          <p:cNvPr id="14422" name="Group 86"/>
          <p:cNvGrpSpPr>
            <a:grpSpLocks/>
          </p:cNvGrpSpPr>
          <p:nvPr/>
        </p:nvGrpSpPr>
        <p:grpSpPr bwMode="auto">
          <a:xfrm>
            <a:off x="3886200" y="6096000"/>
            <a:ext cx="4578350" cy="404813"/>
            <a:chOff x="2448" y="3648"/>
            <a:chExt cx="2884" cy="255"/>
          </a:xfrm>
        </p:grpSpPr>
        <p:graphicFrame>
          <p:nvGraphicFramePr>
            <p:cNvPr id="7188" name="Object 84"/>
            <p:cNvGraphicFramePr>
              <a:graphicFrameLocks noChangeAspect="1"/>
            </p:cNvGraphicFramePr>
            <p:nvPr/>
          </p:nvGraphicFramePr>
          <p:xfrm>
            <a:off x="2448" y="3648"/>
            <a:ext cx="1056" cy="2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42" name="Equation" r:id="rId27" imgW="787400" imgH="190500" progId="Equation.DSMT4">
                    <p:embed/>
                  </p:oleObj>
                </mc:Choice>
                <mc:Fallback>
                  <p:oleObj name="Equation" r:id="rId27" imgW="787400" imgH="190500" progId="Equation.DSMT4">
                    <p:embed/>
                    <p:pic>
                      <p:nvPicPr>
                        <p:cNvPr id="0" name="Object 8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48" y="3648"/>
                          <a:ext cx="1056" cy="25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89" name="Rectangle 85"/>
            <p:cNvSpPr>
              <a:spLocks noChangeArrowheads="1"/>
            </p:cNvSpPr>
            <p:nvPr/>
          </p:nvSpPr>
          <p:spPr bwMode="auto">
            <a:xfrm>
              <a:off x="5040" y="3648"/>
              <a:ext cx="2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(7)</a:t>
              </a:r>
            </a:p>
          </p:txBody>
        </p:sp>
      </p:grpSp>
      <p:sp>
        <p:nvSpPr>
          <p:cNvPr id="14423" name="Rectangle 87"/>
          <p:cNvSpPr>
            <a:spLocks noChangeArrowheads="1"/>
          </p:cNvSpPr>
          <p:nvPr/>
        </p:nvSpPr>
        <p:spPr bwMode="auto">
          <a:xfrm>
            <a:off x="990600" y="3352800"/>
            <a:ext cx="3879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NB: torque is independent of voltage</a:t>
            </a:r>
          </a:p>
        </p:txBody>
      </p:sp>
      <p:sp>
        <p:nvSpPr>
          <p:cNvPr id="49" name="Text Box 6"/>
          <p:cNvSpPr txBox="1">
            <a:spLocks noChangeArrowheads="1"/>
          </p:cNvSpPr>
          <p:nvPr/>
        </p:nvSpPr>
        <p:spPr bwMode="auto">
          <a:xfrm>
            <a:off x="7313050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</a:t>
            </a:r>
            <a:endParaRPr lang="en-US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01" grpId="0" autoUpdateAnimBg="0"/>
      <p:bldP spid="14402" grpId="0" autoUpdateAnimBg="0"/>
      <p:bldP spid="14403" grpId="0" autoUpdateAnimBg="0"/>
      <p:bldP spid="14419" grpId="0" autoUpdateAnimBg="0"/>
      <p:bldP spid="1442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64"/>
          <p:cNvSpPr txBox="1">
            <a:spLocks noChangeArrowheads="1"/>
          </p:cNvSpPr>
          <p:nvPr/>
        </p:nvSpPr>
        <p:spPr bwMode="auto">
          <a:xfrm>
            <a:off x="441325" y="265113"/>
            <a:ext cx="3575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Subbing (5) and (4) into (7) yields</a:t>
            </a:r>
          </a:p>
        </p:txBody>
      </p:sp>
      <p:graphicFrame>
        <p:nvGraphicFramePr>
          <p:cNvPr id="6209" name="Object 65"/>
          <p:cNvGraphicFramePr>
            <a:graphicFrameLocks noChangeAspect="1"/>
          </p:cNvGraphicFramePr>
          <p:nvPr/>
        </p:nvGraphicFramePr>
        <p:xfrm>
          <a:off x="2895600" y="762000"/>
          <a:ext cx="28956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" name="Equation" r:id="rId3" imgW="1422400" imgH="228600" progId="Equation.DSMT4">
                  <p:embed/>
                </p:oleObj>
              </mc:Choice>
              <mc:Fallback>
                <p:oleObj name="Equation" r:id="rId3" imgW="1422400" imgH="228600" progId="Equation.DSMT4">
                  <p:embed/>
                  <p:pic>
                    <p:nvPicPr>
                      <p:cNvPr id="0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762000"/>
                        <a:ext cx="2895600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10" name="Object 66"/>
          <p:cNvGraphicFramePr>
            <a:graphicFrameLocks noChangeAspect="1"/>
          </p:cNvGraphicFramePr>
          <p:nvPr/>
        </p:nvGraphicFramePr>
        <p:xfrm>
          <a:off x="3505200" y="1219200"/>
          <a:ext cx="2286000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" name="Equation" r:id="rId5" imgW="1066337" imgH="215806" progId="Equation.DSMT4">
                  <p:embed/>
                </p:oleObj>
              </mc:Choice>
              <mc:Fallback>
                <p:oleObj name="Equation" r:id="rId5" imgW="1066337" imgH="215806" progId="Equation.DSMT4">
                  <p:embed/>
                  <p:pic>
                    <p:nvPicPr>
                      <p:cNvPr id="0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1219200"/>
                        <a:ext cx="2286000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11" name="Object 67"/>
          <p:cNvGraphicFramePr>
            <a:graphicFrameLocks noChangeAspect="1"/>
          </p:cNvGraphicFramePr>
          <p:nvPr/>
        </p:nvGraphicFramePr>
        <p:xfrm>
          <a:off x="3505200" y="1676400"/>
          <a:ext cx="908050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1" name="Equation" r:id="rId7" imgW="444307" imgH="190417" progId="Equation.DSMT4">
                  <p:embed/>
                </p:oleObj>
              </mc:Choice>
              <mc:Fallback>
                <p:oleObj name="Equation" r:id="rId7" imgW="444307" imgH="190417" progId="Equation.DSMT4">
                  <p:embed/>
                  <p:pic>
                    <p:nvPicPr>
                      <p:cNvPr id="0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1676400"/>
                        <a:ext cx="908050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12" name="Text Box 68"/>
          <p:cNvSpPr txBox="1">
            <a:spLocks noChangeArrowheads="1"/>
          </p:cNvSpPr>
          <p:nvPr/>
        </p:nvSpPr>
        <p:spPr bwMode="auto">
          <a:xfrm>
            <a:off x="457200" y="2057400"/>
            <a:ext cx="2381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Therefore proved that</a:t>
            </a:r>
          </a:p>
        </p:txBody>
      </p:sp>
      <p:grpSp>
        <p:nvGrpSpPr>
          <p:cNvPr id="6215" name="Group 71"/>
          <p:cNvGrpSpPr>
            <a:grpSpLocks/>
          </p:cNvGrpSpPr>
          <p:nvPr/>
        </p:nvGrpSpPr>
        <p:grpSpPr bwMode="auto">
          <a:xfrm>
            <a:off x="3505200" y="2438400"/>
            <a:ext cx="5340350" cy="381000"/>
            <a:chOff x="2208" y="1536"/>
            <a:chExt cx="3364" cy="240"/>
          </a:xfrm>
        </p:grpSpPr>
        <p:graphicFrame>
          <p:nvGraphicFramePr>
            <p:cNvPr id="8211" name="Object 69"/>
            <p:cNvGraphicFramePr>
              <a:graphicFrameLocks noChangeAspect="1"/>
            </p:cNvGraphicFramePr>
            <p:nvPr/>
          </p:nvGraphicFramePr>
          <p:xfrm>
            <a:off x="2208" y="1536"/>
            <a:ext cx="576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22" name="Equation" r:id="rId9" imgW="457200" imgH="190500" progId="Equation.DSMT4">
                    <p:embed/>
                  </p:oleObj>
                </mc:Choice>
                <mc:Fallback>
                  <p:oleObj name="Equation" r:id="rId9" imgW="457200" imgH="190500" progId="Equation.DSMT4">
                    <p:embed/>
                    <p:pic>
                      <p:nvPicPr>
                        <p:cNvPr id="0" name="Object 6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8" y="1536"/>
                          <a:ext cx="576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12" name="Rectangle 70"/>
            <p:cNvSpPr>
              <a:spLocks noChangeArrowheads="1"/>
            </p:cNvSpPr>
            <p:nvPr/>
          </p:nvSpPr>
          <p:spPr bwMode="auto">
            <a:xfrm>
              <a:off x="5280" y="1536"/>
              <a:ext cx="2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(8)</a:t>
              </a:r>
            </a:p>
          </p:txBody>
        </p:sp>
      </p:grpSp>
      <p:sp>
        <p:nvSpPr>
          <p:cNvPr id="6216" name="Text Box 72"/>
          <p:cNvSpPr txBox="1">
            <a:spLocks noChangeArrowheads="1"/>
          </p:cNvSpPr>
          <p:nvPr/>
        </p:nvSpPr>
        <p:spPr bwMode="auto">
          <a:xfrm>
            <a:off x="533400" y="3505200"/>
            <a:ext cx="3638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With Lemma (8) can rewrite (4) as</a:t>
            </a:r>
          </a:p>
        </p:txBody>
      </p:sp>
      <p:grpSp>
        <p:nvGrpSpPr>
          <p:cNvPr id="6222" name="Group 78"/>
          <p:cNvGrpSpPr>
            <a:grpSpLocks/>
          </p:cNvGrpSpPr>
          <p:nvPr/>
        </p:nvGrpSpPr>
        <p:grpSpPr bwMode="auto">
          <a:xfrm>
            <a:off x="3505200" y="3810000"/>
            <a:ext cx="5264150" cy="811213"/>
            <a:chOff x="2208" y="2256"/>
            <a:chExt cx="3316" cy="511"/>
          </a:xfrm>
        </p:grpSpPr>
        <p:graphicFrame>
          <p:nvGraphicFramePr>
            <p:cNvPr id="8209" name="Object 73"/>
            <p:cNvGraphicFramePr>
              <a:graphicFrameLocks noChangeAspect="1"/>
            </p:cNvGraphicFramePr>
            <p:nvPr/>
          </p:nvGraphicFramePr>
          <p:xfrm>
            <a:off x="2208" y="2256"/>
            <a:ext cx="1200" cy="5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23" name="Equation" r:id="rId11" imgW="926698" imgH="393529" progId="Equation.DSMT4">
                    <p:embed/>
                  </p:oleObj>
                </mc:Choice>
                <mc:Fallback>
                  <p:oleObj name="Equation" r:id="rId11" imgW="926698" imgH="393529" progId="Equation.DSMT4">
                    <p:embed/>
                    <p:pic>
                      <p:nvPicPr>
                        <p:cNvPr id="0" name="Object 7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8" y="2256"/>
                          <a:ext cx="1200" cy="51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10" name="Rectangle 76"/>
            <p:cNvSpPr>
              <a:spLocks noChangeArrowheads="1"/>
            </p:cNvSpPr>
            <p:nvPr/>
          </p:nvSpPr>
          <p:spPr bwMode="auto">
            <a:xfrm>
              <a:off x="5232" y="2304"/>
              <a:ext cx="2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(9)</a:t>
              </a:r>
            </a:p>
          </p:txBody>
        </p:sp>
      </p:grpSp>
      <p:grpSp>
        <p:nvGrpSpPr>
          <p:cNvPr id="6223" name="Group 79"/>
          <p:cNvGrpSpPr>
            <a:grpSpLocks/>
          </p:cNvGrpSpPr>
          <p:nvPr/>
        </p:nvGrpSpPr>
        <p:grpSpPr bwMode="auto">
          <a:xfrm>
            <a:off x="533400" y="4572000"/>
            <a:ext cx="8378825" cy="881063"/>
            <a:chOff x="326" y="2759"/>
            <a:chExt cx="5278" cy="555"/>
          </a:xfrm>
        </p:grpSpPr>
        <p:sp>
          <p:nvSpPr>
            <p:cNvPr id="8206" name="Text Box 74"/>
            <p:cNvSpPr txBox="1">
              <a:spLocks noChangeArrowheads="1"/>
            </p:cNvSpPr>
            <p:nvPr/>
          </p:nvSpPr>
          <p:spPr bwMode="auto">
            <a:xfrm>
              <a:off x="326" y="2759"/>
              <a:ext cx="9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Alternatively</a:t>
              </a:r>
            </a:p>
          </p:txBody>
        </p:sp>
        <p:graphicFrame>
          <p:nvGraphicFramePr>
            <p:cNvPr id="8207" name="Object 75"/>
            <p:cNvGraphicFramePr>
              <a:graphicFrameLocks noChangeAspect="1"/>
            </p:cNvGraphicFramePr>
            <p:nvPr/>
          </p:nvGraphicFramePr>
          <p:xfrm>
            <a:off x="2352" y="2880"/>
            <a:ext cx="960" cy="4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24" name="Equation" r:id="rId13" imgW="787058" imgH="355446" progId="Equation.DSMT4">
                    <p:embed/>
                  </p:oleObj>
                </mc:Choice>
                <mc:Fallback>
                  <p:oleObj name="Equation" r:id="rId13" imgW="787058" imgH="355446" progId="Equation.DSMT4">
                    <p:embed/>
                    <p:pic>
                      <p:nvPicPr>
                        <p:cNvPr id="0" name="Object 7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52" y="2880"/>
                          <a:ext cx="960" cy="43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08" name="Rectangle 77"/>
            <p:cNvSpPr>
              <a:spLocks noChangeArrowheads="1"/>
            </p:cNvSpPr>
            <p:nvPr/>
          </p:nvSpPr>
          <p:spPr bwMode="auto">
            <a:xfrm>
              <a:off x="5232" y="2976"/>
              <a:ext cx="3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(10)</a:t>
              </a:r>
            </a:p>
          </p:txBody>
        </p:sp>
      </p:grpSp>
      <p:sp>
        <p:nvSpPr>
          <p:cNvPr id="6224" name="Text Box 80"/>
          <p:cNvSpPr txBox="1">
            <a:spLocks noChangeArrowheads="1"/>
          </p:cNvSpPr>
          <p:nvPr/>
        </p:nvSpPr>
        <p:spPr bwMode="auto">
          <a:xfrm>
            <a:off x="609600" y="5562600"/>
            <a:ext cx="71850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/>
              <a:t> Equation (10) says as motor speed increases, the torque decreases</a:t>
            </a:r>
          </a:p>
        </p:txBody>
      </p:sp>
      <p:sp>
        <p:nvSpPr>
          <p:cNvPr id="6227" name="Text Box 83"/>
          <p:cNvSpPr txBox="1">
            <a:spLocks noChangeArrowheads="1"/>
          </p:cNvSpPr>
          <p:nvPr/>
        </p:nvSpPr>
        <p:spPr bwMode="auto">
          <a:xfrm>
            <a:off x="533400" y="2971800"/>
            <a:ext cx="704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5. Motor Property 2 – Motor speed increases then torque decreases</a:t>
            </a: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7313050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</a:t>
            </a:r>
            <a:endParaRPr lang="en-US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2" grpId="0" autoUpdateAnimBg="0"/>
      <p:bldP spid="6216" grpId="0" autoUpdateAnimBg="0"/>
      <p:bldP spid="6224" grpId="0" autoUpdateAnimBg="0"/>
      <p:bldP spid="6227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62"/>
          <p:cNvSpPr txBox="1">
            <a:spLocks noChangeArrowheads="1"/>
          </p:cNvSpPr>
          <p:nvPr/>
        </p:nvSpPr>
        <p:spPr bwMode="auto">
          <a:xfrm>
            <a:off x="381000" y="304800"/>
            <a:ext cx="4362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6. Motor Dynamics – Equations of Motion</a:t>
            </a:r>
          </a:p>
        </p:txBody>
      </p:sp>
      <p:sp>
        <p:nvSpPr>
          <p:cNvPr id="9285" name="Text Box 69"/>
          <p:cNvSpPr txBox="1">
            <a:spLocks noChangeArrowheads="1"/>
          </p:cNvSpPr>
          <p:nvPr/>
        </p:nvSpPr>
        <p:spPr bwMode="auto">
          <a:xfrm>
            <a:off x="762000" y="1828800"/>
            <a:ext cx="244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Taking Laplace yields:</a:t>
            </a:r>
          </a:p>
        </p:txBody>
      </p:sp>
      <p:grpSp>
        <p:nvGrpSpPr>
          <p:cNvPr id="9290" name="Group 74"/>
          <p:cNvGrpSpPr>
            <a:grpSpLocks/>
          </p:cNvGrpSpPr>
          <p:nvPr/>
        </p:nvGrpSpPr>
        <p:grpSpPr bwMode="auto">
          <a:xfrm>
            <a:off x="2133600" y="685800"/>
            <a:ext cx="6702425" cy="403225"/>
            <a:chOff x="1334" y="528"/>
            <a:chExt cx="4222" cy="254"/>
          </a:xfrm>
        </p:grpSpPr>
        <p:grpSp>
          <p:nvGrpSpPr>
            <p:cNvPr id="9245" name="Group 68"/>
            <p:cNvGrpSpPr>
              <a:grpSpLocks/>
            </p:cNvGrpSpPr>
            <p:nvPr/>
          </p:nvGrpSpPr>
          <p:grpSpPr bwMode="auto">
            <a:xfrm>
              <a:off x="1334" y="528"/>
              <a:ext cx="2054" cy="254"/>
              <a:chOff x="278" y="528"/>
              <a:chExt cx="2054" cy="254"/>
            </a:xfrm>
          </p:grpSpPr>
          <p:sp>
            <p:nvSpPr>
              <p:cNvPr id="9247" name="Text Box 63"/>
              <p:cNvSpPr txBox="1">
                <a:spLocks noChangeArrowheads="1"/>
              </p:cNvSpPr>
              <p:nvPr/>
            </p:nvSpPr>
            <p:spPr bwMode="auto">
              <a:xfrm>
                <a:off x="278" y="551"/>
                <a:ext cx="64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/>
                  <a:t>Newton:</a:t>
                </a:r>
              </a:p>
            </p:txBody>
          </p:sp>
          <p:graphicFrame>
            <p:nvGraphicFramePr>
              <p:cNvPr id="9248" name="Object 64"/>
              <p:cNvGraphicFramePr>
                <a:graphicFrameLocks noChangeAspect="1"/>
              </p:cNvGraphicFramePr>
              <p:nvPr/>
            </p:nvGraphicFramePr>
            <p:xfrm>
              <a:off x="1440" y="528"/>
              <a:ext cx="892" cy="24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258" name="Equation" r:id="rId3" imgW="698500" imgH="190500" progId="Equation.DSMT4">
                      <p:embed/>
                    </p:oleObj>
                  </mc:Choice>
                  <mc:Fallback>
                    <p:oleObj name="Equation" r:id="rId3" imgW="698500" imgH="190500" progId="Equation.DSMT4">
                      <p:embed/>
                      <p:pic>
                        <p:nvPicPr>
                          <p:cNvPr id="0" name="Object 6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440" y="528"/>
                            <a:ext cx="892" cy="24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9246" name="Rectangle 72"/>
            <p:cNvSpPr>
              <a:spLocks noChangeArrowheads="1"/>
            </p:cNvSpPr>
            <p:nvPr/>
          </p:nvSpPr>
          <p:spPr bwMode="auto">
            <a:xfrm>
              <a:off x="5088" y="528"/>
              <a:ext cx="4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(11A)</a:t>
              </a:r>
            </a:p>
          </p:txBody>
        </p:sp>
      </p:grpSp>
      <p:grpSp>
        <p:nvGrpSpPr>
          <p:cNvPr id="9291" name="Group 75"/>
          <p:cNvGrpSpPr>
            <a:grpSpLocks/>
          </p:cNvGrpSpPr>
          <p:nvPr/>
        </p:nvGrpSpPr>
        <p:grpSpPr bwMode="auto">
          <a:xfrm>
            <a:off x="2133600" y="1066800"/>
            <a:ext cx="6686550" cy="698500"/>
            <a:chOff x="1344" y="816"/>
            <a:chExt cx="4212" cy="440"/>
          </a:xfrm>
        </p:grpSpPr>
        <p:grpSp>
          <p:nvGrpSpPr>
            <p:cNvPr id="9241" name="Group 67"/>
            <p:cNvGrpSpPr>
              <a:grpSpLocks/>
            </p:cNvGrpSpPr>
            <p:nvPr/>
          </p:nvGrpSpPr>
          <p:grpSpPr bwMode="auto">
            <a:xfrm>
              <a:off x="1344" y="816"/>
              <a:ext cx="2440" cy="440"/>
              <a:chOff x="288" y="816"/>
              <a:chExt cx="2440" cy="440"/>
            </a:xfrm>
          </p:grpSpPr>
          <p:sp>
            <p:nvSpPr>
              <p:cNvPr id="9243" name="Rectangle 65"/>
              <p:cNvSpPr>
                <a:spLocks noChangeArrowheads="1"/>
              </p:cNvSpPr>
              <p:nvPr/>
            </p:nvSpPr>
            <p:spPr bwMode="auto">
              <a:xfrm>
                <a:off x="288" y="912"/>
                <a:ext cx="63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/>
                  <a:t>Lorentz:</a:t>
                </a:r>
              </a:p>
            </p:txBody>
          </p:sp>
          <p:graphicFrame>
            <p:nvGraphicFramePr>
              <p:cNvPr id="9244" name="Object 66"/>
              <p:cNvGraphicFramePr>
                <a:graphicFrameLocks noChangeAspect="1"/>
              </p:cNvGraphicFramePr>
              <p:nvPr/>
            </p:nvGraphicFramePr>
            <p:xfrm>
              <a:off x="1440" y="816"/>
              <a:ext cx="1288" cy="4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259" name="Equation" r:id="rId5" imgW="1040948" imgH="355446" progId="Equation.DSMT4">
                      <p:embed/>
                    </p:oleObj>
                  </mc:Choice>
                  <mc:Fallback>
                    <p:oleObj name="Equation" r:id="rId5" imgW="1040948" imgH="355446" progId="Equation.DSMT4">
                      <p:embed/>
                      <p:pic>
                        <p:nvPicPr>
                          <p:cNvPr id="0" name="Object 6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440" y="816"/>
                            <a:ext cx="1288" cy="44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9242" name="Rectangle 73"/>
            <p:cNvSpPr>
              <a:spLocks noChangeArrowheads="1"/>
            </p:cNvSpPr>
            <p:nvPr/>
          </p:nvSpPr>
          <p:spPr bwMode="auto">
            <a:xfrm>
              <a:off x="5088" y="864"/>
              <a:ext cx="4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(11B)</a:t>
              </a:r>
            </a:p>
          </p:txBody>
        </p:sp>
      </p:grpSp>
      <p:grpSp>
        <p:nvGrpSpPr>
          <p:cNvPr id="9294" name="Group 78"/>
          <p:cNvGrpSpPr>
            <a:grpSpLocks/>
          </p:cNvGrpSpPr>
          <p:nvPr/>
        </p:nvGrpSpPr>
        <p:grpSpPr bwMode="auto">
          <a:xfrm>
            <a:off x="3962400" y="2057400"/>
            <a:ext cx="4781550" cy="366713"/>
            <a:chOff x="2544" y="1632"/>
            <a:chExt cx="3012" cy="231"/>
          </a:xfrm>
        </p:grpSpPr>
        <p:graphicFrame>
          <p:nvGraphicFramePr>
            <p:cNvPr id="9239" name="Object 70"/>
            <p:cNvGraphicFramePr>
              <a:graphicFrameLocks noChangeAspect="1"/>
            </p:cNvGraphicFramePr>
            <p:nvPr/>
          </p:nvGraphicFramePr>
          <p:xfrm>
            <a:off x="2544" y="1632"/>
            <a:ext cx="744" cy="2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60" name="Equation" r:id="rId7" imgW="533169" imgH="152334" progId="Equation.DSMT4">
                    <p:embed/>
                  </p:oleObj>
                </mc:Choice>
                <mc:Fallback>
                  <p:oleObj name="Equation" r:id="rId7" imgW="533169" imgH="152334" progId="Equation.DSMT4">
                    <p:embed/>
                    <p:pic>
                      <p:nvPicPr>
                        <p:cNvPr id="0" name="Object 7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4" y="1632"/>
                          <a:ext cx="744" cy="2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40" name="Rectangle 76"/>
            <p:cNvSpPr>
              <a:spLocks noChangeArrowheads="1"/>
            </p:cNvSpPr>
            <p:nvPr/>
          </p:nvSpPr>
          <p:spPr bwMode="auto">
            <a:xfrm>
              <a:off x="5088" y="1632"/>
              <a:ext cx="4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(12A)</a:t>
              </a:r>
            </a:p>
          </p:txBody>
        </p:sp>
      </p:grpSp>
      <p:grpSp>
        <p:nvGrpSpPr>
          <p:cNvPr id="9295" name="Group 79"/>
          <p:cNvGrpSpPr>
            <a:grpSpLocks/>
          </p:cNvGrpSpPr>
          <p:nvPr/>
        </p:nvGrpSpPr>
        <p:grpSpPr bwMode="auto">
          <a:xfrm>
            <a:off x="3505200" y="2438400"/>
            <a:ext cx="5238750" cy="374650"/>
            <a:chOff x="2256" y="1920"/>
            <a:chExt cx="3300" cy="236"/>
          </a:xfrm>
        </p:grpSpPr>
        <p:graphicFrame>
          <p:nvGraphicFramePr>
            <p:cNvPr id="9237" name="Object 71"/>
            <p:cNvGraphicFramePr>
              <a:graphicFrameLocks noChangeAspect="1"/>
            </p:cNvGraphicFramePr>
            <p:nvPr/>
          </p:nvGraphicFramePr>
          <p:xfrm>
            <a:off x="2256" y="1968"/>
            <a:ext cx="1288" cy="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61" name="Equation" r:id="rId9" imgW="1040948" imgH="152334" progId="Equation.DSMT4">
                    <p:embed/>
                  </p:oleObj>
                </mc:Choice>
                <mc:Fallback>
                  <p:oleObj name="Equation" r:id="rId9" imgW="1040948" imgH="152334" progId="Equation.DSMT4">
                    <p:embed/>
                    <p:pic>
                      <p:nvPicPr>
                        <p:cNvPr id="0" name="Object 7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56" y="1968"/>
                          <a:ext cx="1288" cy="1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38" name="Rectangle 77"/>
            <p:cNvSpPr>
              <a:spLocks noChangeArrowheads="1"/>
            </p:cNvSpPr>
            <p:nvPr/>
          </p:nvSpPr>
          <p:spPr bwMode="auto">
            <a:xfrm>
              <a:off x="5088" y="1920"/>
              <a:ext cx="4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(12B)</a:t>
              </a:r>
            </a:p>
          </p:txBody>
        </p:sp>
      </p:grpSp>
      <p:grpSp>
        <p:nvGrpSpPr>
          <p:cNvPr id="9299" name="Group 83"/>
          <p:cNvGrpSpPr>
            <a:grpSpLocks/>
          </p:cNvGrpSpPr>
          <p:nvPr/>
        </p:nvGrpSpPr>
        <p:grpSpPr bwMode="auto">
          <a:xfrm>
            <a:off x="838200" y="2895600"/>
            <a:ext cx="4283075" cy="973138"/>
            <a:chOff x="518" y="2231"/>
            <a:chExt cx="2698" cy="613"/>
          </a:xfrm>
        </p:grpSpPr>
        <p:sp>
          <p:nvSpPr>
            <p:cNvPr id="9235" name="Text Box 80"/>
            <p:cNvSpPr txBox="1">
              <a:spLocks noChangeArrowheads="1"/>
            </p:cNvSpPr>
            <p:nvPr/>
          </p:nvSpPr>
          <p:spPr bwMode="auto">
            <a:xfrm>
              <a:off x="518" y="2231"/>
              <a:ext cx="13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Consequently have</a:t>
              </a:r>
            </a:p>
          </p:txBody>
        </p:sp>
        <p:graphicFrame>
          <p:nvGraphicFramePr>
            <p:cNvPr id="9236" name="Object 81"/>
            <p:cNvGraphicFramePr>
              <a:graphicFrameLocks noChangeAspect="1"/>
            </p:cNvGraphicFramePr>
            <p:nvPr/>
          </p:nvGraphicFramePr>
          <p:xfrm>
            <a:off x="2592" y="2400"/>
            <a:ext cx="624" cy="4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62" name="Equation" r:id="rId11" imgW="482391" imgH="342751" progId="Equation.DSMT4">
                    <p:embed/>
                  </p:oleObj>
                </mc:Choice>
                <mc:Fallback>
                  <p:oleObj name="Equation" r:id="rId11" imgW="482391" imgH="342751" progId="Equation.DSMT4">
                    <p:embed/>
                    <p:pic>
                      <p:nvPicPr>
                        <p:cNvPr id="0" name="Object 8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92" y="2400"/>
                          <a:ext cx="624" cy="4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298" name="Rectangle 82"/>
          <p:cNvSpPr>
            <a:spLocks noChangeArrowheads="1"/>
          </p:cNvSpPr>
          <p:nvPr/>
        </p:nvSpPr>
        <p:spPr bwMode="auto">
          <a:xfrm>
            <a:off x="838200" y="4038600"/>
            <a:ext cx="3079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Substituting into (12B) yields</a:t>
            </a:r>
          </a:p>
        </p:txBody>
      </p:sp>
      <p:graphicFrame>
        <p:nvGraphicFramePr>
          <p:cNvPr id="9300" name="Object 84"/>
          <p:cNvGraphicFramePr>
            <a:graphicFrameLocks noChangeAspect="1"/>
          </p:cNvGraphicFramePr>
          <p:nvPr/>
        </p:nvGraphicFramePr>
        <p:xfrm>
          <a:off x="914400" y="4572000"/>
          <a:ext cx="2667000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3" name="Equation" r:id="rId13" imgW="1397000" imgH="368300" progId="Equation.DSMT4">
                  <p:embed/>
                </p:oleObj>
              </mc:Choice>
              <mc:Fallback>
                <p:oleObj name="Equation" r:id="rId13" imgW="1397000" imgH="368300" progId="Equation.DSMT4">
                  <p:embed/>
                  <p:pic>
                    <p:nvPicPr>
                      <p:cNvPr id="0" name="Object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572000"/>
                        <a:ext cx="2667000" cy="703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01" name="Object 85"/>
          <p:cNvGraphicFramePr>
            <a:graphicFrameLocks noChangeAspect="1"/>
          </p:cNvGraphicFramePr>
          <p:nvPr/>
        </p:nvGraphicFramePr>
        <p:xfrm>
          <a:off x="3730625" y="4529138"/>
          <a:ext cx="23622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4" name="Equation" r:id="rId15" imgW="1218671" imgH="444307" progId="Equation.DSMT4">
                  <p:embed/>
                </p:oleObj>
              </mc:Choice>
              <mc:Fallback>
                <p:oleObj name="Equation" r:id="rId15" imgW="1218671" imgH="444307" progId="Equation.DSMT4">
                  <p:embed/>
                  <p:pic>
                    <p:nvPicPr>
                      <p:cNvPr id="0" name="Object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0625" y="4529138"/>
                        <a:ext cx="23622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02" name="Object 86"/>
          <p:cNvGraphicFramePr>
            <a:graphicFrameLocks noChangeAspect="1"/>
          </p:cNvGraphicFramePr>
          <p:nvPr/>
        </p:nvGraphicFramePr>
        <p:xfrm>
          <a:off x="6172200" y="4552950"/>
          <a:ext cx="2362200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5" name="Equation" r:id="rId17" imgW="1244600" imgH="444500" progId="Equation.DSMT4">
                  <p:embed/>
                </p:oleObj>
              </mc:Choice>
              <mc:Fallback>
                <p:oleObj name="Equation" r:id="rId17" imgW="1244600" imgH="444500" progId="Equation.DSMT4">
                  <p:embed/>
                  <p:pic>
                    <p:nvPicPr>
                      <p:cNvPr id="0" name="Object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4552950"/>
                        <a:ext cx="2362200" cy="84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308" name="Group 92"/>
          <p:cNvGrpSpPr>
            <a:grpSpLocks/>
          </p:cNvGrpSpPr>
          <p:nvPr/>
        </p:nvGrpSpPr>
        <p:grpSpPr bwMode="auto">
          <a:xfrm>
            <a:off x="914400" y="5486400"/>
            <a:ext cx="7727950" cy="946150"/>
            <a:chOff x="576" y="3456"/>
            <a:chExt cx="4880" cy="596"/>
          </a:xfrm>
        </p:grpSpPr>
        <p:grpSp>
          <p:nvGrpSpPr>
            <p:cNvPr id="9231" name="Group 90"/>
            <p:cNvGrpSpPr>
              <a:grpSpLocks/>
            </p:cNvGrpSpPr>
            <p:nvPr/>
          </p:nvGrpSpPr>
          <p:grpSpPr bwMode="auto">
            <a:xfrm>
              <a:off x="576" y="3456"/>
              <a:ext cx="3120" cy="525"/>
              <a:chOff x="576" y="3456"/>
              <a:chExt cx="3120" cy="525"/>
            </a:xfrm>
          </p:grpSpPr>
          <p:sp>
            <p:nvSpPr>
              <p:cNvPr id="9233" name="Text Box 87"/>
              <p:cNvSpPr txBox="1">
                <a:spLocks noChangeArrowheads="1"/>
              </p:cNvSpPr>
              <p:nvPr/>
            </p:nvSpPr>
            <p:spPr bwMode="auto">
              <a:xfrm>
                <a:off x="576" y="3456"/>
                <a:ext cx="5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/>
                  <a:t>Hence</a:t>
                </a:r>
              </a:p>
            </p:txBody>
          </p:sp>
          <p:graphicFrame>
            <p:nvGraphicFramePr>
              <p:cNvPr id="9234" name="Object 89"/>
              <p:cNvGraphicFramePr>
                <a:graphicFrameLocks noChangeAspect="1"/>
              </p:cNvGraphicFramePr>
              <p:nvPr/>
            </p:nvGraphicFramePr>
            <p:xfrm>
              <a:off x="2304" y="3552"/>
              <a:ext cx="1392" cy="42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266" name="Equation" r:id="rId19" imgW="1155199" imgH="355446" progId="Equation.DSMT4">
                      <p:embed/>
                    </p:oleObj>
                  </mc:Choice>
                  <mc:Fallback>
                    <p:oleObj name="Equation" r:id="rId19" imgW="1155199" imgH="355446" progId="Equation.DSMT4">
                      <p:embed/>
                      <p:pic>
                        <p:nvPicPr>
                          <p:cNvPr id="0" name="Object 8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304" y="3552"/>
                            <a:ext cx="1392" cy="42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9232" name="Text Box 91"/>
            <p:cNvSpPr txBox="1">
              <a:spLocks noChangeArrowheads="1"/>
            </p:cNvSpPr>
            <p:nvPr/>
          </p:nvSpPr>
          <p:spPr bwMode="auto">
            <a:xfrm>
              <a:off x="4081" y="3648"/>
              <a:ext cx="1375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FF0000"/>
                  </a:solidFill>
                </a:rPr>
                <a:t>Second order ODE.</a:t>
              </a:r>
            </a:p>
            <a:p>
              <a:pPr eaLnBrk="1" hangingPunct="1"/>
              <a:r>
                <a:rPr lang="en-US" altLang="en-US"/>
                <a:t>Time plot?</a:t>
              </a:r>
            </a:p>
          </p:txBody>
        </p:sp>
      </p:grpSp>
      <p:sp>
        <p:nvSpPr>
          <p:cNvPr id="33" name="Text Box 6"/>
          <p:cNvSpPr txBox="1">
            <a:spLocks noChangeArrowheads="1"/>
          </p:cNvSpPr>
          <p:nvPr/>
        </p:nvSpPr>
        <p:spPr bwMode="auto">
          <a:xfrm>
            <a:off x="7313050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</a:t>
            </a:r>
            <a:endParaRPr lang="en-US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85" grpId="0" autoUpdateAnimBg="0"/>
      <p:bldP spid="929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3" name="Object 31"/>
          <p:cNvGraphicFramePr>
            <a:graphicFrameLocks noChangeAspect="1"/>
          </p:cNvGraphicFramePr>
          <p:nvPr/>
        </p:nvGraphicFramePr>
        <p:xfrm>
          <a:off x="3352800" y="381000"/>
          <a:ext cx="2209800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Equation" r:id="rId3" imgW="1155199" imgH="355446" progId="Equation.DSMT4">
                  <p:embed/>
                </p:oleObj>
              </mc:Choice>
              <mc:Fallback>
                <p:oleObj name="Equation" r:id="rId3" imgW="1155199" imgH="355446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81000"/>
                        <a:ext cx="2209800" cy="681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93" name="Text Box 33"/>
          <p:cNvSpPr txBox="1">
            <a:spLocks noChangeArrowheads="1"/>
          </p:cNvSpPr>
          <p:nvPr/>
        </p:nvSpPr>
        <p:spPr bwMode="auto">
          <a:xfrm>
            <a:off x="517525" y="1255713"/>
            <a:ext cx="2686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If inductance is low, then</a:t>
            </a:r>
          </a:p>
        </p:txBody>
      </p:sp>
      <p:grpSp>
        <p:nvGrpSpPr>
          <p:cNvPr id="15396" name="Group 36"/>
          <p:cNvGrpSpPr>
            <a:grpSpLocks/>
          </p:cNvGrpSpPr>
          <p:nvPr/>
        </p:nvGrpSpPr>
        <p:grpSpPr bwMode="auto">
          <a:xfrm>
            <a:off x="3733800" y="1676400"/>
            <a:ext cx="4679950" cy="793750"/>
            <a:chOff x="2352" y="1056"/>
            <a:chExt cx="2948" cy="500"/>
          </a:xfrm>
        </p:grpSpPr>
        <p:graphicFrame>
          <p:nvGraphicFramePr>
            <p:cNvPr id="10246" name="Object 34"/>
            <p:cNvGraphicFramePr>
              <a:graphicFrameLocks noChangeAspect="1"/>
            </p:cNvGraphicFramePr>
            <p:nvPr/>
          </p:nvGraphicFramePr>
          <p:xfrm>
            <a:off x="2352" y="1056"/>
            <a:ext cx="1008" cy="4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1" name="Equation" r:id="rId5" imgW="799753" imgH="355446" progId="Equation.DSMT4">
                    <p:embed/>
                  </p:oleObj>
                </mc:Choice>
                <mc:Fallback>
                  <p:oleObj name="Equation" r:id="rId5" imgW="799753" imgH="355446" progId="Equation.DSMT4">
                    <p:embed/>
                    <p:pic>
                      <p:nvPicPr>
                        <p:cNvPr id="0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52" y="1056"/>
                          <a:ext cx="1008" cy="4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247" name="Rectangle 35"/>
            <p:cNvSpPr>
              <a:spLocks noChangeArrowheads="1"/>
            </p:cNvSpPr>
            <p:nvPr/>
          </p:nvSpPr>
          <p:spPr bwMode="auto">
            <a:xfrm>
              <a:off x="4176" y="1152"/>
              <a:ext cx="112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FF0000"/>
                  </a:solidFill>
                </a:rPr>
                <a:t>First order ODE</a:t>
              </a:r>
            </a:p>
            <a:p>
              <a:pPr eaLnBrk="1" hangingPunct="1"/>
              <a:r>
                <a:rPr lang="en-US" altLang="en-US"/>
                <a:t>Time plot?</a:t>
              </a:r>
            </a:p>
          </p:txBody>
        </p:sp>
      </p:grp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313050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</a:t>
            </a:r>
            <a:endParaRPr lang="en-US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93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1052</TotalTime>
  <Words>443</Words>
  <Application>Microsoft Office PowerPoint</Application>
  <PresentationFormat>On-screen Show (4:3)</PresentationFormat>
  <Paragraphs>79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Default Design</vt:lpstr>
      <vt:lpstr>MathType 5.0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ohp</dc:creator>
  <cp:lastModifiedBy>Paul Oh</cp:lastModifiedBy>
  <cp:revision>32</cp:revision>
  <cp:lastPrinted>2015-09-27T20:03:11Z</cp:lastPrinted>
  <dcterms:created xsi:type="dcterms:W3CDTF">2005-10-24T14:47:19Z</dcterms:created>
  <dcterms:modified xsi:type="dcterms:W3CDTF">2015-09-27T20:03:22Z</dcterms:modified>
</cp:coreProperties>
</file>