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73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9" r:id="rId13"/>
    <p:sldId id="279" r:id="rId14"/>
    <p:sldId id="277" r:id="rId15"/>
    <p:sldId id="281" r:id="rId16"/>
    <p:sldId id="276" r:id="rId17"/>
    <p:sldId id="258" r:id="rId18"/>
    <p:sldId id="260" r:id="rId19"/>
    <p:sldId id="261" r:id="rId20"/>
    <p:sldId id="271" r:id="rId21"/>
    <p:sldId id="272" r:id="rId22"/>
    <p:sldId id="274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8F8F8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505" autoAdjust="0"/>
    <p:restoredTop sz="94607" autoAdjust="0"/>
  </p:normalViewPr>
  <p:slideViewPr>
    <p:cSldViewPr>
      <p:cViewPr>
        <p:scale>
          <a:sx n="75" d="100"/>
          <a:sy n="75" d="100"/>
        </p:scale>
        <p:origin x="-187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DB29416-60C8-47FE-BA5B-9D2C48F81D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809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BEDB0-2A3C-4559-954D-FCAEB614C7C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6E116-6ABD-4008-ACD0-10F6F95D8A2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C22AE-9A91-41BE-A96C-39958464021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328F4-3C59-4869-A47C-BBE20939C29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3A6C3-999C-4D89-A7D1-C26045675A0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F1F83F-860F-4976-ACBB-83B361542D1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24512-D392-417E-9D5E-868491D49DA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4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2D47B-BF6F-4BE5-9E85-185D5169DD8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6EAE7-89E4-4F90-89D5-B8239A0C5D1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B9D16-DBCF-4C46-84E7-68F7A97ECC5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A531E-7971-4DC3-83EB-BFAC7179A01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07C51-9911-44F4-85DC-26439F406B6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CF5EB-7D83-417D-8FB3-C58608BA9C1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B611F-B091-450D-A959-77FC247B42A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8C539-B948-4FB5-B12E-17B4999F672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5A127-ED24-42F0-8C4D-6E7F2A75B0D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3FBD2-BB25-4404-BE8F-1941764A932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6D32B-B97A-4A6D-A905-0C1D14291A2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1AD7F-7F8A-4729-89FE-CF840339C38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DD9DD-DDE9-4008-8C11-DD0D2662D52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652B7-1DE1-4311-BF00-1140C5619A7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E95F2-35C5-4FF2-9765-7E9F21EF0E5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88650-6205-4E1A-B151-54B5AC849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3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C90C9-91CA-4A9C-AA16-768F5CD90A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75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EEC41-4994-45C8-AE8C-08C07C7E67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91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74FF0D-148E-4637-BE99-5342862D7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78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74D0B0-E36D-43BD-84AD-F0667947A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3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7B90F-5368-4033-BDE9-307AA7E00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20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40035-5585-4CC5-8B25-E7535363F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12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8A7CB-94E1-4A24-9A1A-723BB4B68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98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F2C5F-4789-4A86-97F8-42ED54A97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38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0B257-C6EC-4F76-987D-BBF0AC9BBC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75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116CA-F82C-4C0C-9F68-1CAFF89EF5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02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C7AA7-188A-4433-BDB9-BE3DCDF5A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06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034D7-226D-4AE8-9FA8-44E2B7B177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1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014983-69DC-49AC-9DFE-CD02B1C592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L:\courses\mechatronics2\week02\videos\legoSimpleCrank.wmv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L:\courses\mechatronics2\week02\videos\legoComplexCrank.wmv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L:\courses\mechatronics2\week02\videos\legoCrank3Bar.wmv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L:\courses\mechatronics2\week02\videos\legoCrankshaft.wmv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8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819400" y="2482910"/>
            <a:ext cx="36649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66FF"/>
                </a:solidFill>
              </a:rPr>
              <a:t>Mechanisms </a:t>
            </a:r>
            <a:r>
              <a:rPr lang="en-US" altLang="en-US" sz="2000" b="1" dirty="0">
                <a:solidFill>
                  <a:srgbClr val="0066FF"/>
                </a:solidFill>
              </a:rPr>
              <a:t>and Algorithms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642082" y="3071812"/>
            <a:ext cx="401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Lab: Lego Levers, Shafts and Cranks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423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Exercise 1-4:</a:t>
            </a:r>
            <a:r>
              <a:rPr lang="en-US" altLang="en-US"/>
              <a:t> Construct a 9:1 gear train</a:t>
            </a:r>
          </a:p>
        </p:txBody>
      </p:sp>
      <p:grpSp>
        <p:nvGrpSpPr>
          <p:cNvPr id="118787" name="Group 3"/>
          <p:cNvGrpSpPr>
            <a:grpSpLocks/>
          </p:cNvGrpSpPr>
          <p:nvPr/>
        </p:nvGrpSpPr>
        <p:grpSpPr bwMode="auto">
          <a:xfrm>
            <a:off x="152400" y="609600"/>
            <a:ext cx="4210050" cy="366713"/>
            <a:chOff x="96" y="384"/>
            <a:chExt cx="2652" cy="231"/>
          </a:xfrm>
        </p:grpSpPr>
        <p:sp>
          <p:nvSpPr>
            <p:cNvPr id="118788" name="Text Box 4"/>
            <p:cNvSpPr txBox="1">
              <a:spLocks noChangeArrowheads="1"/>
            </p:cNvSpPr>
            <p:nvPr/>
          </p:nvSpPr>
          <p:spPr bwMode="auto">
            <a:xfrm>
              <a:off x="96" y="384"/>
              <a:ext cx="6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accent2"/>
                  </a:solidFill>
                </a:rPr>
                <a:t>Answer:</a:t>
              </a:r>
            </a:p>
          </p:txBody>
        </p:sp>
        <p:sp>
          <p:nvSpPr>
            <p:cNvPr id="118789" name="Text Box 5"/>
            <p:cNvSpPr txBox="1">
              <a:spLocks noChangeArrowheads="1"/>
            </p:cNvSpPr>
            <p:nvPr/>
          </p:nvSpPr>
          <p:spPr bwMode="auto">
            <a:xfrm>
              <a:off x="816" y="384"/>
              <a:ext cx="19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Hint: Use two 3:1 gear trains</a:t>
              </a:r>
            </a:p>
          </p:txBody>
        </p:sp>
      </p:grpSp>
      <p:pic>
        <p:nvPicPr>
          <p:cNvPr id="118790" name="Picture 6" descr="9to1GearT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3200400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2819400" cy="245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47148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371600" y="4495800"/>
            <a:ext cx="212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Lego Simple Crank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096000" y="457200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Video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895600" y="0"/>
            <a:ext cx="3827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66FF"/>
                </a:solidFill>
              </a:rPr>
              <a:t>Exercise 2: Simple Crank</a:t>
            </a:r>
          </a:p>
        </p:txBody>
      </p:sp>
      <p:pic>
        <p:nvPicPr>
          <p:cNvPr id="73736" name="Picture 8" descr="smPg62-simpleCr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1" name="legoSimpleCrank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00200"/>
            <a:ext cx="3886200" cy="29146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37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41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317" name="Group 29"/>
          <p:cNvGrpSpPr>
            <a:grpSpLocks/>
          </p:cNvGrpSpPr>
          <p:nvPr/>
        </p:nvGrpSpPr>
        <p:grpSpPr bwMode="auto">
          <a:xfrm>
            <a:off x="0" y="152400"/>
            <a:ext cx="4419600" cy="3276600"/>
            <a:chOff x="0" y="96"/>
            <a:chExt cx="2784" cy="2064"/>
          </a:xfrm>
        </p:grpSpPr>
        <p:pic>
          <p:nvPicPr>
            <p:cNvPr id="140310" name="Picture 22" descr="smPg62-simpleCrank-step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2400" cy="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293" name="Text Box 5"/>
            <p:cNvSpPr txBox="1">
              <a:spLocks noChangeArrowheads="1"/>
            </p:cNvSpPr>
            <p:nvPr/>
          </p:nvSpPr>
          <p:spPr bwMode="auto">
            <a:xfrm>
              <a:off x="1536" y="96"/>
              <a:ext cx="4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/>
                <a:t>Beam 7</a:t>
              </a:r>
            </a:p>
            <a:p>
              <a:pPr algn="ctr"/>
              <a:r>
                <a:rPr lang="en-US" altLang="en-US" sz="1200" b="1"/>
                <a:t>32524</a:t>
              </a:r>
            </a:p>
          </p:txBody>
        </p:sp>
        <p:sp>
          <p:nvSpPr>
            <p:cNvPr id="140294" name="Text Box 6"/>
            <p:cNvSpPr txBox="1">
              <a:spLocks noChangeArrowheads="1"/>
            </p:cNvSpPr>
            <p:nvPr/>
          </p:nvSpPr>
          <p:spPr bwMode="auto">
            <a:xfrm>
              <a:off x="96" y="144"/>
              <a:ext cx="3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/>
                <a:t>Axle 3</a:t>
              </a:r>
            </a:p>
            <a:p>
              <a:pPr algn="ctr"/>
              <a:r>
                <a:rPr lang="en-US" altLang="en-US" sz="1200" b="1"/>
                <a:t>4519</a:t>
              </a:r>
            </a:p>
          </p:txBody>
        </p:sp>
        <p:sp>
          <p:nvSpPr>
            <p:cNvPr id="140295" name="Text Box 7"/>
            <p:cNvSpPr txBox="1">
              <a:spLocks noChangeArrowheads="1"/>
            </p:cNvSpPr>
            <p:nvPr/>
          </p:nvSpPr>
          <p:spPr bwMode="auto">
            <a:xfrm>
              <a:off x="1536" y="336"/>
              <a:ext cx="4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/>
                <a:t>3x Bush</a:t>
              </a:r>
            </a:p>
            <a:p>
              <a:pPr algn="ctr"/>
              <a:r>
                <a:rPr lang="en-US" altLang="en-US" sz="1200" b="1"/>
                <a:t>3713</a:t>
              </a:r>
            </a:p>
          </p:txBody>
        </p:sp>
        <p:sp>
          <p:nvSpPr>
            <p:cNvPr id="140296" name="Text Box 8"/>
            <p:cNvSpPr txBox="1">
              <a:spLocks noChangeArrowheads="1"/>
            </p:cNvSpPr>
            <p:nvPr/>
          </p:nvSpPr>
          <p:spPr bwMode="auto">
            <a:xfrm>
              <a:off x="144" y="1152"/>
              <a:ext cx="7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/>
                <a:t>Gear 24 Tooth</a:t>
              </a:r>
            </a:p>
            <a:p>
              <a:pPr algn="ctr"/>
              <a:r>
                <a:rPr lang="en-US" altLang="en-US" sz="1200" b="1"/>
                <a:t>3648</a:t>
              </a:r>
            </a:p>
          </p:txBody>
        </p:sp>
        <p:sp>
          <p:nvSpPr>
            <p:cNvPr id="140297" name="Text Box 9"/>
            <p:cNvSpPr txBox="1">
              <a:spLocks noChangeArrowheads="1"/>
            </p:cNvSpPr>
            <p:nvPr/>
          </p:nvSpPr>
          <p:spPr bwMode="auto">
            <a:xfrm>
              <a:off x="1344" y="624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200" b="1"/>
                <a:t>Pin with Friction</a:t>
              </a:r>
            </a:p>
            <a:p>
              <a:pPr algn="ctr"/>
              <a:r>
                <a:rPr lang="en-US" altLang="en-US" sz="1200" b="1"/>
                <a:t>4459</a:t>
              </a:r>
            </a:p>
          </p:txBody>
        </p:sp>
        <p:sp>
          <p:nvSpPr>
            <p:cNvPr id="140298" name="Text Box 10"/>
            <p:cNvSpPr txBox="1">
              <a:spLocks noChangeArrowheads="1"/>
            </p:cNvSpPr>
            <p:nvPr/>
          </p:nvSpPr>
          <p:spPr bwMode="auto">
            <a:xfrm>
              <a:off x="96" y="1968"/>
              <a:ext cx="26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/>
                <a:t>Step 1: Parts for Simple Crank (seen on bottom)</a:t>
              </a:r>
            </a:p>
          </p:txBody>
        </p:sp>
        <p:sp>
          <p:nvSpPr>
            <p:cNvPr id="140311" name="Text Box 23"/>
            <p:cNvSpPr txBox="1">
              <a:spLocks noChangeArrowheads="1"/>
            </p:cNvSpPr>
            <p:nvPr/>
          </p:nvSpPr>
          <p:spPr bwMode="auto">
            <a:xfrm>
              <a:off x="0" y="432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200" b="1"/>
                <a:t>Axle 4</a:t>
              </a:r>
            </a:p>
            <a:p>
              <a:pPr algn="ctr"/>
              <a:r>
                <a:rPr lang="en-US" altLang="en-US" sz="1200" b="1"/>
                <a:t>3705</a:t>
              </a:r>
            </a:p>
          </p:txBody>
        </p:sp>
        <p:sp>
          <p:nvSpPr>
            <p:cNvPr id="140312" name="Rectangle 24"/>
            <p:cNvSpPr>
              <a:spLocks noChangeArrowheads="1"/>
            </p:cNvSpPr>
            <p:nvPr/>
          </p:nvSpPr>
          <p:spPr bwMode="auto">
            <a:xfrm>
              <a:off x="1392" y="912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200" b="1"/>
                <a:t>2x 1x2 Axle/Pin</a:t>
              </a:r>
            </a:p>
            <a:p>
              <a:pPr algn="ctr"/>
              <a:r>
                <a:rPr lang="en-US" altLang="en-US" sz="1200" b="1"/>
                <a:t>6556</a:t>
              </a:r>
            </a:p>
          </p:txBody>
        </p:sp>
        <p:sp>
          <p:nvSpPr>
            <p:cNvPr id="140313" name="Text Box 25"/>
            <p:cNvSpPr txBox="1">
              <a:spLocks noChangeArrowheads="1"/>
            </p:cNvSpPr>
            <p:nvPr/>
          </p:nvSpPr>
          <p:spPr bwMode="auto">
            <a:xfrm>
              <a:off x="8" y="76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200" b="1"/>
                <a:t>Axle 10</a:t>
              </a:r>
            </a:p>
            <a:p>
              <a:pPr algn="ctr"/>
              <a:r>
                <a:rPr lang="en-US" altLang="en-US" sz="1200" b="1"/>
                <a:t>3707</a:t>
              </a:r>
            </a:p>
          </p:txBody>
        </p:sp>
      </p:grpSp>
      <p:grpSp>
        <p:nvGrpSpPr>
          <p:cNvPr id="140318" name="Group 30"/>
          <p:cNvGrpSpPr>
            <a:grpSpLocks/>
          </p:cNvGrpSpPr>
          <p:nvPr/>
        </p:nvGrpSpPr>
        <p:grpSpPr bwMode="auto">
          <a:xfrm>
            <a:off x="4343400" y="152400"/>
            <a:ext cx="4495800" cy="3276600"/>
            <a:chOff x="2736" y="96"/>
            <a:chExt cx="2832" cy="2064"/>
          </a:xfrm>
        </p:grpSpPr>
        <p:sp>
          <p:nvSpPr>
            <p:cNvPr id="140301" name="Text Box 13"/>
            <p:cNvSpPr txBox="1">
              <a:spLocks noChangeArrowheads="1"/>
            </p:cNvSpPr>
            <p:nvPr/>
          </p:nvSpPr>
          <p:spPr bwMode="auto">
            <a:xfrm>
              <a:off x="2736" y="1968"/>
              <a:ext cx="28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/>
                <a:t>Step 2: Pin the Gear to Beam.  Bush Axle 4 to Beam</a:t>
              </a:r>
            </a:p>
          </p:txBody>
        </p:sp>
        <p:pic>
          <p:nvPicPr>
            <p:cNvPr id="140314" name="Picture 26" descr="smPg62-simpleCrank-step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96"/>
              <a:ext cx="2400" cy="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0319" name="Group 31"/>
          <p:cNvGrpSpPr>
            <a:grpSpLocks/>
          </p:cNvGrpSpPr>
          <p:nvPr/>
        </p:nvGrpSpPr>
        <p:grpSpPr bwMode="auto">
          <a:xfrm>
            <a:off x="147638" y="3581400"/>
            <a:ext cx="4079875" cy="3238500"/>
            <a:chOff x="93" y="2256"/>
            <a:chExt cx="2570" cy="2040"/>
          </a:xfrm>
        </p:grpSpPr>
        <p:sp>
          <p:nvSpPr>
            <p:cNvPr id="140304" name="Text Box 16"/>
            <p:cNvSpPr txBox="1">
              <a:spLocks noChangeArrowheads="1"/>
            </p:cNvSpPr>
            <p:nvPr/>
          </p:nvSpPr>
          <p:spPr bwMode="auto">
            <a:xfrm>
              <a:off x="93" y="4104"/>
              <a:ext cx="25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/>
                <a:t>Step 3: Mount Axle/Pin on Gear with Pin </a:t>
              </a:r>
            </a:p>
          </p:txBody>
        </p:sp>
        <p:pic>
          <p:nvPicPr>
            <p:cNvPr id="140315" name="Picture 27" descr="smPg62-simpleCrank-step0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256"/>
              <a:ext cx="2400" cy="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0320" name="Group 32"/>
          <p:cNvGrpSpPr>
            <a:grpSpLocks/>
          </p:cNvGrpSpPr>
          <p:nvPr/>
        </p:nvGrpSpPr>
        <p:grpSpPr bwMode="auto">
          <a:xfrm>
            <a:off x="4254500" y="3581400"/>
            <a:ext cx="4889500" cy="3200400"/>
            <a:chOff x="2680" y="2256"/>
            <a:chExt cx="3080" cy="2016"/>
          </a:xfrm>
        </p:grpSpPr>
        <p:sp>
          <p:nvSpPr>
            <p:cNvPr id="140307" name="Text Box 19"/>
            <p:cNvSpPr txBox="1">
              <a:spLocks noChangeArrowheads="1"/>
            </p:cNvSpPr>
            <p:nvPr/>
          </p:nvSpPr>
          <p:spPr bwMode="auto">
            <a:xfrm>
              <a:off x="2680" y="4080"/>
              <a:ext cx="30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/>
                <a:t>Step 4: Pass Axle 10 thru Axle/Pin and mount on assembly</a:t>
              </a:r>
            </a:p>
          </p:txBody>
        </p:sp>
        <p:pic>
          <p:nvPicPr>
            <p:cNvPr id="140316" name="Picture 28" descr="smPg62-simpleCrank-step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256"/>
              <a:ext cx="2352" cy="1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6064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Exercises</a:t>
            </a:r>
          </a:p>
          <a:p>
            <a:endParaRPr lang="en-US" altLang="en-US"/>
          </a:p>
          <a:p>
            <a:r>
              <a:rPr lang="en-US" altLang="en-US"/>
              <a:t>2-1 Replace Beam with Brick to re-construct a simple cran</a:t>
            </a:r>
          </a:p>
        </p:txBody>
      </p:sp>
      <p:pic>
        <p:nvPicPr>
          <p:cNvPr id="139269" name="Picture 5" descr="smPg62-simpleCrank-UsingBri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3048000" y="4800600"/>
            <a:ext cx="2166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Simple Crank using Brick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5162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Exercises</a:t>
            </a:r>
          </a:p>
          <a:p>
            <a:endParaRPr lang="en-US" altLang="en-US"/>
          </a:p>
          <a:p>
            <a:r>
              <a:rPr lang="en-US" altLang="en-US"/>
              <a:t>2-2 Construct the following crank (more complex)</a:t>
            </a:r>
          </a:p>
        </p:txBody>
      </p:sp>
      <p:pic>
        <p:nvPicPr>
          <p:cNvPr id="143365" name="Picture 5" descr="smPg148-complexCrank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6" name="Picture 6" descr="smPg148-complexCrank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0" name="legoComplexCrank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38400"/>
            <a:ext cx="3505200" cy="26289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33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7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70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810000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533400" y="4572000"/>
            <a:ext cx="393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Isogawa’s Lego Crank 3-Bar Linkage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6096000" y="457200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Video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1371600" y="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66FF"/>
                </a:solidFill>
              </a:rPr>
              <a:t>Exercise 3: The Crank and 3-Bar Linkage</a:t>
            </a:r>
          </a:p>
        </p:txBody>
      </p:sp>
      <p:pic>
        <p:nvPicPr>
          <p:cNvPr id="137224" name="legoCrank3Bar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00200"/>
            <a:ext cx="3810000" cy="28575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7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7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722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41" name="Group 21"/>
          <p:cNvGrpSpPr>
            <a:grpSpLocks/>
          </p:cNvGrpSpPr>
          <p:nvPr/>
        </p:nvGrpSpPr>
        <p:grpSpPr bwMode="auto">
          <a:xfrm>
            <a:off x="152400" y="331788"/>
            <a:ext cx="4267200" cy="3249612"/>
            <a:chOff x="96" y="209"/>
            <a:chExt cx="2688" cy="2047"/>
          </a:xfrm>
        </p:grpSpPr>
        <p:pic>
          <p:nvPicPr>
            <p:cNvPr id="563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"/>
              <a:ext cx="2400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214" y="369"/>
              <a:ext cx="4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/>
                <a:t>Beam 5</a:t>
              </a:r>
            </a:p>
            <a:p>
              <a:pPr algn="ctr"/>
              <a:r>
                <a:rPr lang="en-US" altLang="en-US" sz="1200" b="1"/>
                <a:t>32316</a:t>
              </a:r>
            </a:p>
          </p:txBody>
        </p:sp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651" y="209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/>
                <a:t>2x Beam 7</a:t>
              </a:r>
            </a:p>
            <a:p>
              <a:pPr algn="ctr"/>
              <a:r>
                <a:rPr lang="en-US" altLang="en-US" sz="1200" b="1"/>
                <a:t>32524</a:t>
              </a:r>
            </a:p>
          </p:txBody>
        </p:sp>
        <p:sp>
          <p:nvSpPr>
            <p:cNvPr id="56328" name="Text Box 8"/>
            <p:cNvSpPr txBox="1">
              <a:spLocks noChangeArrowheads="1"/>
            </p:cNvSpPr>
            <p:nvPr/>
          </p:nvSpPr>
          <p:spPr bwMode="auto">
            <a:xfrm>
              <a:off x="1257" y="240"/>
              <a:ext cx="3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/>
                <a:t>Axle 3</a:t>
              </a:r>
            </a:p>
            <a:p>
              <a:pPr algn="ctr"/>
              <a:r>
                <a:rPr lang="en-US" altLang="en-US" sz="1200" b="1"/>
                <a:t>4519</a:t>
              </a:r>
            </a:p>
          </p:txBody>
        </p:sp>
        <p:sp>
          <p:nvSpPr>
            <p:cNvPr id="56329" name="Text Box 9"/>
            <p:cNvSpPr txBox="1">
              <a:spLocks noChangeArrowheads="1"/>
            </p:cNvSpPr>
            <p:nvPr/>
          </p:nvSpPr>
          <p:spPr bwMode="auto">
            <a:xfrm>
              <a:off x="1738" y="24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/>
                <a:t>Bush</a:t>
              </a:r>
            </a:p>
            <a:p>
              <a:pPr algn="ctr"/>
              <a:r>
                <a:rPr lang="en-US" altLang="en-US" sz="1200" b="1"/>
                <a:t>3713</a:t>
              </a:r>
            </a:p>
          </p:txBody>
        </p:sp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1110" y="1096"/>
              <a:ext cx="7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/>
                <a:t>Gear 24 Tooth</a:t>
              </a:r>
            </a:p>
            <a:p>
              <a:pPr algn="ctr"/>
              <a:r>
                <a:rPr lang="en-US" altLang="en-US" sz="1200" b="1"/>
                <a:t>3648</a:t>
              </a:r>
            </a:p>
          </p:txBody>
        </p:sp>
        <p:sp>
          <p:nvSpPr>
            <p:cNvPr id="56331" name="Text Box 11"/>
            <p:cNvSpPr txBox="1">
              <a:spLocks noChangeArrowheads="1"/>
            </p:cNvSpPr>
            <p:nvPr/>
          </p:nvSpPr>
          <p:spPr bwMode="auto">
            <a:xfrm>
              <a:off x="1765" y="1096"/>
              <a:ext cx="689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/>
                <a:t>3x Pin </a:t>
              </a:r>
            </a:p>
            <a:p>
              <a:pPr algn="ctr"/>
              <a:r>
                <a:rPr lang="en-US" altLang="en-US" sz="1200" b="1"/>
                <a:t>with Friction</a:t>
              </a:r>
            </a:p>
            <a:p>
              <a:pPr algn="ctr"/>
              <a:r>
                <a:rPr lang="en-US" altLang="en-US" sz="1200" b="1"/>
                <a:t>4459</a:t>
              </a:r>
            </a:p>
          </p:txBody>
        </p:sp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96" y="2064"/>
              <a:ext cx="26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/>
                <a:t>Step 1: Parts.  NB: Contrast parts 4459 and 3673</a:t>
              </a:r>
            </a:p>
          </p:txBody>
        </p:sp>
      </p:grpSp>
      <p:grpSp>
        <p:nvGrpSpPr>
          <p:cNvPr id="56342" name="Group 22"/>
          <p:cNvGrpSpPr>
            <a:grpSpLocks/>
          </p:cNvGrpSpPr>
          <p:nvPr/>
        </p:nvGrpSpPr>
        <p:grpSpPr bwMode="auto">
          <a:xfrm>
            <a:off x="4648200" y="381000"/>
            <a:ext cx="4267200" cy="3200400"/>
            <a:chOff x="2928" y="240"/>
            <a:chExt cx="2688" cy="2016"/>
          </a:xfrm>
        </p:grpSpPr>
        <p:pic>
          <p:nvPicPr>
            <p:cNvPr id="56333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40"/>
              <a:ext cx="2400" cy="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334" name="Text Box 14"/>
            <p:cNvSpPr txBox="1">
              <a:spLocks noChangeArrowheads="1"/>
            </p:cNvSpPr>
            <p:nvPr/>
          </p:nvSpPr>
          <p:spPr bwMode="auto">
            <a:xfrm>
              <a:off x="2928" y="2064"/>
              <a:ext cx="26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/>
                <a:t>Step 2: Pin the Gear.  Join Beam 5 and Beam 7</a:t>
              </a:r>
            </a:p>
          </p:txBody>
        </p:sp>
      </p:grpSp>
      <p:grpSp>
        <p:nvGrpSpPr>
          <p:cNvPr id="56343" name="Group 23"/>
          <p:cNvGrpSpPr>
            <a:grpSpLocks/>
          </p:cNvGrpSpPr>
          <p:nvPr/>
        </p:nvGrpSpPr>
        <p:grpSpPr bwMode="auto">
          <a:xfrm>
            <a:off x="147638" y="3657600"/>
            <a:ext cx="4079875" cy="3162300"/>
            <a:chOff x="93" y="2304"/>
            <a:chExt cx="2570" cy="1992"/>
          </a:xfrm>
        </p:grpSpPr>
        <p:pic>
          <p:nvPicPr>
            <p:cNvPr id="56335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" y="2304"/>
              <a:ext cx="2400" cy="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337" name="Text Box 17"/>
            <p:cNvSpPr txBox="1">
              <a:spLocks noChangeArrowheads="1"/>
            </p:cNvSpPr>
            <p:nvPr/>
          </p:nvSpPr>
          <p:spPr bwMode="auto">
            <a:xfrm>
              <a:off x="93" y="4104"/>
              <a:ext cx="25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/>
                <a:t>Step 3: Pin Beam 7 and Gear to Beam 5</a:t>
              </a:r>
            </a:p>
          </p:txBody>
        </p:sp>
      </p:grpSp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4724400" y="3657600"/>
            <a:ext cx="4079875" cy="3132138"/>
            <a:chOff x="2976" y="2304"/>
            <a:chExt cx="2570" cy="1973"/>
          </a:xfrm>
        </p:grpSpPr>
        <p:pic>
          <p:nvPicPr>
            <p:cNvPr id="56339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304"/>
              <a:ext cx="2448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340" name="Text Box 20"/>
            <p:cNvSpPr txBox="1">
              <a:spLocks noChangeArrowheads="1"/>
            </p:cNvSpPr>
            <p:nvPr/>
          </p:nvSpPr>
          <p:spPr bwMode="auto">
            <a:xfrm>
              <a:off x="2976" y="4085"/>
              <a:ext cx="25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/>
                <a:t>Step 4: Axle and bush the Gear.  Join 2 Beam 7s.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4953000" y="4572000"/>
            <a:ext cx="4038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152400" y="4572000"/>
            <a:ext cx="45720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4953000" y="2362200"/>
            <a:ext cx="4038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152400" y="2362200"/>
            <a:ext cx="45720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706" name="Picture 2" descr="mlcadCrank3Bar_b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35052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Picture 3" descr="mlcadCrank3Bar_0_00_par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16764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Picture 5" descr="mlcadCrank3B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2514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6" descr="mlcadCrank3Bar_0_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22860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1" name="Picture 7" descr="mlcadCrank3Bar_0_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76538"/>
            <a:ext cx="1981200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Picture 9" descr="mlcadCrank3Bar_0_01_par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0"/>
            <a:ext cx="6619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5" name="Picture 11" descr="mlcadCrank3Bar_0_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1905000" cy="1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6" name="Picture 12" descr="mlcadCrank3Bar_0_02_part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76800"/>
            <a:ext cx="89535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8" name="Picture 14" descr="mlcadCrank3Bar_0_0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1752600" cy="15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9" name="Picture 15" descr="mlcadCrank3Bar_0_03_part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53000"/>
            <a:ext cx="10858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1295400" y="0"/>
            <a:ext cx="688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MLCAD Building Instructions and POV Rendering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2133600" y="1905000"/>
            <a:ext cx="1503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Rendered Image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5791200" y="1905000"/>
            <a:ext cx="1958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Bill of Materials (BOM)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7740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Exercises</a:t>
            </a:r>
          </a:p>
          <a:p>
            <a:endParaRPr lang="en-US" altLang="en-US"/>
          </a:p>
          <a:p>
            <a:r>
              <a:rPr lang="en-US" altLang="en-US"/>
              <a:t>3-1 Replace Beams with Bricks to construct the following 3-Bar Crank (left)</a:t>
            </a:r>
          </a:p>
          <a:p>
            <a:r>
              <a:rPr lang="en-US" altLang="en-US"/>
              <a:t>3-2 Construct the following 3-Bar Crank (right)</a:t>
            </a:r>
          </a:p>
        </p:txBody>
      </p:sp>
      <p:grpSp>
        <p:nvGrpSpPr>
          <p:cNvPr id="71686" name="Group 6"/>
          <p:cNvGrpSpPr>
            <a:grpSpLocks/>
          </p:cNvGrpSpPr>
          <p:nvPr/>
        </p:nvGrpSpPr>
        <p:grpSpPr bwMode="auto">
          <a:xfrm>
            <a:off x="304800" y="1600200"/>
            <a:ext cx="4214813" cy="3160713"/>
            <a:chOff x="1296" y="576"/>
            <a:chExt cx="2655" cy="1991"/>
          </a:xfrm>
        </p:grpSpPr>
        <p:pic>
          <p:nvPicPr>
            <p:cNvPr id="7168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576"/>
              <a:ext cx="2655" cy="1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684" name="Text Box 4"/>
            <p:cNvSpPr txBox="1">
              <a:spLocks noChangeArrowheads="1"/>
            </p:cNvSpPr>
            <p:nvPr/>
          </p:nvSpPr>
          <p:spPr bwMode="auto">
            <a:xfrm>
              <a:off x="1366" y="672"/>
              <a:ext cx="167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/>
                <a:t>1x Technic Brick 1x6 with holes</a:t>
              </a:r>
            </a:p>
            <a:p>
              <a:pPr algn="ctr"/>
              <a:r>
                <a:rPr lang="en-US" altLang="en-US" sz="1400"/>
                <a:t>3894</a:t>
              </a:r>
            </a:p>
          </p:txBody>
        </p:sp>
        <p:sp>
          <p:nvSpPr>
            <p:cNvPr id="71685" name="Text Box 5"/>
            <p:cNvSpPr txBox="1">
              <a:spLocks noChangeArrowheads="1"/>
            </p:cNvSpPr>
            <p:nvPr/>
          </p:nvSpPr>
          <p:spPr bwMode="auto">
            <a:xfrm>
              <a:off x="1392" y="2112"/>
              <a:ext cx="167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/>
                <a:t>2x Technic Brick 1x8 with holes</a:t>
              </a:r>
            </a:p>
            <a:p>
              <a:pPr algn="ctr"/>
              <a:r>
                <a:rPr lang="en-US" altLang="en-US" sz="1400"/>
                <a:t>3702</a:t>
              </a:r>
            </a:p>
          </p:txBody>
        </p:sp>
      </p:grpSp>
      <p:pic>
        <p:nvPicPr>
          <p:cNvPr id="71687" name="Picture 7" descr="smPg60-crank3Bar-Modifi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1066800" y="4800600"/>
            <a:ext cx="254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Left: 3-Bar Crank using Bricks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257800" y="4800600"/>
            <a:ext cx="2992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Right: 3-Bar with Crank near Middle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3200400" y="-73025"/>
            <a:ext cx="244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66FF"/>
                </a:solidFill>
              </a:rPr>
              <a:t>Lab Philosophy</a:t>
            </a:r>
          </a:p>
        </p:txBody>
      </p:sp>
      <p:graphicFrame>
        <p:nvGraphicFramePr>
          <p:cNvPr id="124035" name="Group 131"/>
          <p:cNvGraphicFramePr>
            <a:graphicFrameLocks noGrp="1"/>
          </p:cNvGraphicFramePr>
          <p:nvPr>
            <p:ph sz="half" idx="1"/>
          </p:nvPr>
        </p:nvGraphicFramePr>
        <p:xfrm>
          <a:off x="228600" y="533400"/>
          <a:ext cx="5181600" cy="2346960"/>
        </p:xfrm>
        <a:graphic>
          <a:graphicData uri="http://schemas.openxmlformats.org/drawingml/2006/table">
            <a:tbl>
              <a:tblPr/>
              <a:tblGrid>
                <a:gridCol w="1427163"/>
                <a:gridCol w="2078037"/>
                <a:gridCol w="1676400"/>
              </a:tblGrid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Mechanisms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Schematic Drawings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Assemblies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Resistors,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Beams,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Acquisition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Radio Shack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McMaster-Carr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Drawing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Orcad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Pro/E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Simulating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Pro/E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Test/Evaluate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Breadboarding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Quick-connect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4032" name="Group 128"/>
          <p:cNvGraphicFramePr>
            <a:graphicFrameLocks noGrp="1"/>
          </p:cNvGraphicFramePr>
          <p:nvPr>
            <p:ph sz="quarter" idx="2"/>
          </p:nvPr>
        </p:nvGraphicFramePr>
        <p:xfrm>
          <a:off x="5562600" y="533400"/>
          <a:ext cx="1600200" cy="2362202"/>
        </p:xfrm>
        <a:graphic>
          <a:graphicData uri="http://schemas.openxmlformats.org/drawingml/2006/table">
            <a:tbl>
              <a:tblPr/>
              <a:tblGrid>
                <a:gridCol w="1600200"/>
              </a:tblGrid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Lego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Assemblies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Beams, etc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Lego Store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MLCAD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Pro/E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Quick-connect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3958" name="Text Box 54"/>
          <p:cNvSpPr txBox="1">
            <a:spLocks noChangeArrowheads="1"/>
          </p:cNvSpPr>
          <p:nvPr/>
        </p:nvSpPr>
        <p:spPr bwMode="auto">
          <a:xfrm>
            <a:off x="228600" y="3124200"/>
            <a:ext cx="6243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1600"/>
              <a:t> Plans: read drawings, understand part roles and part connections </a:t>
            </a:r>
          </a:p>
        </p:txBody>
      </p:sp>
      <p:sp>
        <p:nvSpPr>
          <p:cNvPr id="123959" name="Text Box 55"/>
          <p:cNvSpPr txBox="1">
            <a:spLocks noChangeArrowheads="1"/>
          </p:cNvSpPr>
          <p:nvPr/>
        </p:nvSpPr>
        <p:spPr bwMode="auto">
          <a:xfrm>
            <a:off x="228600" y="3429000"/>
            <a:ext cx="5256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1600"/>
              <a:t> Items: Learn proper name of parts and what parts exist</a:t>
            </a:r>
          </a:p>
        </p:txBody>
      </p:sp>
      <p:graphicFrame>
        <p:nvGraphicFramePr>
          <p:cNvPr id="124033" name="Group 129"/>
          <p:cNvGraphicFramePr>
            <a:graphicFrameLocks noGrp="1"/>
          </p:cNvGraphicFramePr>
          <p:nvPr>
            <p:ph sz="quarter" idx="3"/>
          </p:nvPr>
        </p:nvGraphicFramePr>
        <p:xfrm>
          <a:off x="7239000" y="533400"/>
          <a:ext cx="1600200" cy="2362202"/>
        </p:xfrm>
        <a:graphic>
          <a:graphicData uri="http://schemas.openxmlformats.org/drawingml/2006/table">
            <a:tbl>
              <a:tblPr/>
              <a:tblGrid>
                <a:gridCol w="1600200"/>
              </a:tblGrid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80/20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Assemblies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Beams, etc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80/20 Store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CAD Plug-ins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Pro/E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Quick-connect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4036" name="Text Box 132"/>
          <p:cNvSpPr txBox="1">
            <a:spLocks noChangeArrowheads="1"/>
          </p:cNvSpPr>
          <p:nvPr/>
        </p:nvSpPr>
        <p:spPr bwMode="auto">
          <a:xfrm>
            <a:off x="228600" y="3733800"/>
            <a:ext cx="5091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1600"/>
              <a:t> Acquisition: Learn vendors for Bill of Materials (BOM)</a:t>
            </a:r>
          </a:p>
        </p:txBody>
      </p:sp>
      <p:sp>
        <p:nvSpPr>
          <p:cNvPr id="124037" name="Text Box 133"/>
          <p:cNvSpPr txBox="1">
            <a:spLocks noChangeArrowheads="1"/>
          </p:cNvSpPr>
          <p:nvPr/>
        </p:nvSpPr>
        <p:spPr bwMode="auto">
          <a:xfrm>
            <a:off x="228600" y="4038600"/>
            <a:ext cx="5073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1600"/>
              <a:t> Drawing: Communicating and Archiving your designs</a:t>
            </a:r>
          </a:p>
        </p:txBody>
      </p:sp>
      <p:sp>
        <p:nvSpPr>
          <p:cNvPr id="124038" name="Text Box 134"/>
          <p:cNvSpPr txBox="1">
            <a:spLocks noChangeArrowheads="1"/>
          </p:cNvSpPr>
          <p:nvPr/>
        </p:nvSpPr>
        <p:spPr bwMode="auto">
          <a:xfrm>
            <a:off x="228600" y="4343400"/>
            <a:ext cx="2963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1600"/>
              <a:t> Simulation: Rapid prototyping</a:t>
            </a:r>
          </a:p>
        </p:txBody>
      </p:sp>
      <p:sp>
        <p:nvSpPr>
          <p:cNvPr id="124039" name="Text Box 135"/>
          <p:cNvSpPr txBox="1">
            <a:spLocks noChangeArrowheads="1"/>
          </p:cNvSpPr>
          <p:nvPr/>
        </p:nvSpPr>
        <p:spPr bwMode="auto">
          <a:xfrm>
            <a:off x="228600" y="4648200"/>
            <a:ext cx="7515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1600"/>
              <a:t> T&amp;E: Learn to physically construct, identify challenges and learn troubleshooting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58" grpId="0"/>
      <p:bldP spid="123959" grpId="0"/>
      <p:bldP spid="124036" grpId="0"/>
      <p:bldP spid="124037" grpId="0"/>
      <p:bldP spid="124038" grpId="0"/>
      <p:bldP spid="1240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990600" y="4572000"/>
            <a:ext cx="294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Isogawa’s Lego Crankshaft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6096000" y="457200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Video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2667000" y="0"/>
            <a:ext cx="409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66FF"/>
                </a:solidFill>
              </a:rPr>
              <a:t>Exercise 4: The Crankshaft</a:t>
            </a:r>
          </a:p>
        </p:txBody>
      </p:sp>
      <p:pic>
        <p:nvPicPr>
          <p:cNvPr id="124936" name="Picture 8" descr="smPg63-cranksha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40" name="legoCrankshaft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295400"/>
            <a:ext cx="4114800" cy="30861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49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4940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001" name="Group 25"/>
          <p:cNvGrpSpPr>
            <a:grpSpLocks/>
          </p:cNvGrpSpPr>
          <p:nvPr/>
        </p:nvGrpSpPr>
        <p:grpSpPr bwMode="auto">
          <a:xfrm>
            <a:off x="52388" y="330200"/>
            <a:ext cx="3941762" cy="3251200"/>
            <a:chOff x="33" y="208"/>
            <a:chExt cx="2483" cy="2048"/>
          </a:xfrm>
        </p:grpSpPr>
        <p:pic>
          <p:nvPicPr>
            <p:cNvPr id="126996" name="Picture 20" descr="smPg63-crankshaft-step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2400" cy="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980" name="Text Box 4"/>
            <p:cNvSpPr txBox="1">
              <a:spLocks noChangeArrowheads="1"/>
            </p:cNvSpPr>
            <p:nvPr/>
          </p:nvSpPr>
          <p:spPr bwMode="auto">
            <a:xfrm>
              <a:off x="1328" y="966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000" b="1"/>
                <a:t>Beam 5 </a:t>
              </a:r>
            </a:p>
            <a:p>
              <a:pPr algn="ctr"/>
              <a:r>
                <a:rPr lang="en-US" altLang="en-US" sz="1000" b="1"/>
                <a:t>32316</a:t>
              </a:r>
            </a:p>
          </p:txBody>
        </p:sp>
        <p:sp>
          <p:nvSpPr>
            <p:cNvPr id="126981" name="Text Box 5"/>
            <p:cNvSpPr txBox="1">
              <a:spLocks noChangeArrowheads="1"/>
            </p:cNvSpPr>
            <p:nvPr/>
          </p:nvSpPr>
          <p:spPr bwMode="auto">
            <a:xfrm>
              <a:off x="1872" y="1152"/>
              <a:ext cx="4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 b="1"/>
                <a:t>Beam 11</a:t>
              </a:r>
            </a:p>
            <a:p>
              <a:pPr algn="ctr"/>
              <a:r>
                <a:rPr lang="en-US" altLang="en-US" sz="1000" b="1"/>
                <a:t>32525</a:t>
              </a:r>
            </a:p>
          </p:txBody>
        </p:sp>
        <p:sp>
          <p:nvSpPr>
            <p:cNvPr id="126982" name="Text Box 6"/>
            <p:cNvSpPr txBox="1">
              <a:spLocks noChangeArrowheads="1"/>
            </p:cNvSpPr>
            <p:nvPr/>
          </p:nvSpPr>
          <p:spPr bwMode="auto">
            <a:xfrm>
              <a:off x="432" y="816"/>
              <a:ext cx="6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000" b="1"/>
                <a:t>Axle 3 </a:t>
              </a:r>
            </a:p>
            <a:p>
              <a:pPr algn="ctr"/>
              <a:r>
                <a:rPr lang="en-US" altLang="en-US" sz="1000" b="1"/>
                <a:t>4519</a:t>
              </a:r>
            </a:p>
          </p:txBody>
        </p:sp>
        <p:sp>
          <p:nvSpPr>
            <p:cNvPr id="126983" name="Text Box 7"/>
            <p:cNvSpPr txBox="1">
              <a:spLocks noChangeArrowheads="1"/>
            </p:cNvSpPr>
            <p:nvPr/>
          </p:nvSpPr>
          <p:spPr bwMode="auto">
            <a:xfrm>
              <a:off x="464" y="208"/>
              <a:ext cx="6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000" b="1"/>
                <a:t>Bush</a:t>
              </a:r>
            </a:p>
            <a:p>
              <a:pPr algn="ctr"/>
              <a:r>
                <a:rPr lang="en-US" altLang="en-US" sz="1000" b="1"/>
                <a:t>3713</a:t>
              </a:r>
            </a:p>
          </p:txBody>
        </p:sp>
        <p:sp>
          <p:nvSpPr>
            <p:cNvPr id="126984" name="Text Box 8"/>
            <p:cNvSpPr txBox="1">
              <a:spLocks noChangeArrowheads="1"/>
            </p:cNvSpPr>
            <p:nvPr/>
          </p:nvSpPr>
          <p:spPr bwMode="auto">
            <a:xfrm>
              <a:off x="33" y="480"/>
              <a:ext cx="48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000" b="1"/>
                <a:t>Gear 24 Tooth</a:t>
              </a:r>
            </a:p>
            <a:p>
              <a:pPr algn="ctr"/>
              <a:r>
                <a:rPr lang="en-US" altLang="en-US" sz="1000" b="1"/>
                <a:t>3648</a:t>
              </a:r>
            </a:p>
          </p:txBody>
        </p:sp>
        <p:sp>
          <p:nvSpPr>
            <p:cNvPr id="126985" name="Text Box 9"/>
            <p:cNvSpPr txBox="1">
              <a:spLocks noChangeArrowheads="1"/>
            </p:cNvSpPr>
            <p:nvPr/>
          </p:nvSpPr>
          <p:spPr bwMode="auto">
            <a:xfrm>
              <a:off x="192" y="1200"/>
              <a:ext cx="689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/>
                <a:t>4x Pin </a:t>
              </a:r>
            </a:p>
            <a:p>
              <a:pPr algn="ctr"/>
              <a:r>
                <a:rPr lang="en-US" altLang="en-US" sz="1200" b="1"/>
                <a:t>with Friction</a:t>
              </a:r>
            </a:p>
            <a:p>
              <a:pPr algn="ctr"/>
              <a:r>
                <a:rPr lang="en-US" altLang="en-US" sz="1200" b="1"/>
                <a:t>4459</a:t>
              </a:r>
            </a:p>
          </p:txBody>
        </p:sp>
        <p:sp>
          <p:nvSpPr>
            <p:cNvPr id="126986" name="Text Box 10"/>
            <p:cNvSpPr txBox="1">
              <a:spLocks noChangeArrowheads="1"/>
            </p:cNvSpPr>
            <p:nvPr/>
          </p:nvSpPr>
          <p:spPr bwMode="auto">
            <a:xfrm>
              <a:off x="96" y="2064"/>
              <a:ext cx="24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/>
                <a:t>Step 1: Parts.  </a:t>
              </a:r>
            </a:p>
          </p:txBody>
        </p:sp>
        <p:sp>
          <p:nvSpPr>
            <p:cNvPr id="126997" name="Text Box 21"/>
            <p:cNvSpPr txBox="1">
              <a:spLocks noChangeArrowheads="1"/>
            </p:cNvSpPr>
            <p:nvPr/>
          </p:nvSpPr>
          <p:spPr bwMode="auto">
            <a:xfrm>
              <a:off x="1024" y="224"/>
              <a:ext cx="11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000" b="1"/>
                <a:t>Angle Connector #2 (180) </a:t>
              </a:r>
            </a:p>
            <a:p>
              <a:pPr algn="ctr"/>
              <a:r>
                <a:rPr lang="en-US" altLang="en-US" sz="1000" b="1"/>
                <a:t>32034</a:t>
              </a:r>
            </a:p>
          </p:txBody>
        </p:sp>
        <p:sp>
          <p:nvSpPr>
            <p:cNvPr id="126998" name="Text Box 22"/>
            <p:cNvSpPr txBox="1">
              <a:spLocks noChangeArrowheads="1"/>
            </p:cNvSpPr>
            <p:nvPr/>
          </p:nvSpPr>
          <p:spPr bwMode="auto">
            <a:xfrm>
              <a:off x="811" y="810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000" b="1"/>
                <a:t>3x 1x2 Axle/Pin</a:t>
              </a:r>
            </a:p>
            <a:p>
              <a:pPr algn="ctr"/>
              <a:r>
                <a:rPr lang="en-US" altLang="en-US" sz="1000" b="1"/>
                <a:t>6556</a:t>
              </a:r>
            </a:p>
          </p:txBody>
        </p:sp>
        <p:sp>
          <p:nvSpPr>
            <p:cNvPr id="126999" name="Text Box 23"/>
            <p:cNvSpPr txBox="1">
              <a:spLocks noChangeArrowheads="1"/>
            </p:cNvSpPr>
            <p:nvPr/>
          </p:nvSpPr>
          <p:spPr bwMode="auto">
            <a:xfrm>
              <a:off x="1968" y="672"/>
              <a:ext cx="3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 b="1"/>
                <a:t>Axle 5</a:t>
              </a:r>
            </a:p>
            <a:p>
              <a:pPr algn="ctr"/>
              <a:r>
                <a:rPr lang="en-US" altLang="en-US" sz="1000" b="1"/>
                <a:t>32073</a:t>
              </a:r>
            </a:p>
          </p:txBody>
        </p:sp>
        <p:sp>
          <p:nvSpPr>
            <p:cNvPr id="127000" name="Text Box 24"/>
            <p:cNvSpPr txBox="1">
              <a:spLocks noChangeArrowheads="1"/>
            </p:cNvSpPr>
            <p:nvPr/>
          </p:nvSpPr>
          <p:spPr bwMode="auto">
            <a:xfrm>
              <a:off x="1824" y="432"/>
              <a:ext cx="6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 b="1"/>
                <a:t>Axle 2 Notched</a:t>
              </a:r>
            </a:p>
            <a:p>
              <a:pPr algn="ctr"/>
              <a:r>
                <a:rPr lang="en-US" altLang="en-US" sz="1000" b="1"/>
                <a:t>32062</a:t>
              </a:r>
            </a:p>
          </p:txBody>
        </p:sp>
      </p:grpSp>
      <p:grpSp>
        <p:nvGrpSpPr>
          <p:cNvPr id="127006" name="Group 30"/>
          <p:cNvGrpSpPr>
            <a:grpSpLocks/>
          </p:cNvGrpSpPr>
          <p:nvPr/>
        </p:nvGrpSpPr>
        <p:grpSpPr bwMode="auto">
          <a:xfrm>
            <a:off x="4572000" y="381000"/>
            <a:ext cx="4343400" cy="3200400"/>
            <a:chOff x="2880" y="240"/>
            <a:chExt cx="2736" cy="2016"/>
          </a:xfrm>
        </p:grpSpPr>
        <p:sp>
          <p:nvSpPr>
            <p:cNvPr id="126989" name="Text Box 13"/>
            <p:cNvSpPr txBox="1">
              <a:spLocks noChangeArrowheads="1"/>
            </p:cNvSpPr>
            <p:nvPr/>
          </p:nvSpPr>
          <p:spPr bwMode="auto">
            <a:xfrm>
              <a:off x="2928" y="2064"/>
              <a:ext cx="26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/>
                <a:t>Step 2: Pin the Gear to Beam 11</a:t>
              </a:r>
            </a:p>
          </p:txBody>
        </p:sp>
        <p:pic>
          <p:nvPicPr>
            <p:cNvPr id="127002" name="Picture 26" descr="smPg63-crankshaft-step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40"/>
              <a:ext cx="2400" cy="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07" name="Group 31"/>
          <p:cNvGrpSpPr>
            <a:grpSpLocks/>
          </p:cNvGrpSpPr>
          <p:nvPr/>
        </p:nvGrpSpPr>
        <p:grpSpPr bwMode="auto">
          <a:xfrm>
            <a:off x="147638" y="3581400"/>
            <a:ext cx="4079875" cy="3238500"/>
            <a:chOff x="93" y="2256"/>
            <a:chExt cx="2570" cy="2040"/>
          </a:xfrm>
        </p:grpSpPr>
        <p:sp>
          <p:nvSpPr>
            <p:cNvPr id="126992" name="Text Box 16"/>
            <p:cNvSpPr txBox="1">
              <a:spLocks noChangeArrowheads="1"/>
            </p:cNvSpPr>
            <p:nvPr/>
          </p:nvSpPr>
          <p:spPr bwMode="auto">
            <a:xfrm>
              <a:off x="93" y="4104"/>
              <a:ext cx="25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/>
                <a:t>Step 3: Pin Axle/Pins to Beams 5 and 11</a:t>
              </a:r>
            </a:p>
          </p:txBody>
        </p:sp>
        <p:pic>
          <p:nvPicPr>
            <p:cNvPr id="127003" name="Picture 27" descr="smPg63-crankshaft-step0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256"/>
              <a:ext cx="2400" cy="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05" name="Group 29"/>
          <p:cNvGrpSpPr>
            <a:grpSpLocks/>
          </p:cNvGrpSpPr>
          <p:nvPr/>
        </p:nvGrpSpPr>
        <p:grpSpPr bwMode="auto">
          <a:xfrm>
            <a:off x="4478338" y="3581400"/>
            <a:ext cx="4665662" cy="3192463"/>
            <a:chOff x="2821" y="2256"/>
            <a:chExt cx="2939" cy="2011"/>
          </a:xfrm>
        </p:grpSpPr>
        <p:sp>
          <p:nvSpPr>
            <p:cNvPr id="126995" name="Text Box 19"/>
            <p:cNvSpPr txBox="1">
              <a:spLocks noChangeArrowheads="1"/>
            </p:cNvSpPr>
            <p:nvPr/>
          </p:nvSpPr>
          <p:spPr bwMode="auto">
            <a:xfrm>
              <a:off x="2821" y="4075"/>
              <a:ext cx="29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/>
                <a:t>Step 4: Thread Axle 5 thru Angle Connector.  Pin Beam</a:t>
              </a:r>
            </a:p>
          </p:txBody>
        </p:sp>
        <p:pic>
          <p:nvPicPr>
            <p:cNvPr id="127004" name="Picture 28" descr="smPg63-crankshaft-step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256"/>
              <a:ext cx="2400" cy="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7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7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0" name="Picture 10" descr="smPg63-crankshaft-UsingBri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7689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Exercises</a:t>
            </a:r>
          </a:p>
          <a:p>
            <a:endParaRPr lang="en-US" altLang="en-US"/>
          </a:p>
          <a:p>
            <a:r>
              <a:rPr lang="en-US" altLang="en-US"/>
              <a:t>4-1 Replace Beams with Bricks to construct the following Crankshaft (left)</a:t>
            </a:r>
          </a:p>
          <a:p>
            <a:r>
              <a:rPr lang="en-US" altLang="en-US"/>
              <a:t>4-2 Construct the following (right).  Rotate Grey Gear.  Black Gear output?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1066800" y="1828800"/>
            <a:ext cx="27574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/>
              <a:t>1x Technic Brick 1x16 with holes</a:t>
            </a:r>
          </a:p>
          <a:p>
            <a:pPr algn="ctr"/>
            <a:r>
              <a:rPr lang="en-US" altLang="en-US" sz="1400"/>
              <a:t>3703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1066800" y="4800600"/>
            <a:ext cx="3052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Left: Double Crankshaft using Bricks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4953000" y="4800600"/>
            <a:ext cx="372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Right: Crank and Lever (front and rear views)</a:t>
            </a:r>
          </a:p>
        </p:txBody>
      </p:sp>
      <p:pic>
        <p:nvPicPr>
          <p:cNvPr id="133131" name="Picture 11" descr="smPg63-reciprocatingG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3124200" y="0"/>
            <a:ext cx="247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Lab Experiments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6737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/>
              <a:t>Introduction to Lego Fundamentals</a:t>
            </a:r>
          </a:p>
          <a:p>
            <a:pPr>
              <a:buFontTx/>
              <a:buAutoNum type="arabicPeriod"/>
            </a:pPr>
            <a:r>
              <a:rPr lang="en-US" altLang="en-US"/>
              <a:t>Reciprocating Motion: Simple Crank</a:t>
            </a:r>
          </a:p>
          <a:p>
            <a:pPr>
              <a:buFontTx/>
              <a:buAutoNum type="arabicPeriod"/>
            </a:pPr>
            <a:r>
              <a:rPr lang="en-US" altLang="en-US"/>
              <a:t>Reciprocating Motion: 3-Bar Crank (Isogawa Pg. 61)</a:t>
            </a:r>
          </a:p>
          <a:p>
            <a:pPr>
              <a:buFontTx/>
              <a:buAutoNum type="arabicPeriod"/>
            </a:pPr>
            <a:r>
              <a:rPr lang="en-US" altLang="en-US"/>
              <a:t>Reciprocating Motion: Crankshaft (Isogawa Pg. 63)</a:t>
            </a:r>
          </a:p>
          <a:p>
            <a:r>
              <a:rPr lang="en-US" altLang="en-US"/>
              <a:t>Homework: Reciprocating Motion: Slider-Crank (Isogawa Pg. 62)</a:t>
            </a:r>
          </a:p>
          <a:p>
            <a:pPr>
              <a:buFontTx/>
              <a:buAutoNum type="arabicPeriod"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371600" y="0"/>
            <a:ext cx="698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66FF"/>
                </a:solidFill>
              </a:rPr>
              <a:t>Exercise 1: Introduction to Lego Fundamentals</a:t>
            </a: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20574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124200" y="762000"/>
            <a:ext cx="529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 Lego: Vertical &gt; Horizontal.  We have a 6:5 ratio</a:t>
            </a:r>
          </a:p>
        </p:txBody>
      </p:sp>
      <p:grpSp>
        <p:nvGrpSpPr>
          <p:cNvPr id="106501" name="Group 5"/>
          <p:cNvGrpSpPr>
            <a:grpSpLocks/>
          </p:cNvGrpSpPr>
          <p:nvPr/>
        </p:nvGrpSpPr>
        <p:grpSpPr bwMode="auto">
          <a:xfrm>
            <a:off x="457200" y="2590800"/>
            <a:ext cx="8153400" cy="685800"/>
            <a:chOff x="288" y="1632"/>
            <a:chExt cx="5136" cy="432"/>
          </a:xfrm>
        </p:grpSpPr>
        <p:sp>
          <p:nvSpPr>
            <p:cNvPr id="106502" name="Rectangle 6"/>
            <p:cNvSpPr>
              <a:spLocks noChangeArrowheads="1"/>
            </p:cNvSpPr>
            <p:nvPr/>
          </p:nvSpPr>
          <p:spPr bwMode="auto">
            <a:xfrm>
              <a:off x="288" y="1632"/>
              <a:ext cx="5136" cy="4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3" name="Text Box 7"/>
            <p:cNvSpPr txBox="1">
              <a:spLocks noChangeArrowheads="1"/>
            </p:cNvSpPr>
            <p:nvPr/>
          </p:nvSpPr>
          <p:spPr bwMode="auto">
            <a:xfrm>
              <a:off x="326" y="1703"/>
              <a:ext cx="49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6:5 ratio important: Naïve approaches yield weak and unsound connections:</a:t>
              </a:r>
            </a:p>
          </p:txBody>
        </p:sp>
      </p:grpSp>
      <p:grpSp>
        <p:nvGrpSpPr>
          <p:cNvPr id="106512" name="Group 16"/>
          <p:cNvGrpSpPr>
            <a:grpSpLocks/>
          </p:cNvGrpSpPr>
          <p:nvPr/>
        </p:nvGrpSpPr>
        <p:grpSpPr bwMode="auto">
          <a:xfrm>
            <a:off x="304800" y="3581400"/>
            <a:ext cx="2851150" cy="2576513"/>
            <a:chOff x="192" y="2256"/>
            <a:chExt cx="1796" cy="1623"/>
          </a:xfrm>
        </p:grpSpPr>
        <p:pic>
          <p:nvPicPr>
            <p:cNvPr id="106504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544"/>
              <a:ext cx="1440" cy="1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6505" name="Text Box 9"/>
            <p:cNvSpPr txBox="1">
              <a:spLocks noChangeArrowheads="1"/>
            </p:cNvSpPr>
            <p:nvPr/>
          </p:nvSpPr>
          <p:spPr bwMode="auto">
            <a:xfrm>
              <a:off x="192" y="2256"/>
              <a:ext cx="17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Stacking (naïve approach)</a:t>
              </a:r>
            </a:p>
          </p:txBody>
        </p:sp>
        <p:sp>
          <p:nvSpPr>
            <p:cNvPr id="106506" name="Text Box 10"/>
            <p:cNvSpPr txBox="1">
              <a:spLocks noChangeArrowheads="1"/>
            </p:cNvSpPr>
            <p:nvPr/>
          </p:nvSpPr>
          <p:spPr bwMode="auto">
            <a:xfrm>
              <a:off x="288" y="3648"/>
              <a:ext cx="15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Structural weak (try it)</a:t>
              </a:r>
            </a:p>
          </p:txBody>
        </p:sp>
      </p:grpSp>
      <p:grpSp>
        <p:nvGrpSpPr>
          <p:cNvPr id="106513" name="Group 17"/>
          <p:cNvGrpSpPr>
            <a:grpSpLocks/>
          </p:cNvGrpSpPr>
          <p:nvPr/>
        </p:nvGrpSpPr>
        <p:grpSpPr bwMode="auto">
          <a:xfrm>
            <a:off x="2955925" y="3581400"/>
            <a:ext cx="5749925" cy="2576513"/>
            <a:chOff x="1862" y="2256"/>
            <a:chExt cx="3622" cy="1623"/>
          </a:xfrm>
        </p:grpSpPr>
        <p:pic>
          <p:nvPicPr>
            <p:cNvPr id="106507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544"/>
              <a:ext cx="1440" cy="1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508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544"/>
              <a:ext cx="1440" cy="1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6509" name="Text Box 13"/>
            <p:cNvSpPr txBox="1">
              <a:spLocks noChangeArrowheads="1"/>
            </p:cNvSpPr>
            <p:nvPr/>
          </p:nvSpPr>
          <p:spPr bwMode="auto">
            <a:xfrm>
              <a:off x="3072" y="2256"/>
              <a:ext cx="15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Bracing (best practice)</a:t>
              </a:r>
            </a:p>
          </p:txBody>
        </p:sp>
        <p:sp>
          <p:nvSpPr>
            <p:cNvPr id="106510" name="Text Box 14"/>
            <p:cNvSpPr txBox="1">
              <a:spLocks noChangeArrowheads="1"/>
            </p:cNvSpPr>
            <p:nvPr/>
          </p:nvSpPr>
          <p:spPr bwMode="auto">
            <a:xfrm>
              <a:off x="1862" y="2855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versus</a:t>
              </a:r>
            </a:p>
          </p:txBody>
        </p:sp>
        <p:sp>
          <p:nvSpPr>
            <p:cNvPr id="106511" name="Text Box 15"/>
            <p:cNvSpPr txBox="1">
              <a:spLocks noChangeArrowheads="1"/>
            </p:cNvSpPr>
            <p:nvPr/>
          </p:nvSpPr>
          <p:spPr bwMode="auto">
            <a:xfrm>
              <a:off x="2544" y="3648"/>
              <a:ext cx="29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5:6 ratio demands 2 plates for aligning holes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2895600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243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Motivation for Plates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3489325" y="593725"/>
            <a:ext cx="42751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From example: the 5:6 rule demands 2 plates</a:t>
            </a:r>
          </a:p>
          <a:p>
            <a:pPr>
              <a:buFontTx/>
              <a:buChar char="•"/>
            </a:pPr>
            <a:r>
              <a:rPr lang="en-US" altLang="en-US" sz="1600"/>
              <a:t> Two stacked bricks = 1 vertical unit</a:t>
            </a:r>
          </a:p>
          <a:p>
            <a:pPr>
              <a:buFontTx/>
              <a:buChar char="•"/>
            </a:pPr>
            <a:r>
              <a:rPr lang="en-US" altLang="en-US" sz="1600"/>
              <a:t> 1 plate = 1/3 vertical unit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12725" y="2270125"/>
            <a:ext cx="497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1 vertical unit + 2*1/3 vertical units = 5/3 vertical units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228600" y="2590800"/>
            <a:ext cx="4643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5:6 ratio states 6 vertical units = 5 horizontal units</a:t>
            </a:r>
          </a:p>
        </p:txBody>
      </p:sp>
      <p:grpSp>
        <p:nvGrpSpPr>
          <p:cNvPr id="108551" name="Group 7"/>
          <p:cNvGrpSpPr>
            <a:grpSpLocks/>
          </p:cNvGrpSpPr>
          <p:nvPr/>
        </p:nvGrpSpPr>
        <p:grpSpPr bwMode="auto">
          <a:xfrm>
            <a:off x="228600" y="2971800"/>
            <a:ext cx="6400800" cy="742950"/>
            <a:chOff x="144" y="1872"/>
            <a:chExt cx="4032" cy="468"/>
          </a:xfrm>
        </p:grpSpPr>
        <p:sp>
          <p:nvSpPr>
            <p:cNvPr id="108552" name="Text Box 8"/>
            <p:cNvSpPr txBox="1">
              <a:spLocks noChangeArrowheads="1"/>
            </p:cNvSpPr>
            <p:nvPr/>
          </p:nvSpPr>
          <p:spPr bwMode="auto">
            <a:xfrm>
              <a:off x="144" y="1872"/>
              <a:ext cx="5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Hence:</a:t>
              </a:r>
            </a:p>
          </p:txBody>
        </p:sp>
        <p:graphicFrame>
          <p:nvGraphicFramePr>
            <p:cNvPr id="108553" name="Object 9"/>
            <p:cNvGraphicFramePr>
              <a:graphicFrameLocks noChangeAspect="1"/>
            </p:cNvGraphicFramePr>
            <p:nvPr/>
          </p:nvGraphicFramePr>
          <p:xfrm>
            <a:off x="1440" y="2016"/>
            <a:ext cx="2736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64" name="Equation" r:id="rId5" imgW="3327120" imgH="393480" progId="Equation.3">
                    <p:embed/>
                  </p:oleObj>
                </mc:Choice>
                <mc:Fallback>
                  <p:oleObj name="Equation" r:id="rId5" imgW="332712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2016"/>
                          <a:ext cx="2736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228600" y="4038600"/>
            <a:ext cx="776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Exercise 1-1:</a:t>
            </a:r>
            <a:r>
              <a:rPr lang="en-US" altLang="en-US"/>
              <a:t> What do you need to stack to align holes with a 5-hole beam</a:t>
            </a:r>
          </a:p>
        </p:txBody>
      </p:sp>
      <p:grpSp>
        <p:nvGrpSpPr>
          <p:cNvPr id="108555" name="Group 11"/>
          <p:cNvGrpSpPr>
            <a:grpSpLocks/>
          </p:cNvGrpSpPr>
          <p:nvPr/>
        </p:nvGrpSpPr>
        <p:grpSpPr bwMode="auto">
          <a:xfrm>
            <a:off x="230188" y="4505325"/>
            <a:ext cx="1250950" cy="1828800"/>
            <a:chOff x="192" y="2832"/>
            <a:chExt cx="788" cy="1152"/>
          </a:xfrm>
        </p:grpSpPr>
        <p:pic>
          <p:nvPicPr>
            <p:cNvPr id="108556" name="Picture 12" descr="5-holeBea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832"/>
              <a:ext cx="406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557" name="Line 13"/>
            <p:cNvSpPr>
              <a:spLocks noChangeShapeType="1"/>
            </p:cNvSpPr>
            <p:nvPr/>
          </p:nvSpPr>
          <p:spPr bwMode="auto">
            <a:xfrm flipH="1">
              <a:off x="384" y="374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58" name="Line 14"/>
            <p:cNvSpPr>
              <a:spLocks noChangeShapeType="1"/>
            </p:cNvSpPr>
            <p:nvPr/>
          </p:nvSpPr>
          <p:spPr bwMode="auto">
            <a:xfrm flipH="1">
              <a:off x="384" y="307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59" name="Text Box 15"/>
            <p:cNvSpPr txBox="1">
              <a:spLocks noChangeArrowheads="1"/>
            </p:cNvSpPr>
            <p:nvPr/>
          </p:nvSpPr>
          <p:spPr bwMode="auto">
            <a:xfrm rot="-5400000">
              <a:off x="419" y="3325"/>
              <a:ext cx="91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Aligning holes</a:t>
              </a:r>
            </a:p>
          </p:txBody>
        </p:sp>
      </p:grp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1835150" y="4664075"/>
            <a:ext cx="515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Note: space between aligning holes = 4 horizontal units</a:t>
            </a:r>
          </a:p>
        </p:txBody>
      </p:sp>
      <p:graphicFrame>
        <p:nvGraphicFramePr>
          <p:cNvPr id="108561" name="Object 17"/>
          <p:cNvGraphicFramePr>
            <a:graphicFrameLocks noChangeAspect="1"/>
          </p:cNvGraphicFramePr>
          <p:nvPr/>
        </p:nvGraphicFramePr>
        <p:xfrm>
          <a:off x="1698625" y="5137150"/>
          <a:ext cx="53054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5" name="Equation" r:id="rId8" imgW="4063680" imgH="393480" progId="Equation.3">
                  <p:embed/>
                </p:oleObj>
              </mc:Choice>
              <mc:Fallback>
                <p:oleObj name="Equation" r:id="rId8" imgW="406368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5137150"/>
                        <a:ext cx="53054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1622425" y="5822950"/>
            <a:ext cx="578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4 vertically stacked bricks = 3 vertical units.  Hence need plate</a:t>
            </a:r>
          </a:p>
        </p:txBody>
      </p:sp>
      <p:pic>
        <p:nvPicPr>
          <p:cNvPr id="108563" name="Picture 19" descr="5-holeBeamStacke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0"/>
            <a:ext cx="1357313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49" grpId="0"/>
      <p:bldP spid="108550" grpId="0"/>
      <p:bldP spid="108554" grpId="0"/>
      <p:bldP spid="108560" grpId="0"/>
      <p:bldP spid="1085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177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Plate Equation</a:t>
            </a:r>
          </a:p>
        </p:txBody>
      </p:sp>
      <p:grpSp>
        <p:nvGrpSpPr>
          <p:cNvPr id="110595" name="Group 3"/>
          <p:cNvGrpSpPr>
            <a:grpSpLocks/>
          </p:cNvGrpSpPr>
          <p:nvPr/>
        </p:nvGrpSpPr>
        <p:grpSpPr bwMode="auto">
          <a:xfrm>
            <a:off x="990600" y="762000"/>
            <a:ext cx="7391400" cy="1219200"/>
            <a:chOff x="672" y="384"/>
            <a:chExt cx="4656" cy="768"/>
          </a:xfrm>
        </p:grpSpPr>
        <p:sp>
          <p:nvSpPr>
            <p:cNvPr id="110596" name="Rectangle 4"/>
            <p:cNvSpPr>
              <a:spLocks noChangeArrowheads="1"/>
            </p:cNvSpPr>
            <p:nvPr/>
          </p:nvSpPr>
          <p:spPr bwMode="auto">
            <a:xfrm>
              <a:off x="672" y="384"/>
              <a:ext cx="4656" cy="7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0597" name="Object 5"/>
            <p:cNvGraphicFramePr>
              <a:graphicFrameLocks noChangeAspect="1"/>
            </p:cNvGraphicFramePr>
            <p:nvPr/>
          </p:nvGraphicFramePr>
          <p:xfrm>
            <a:off x="768" y="576"/>
            <a:ext cx="1392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39" name="Equation" r:id="rId4" imgW="863280" imgH="215640" progId="Equation.3">
                    <p:embed/>
                  </p:oleObj>
                </mc:Choice>
                <mc:Fallback>
                  <p:oleObj name="Equation" r:id="rId4" imgW="863280" imgH="2156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576"/>
                          <a:ext cx="1392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0598" name="Group 6"/>
            <p:cNvGrpSpPr>
              <a:grpSpLocks/>
            </p:cNvGrpSpPr>
            <p:nvPr/>
          </p:nvGrpSpPr>
          <p:grpSpPr bwMode="auto">
            <a:xfrm>
              <a:off x="2347" y="487"/>
              <a:ext cx="2807" cy="563"/>
              <a:chOff x="2347" y="487"/>
              <a:chExt cx="2807" cy="563"/>
            </a:xfrm>
          </p:grpSpPr>
          <p:grpSp>
            <p:nvGrpSpPr>
              <p:cNvPr id="110599" name="Group 7"/>
              <p:cNvGrpSpPr>
                <a:grpSpLocks/>
              </p:cNvGrpSpPr>
              <p:nvPr/>
            </p:nvGrpSpPr>
            <p:grpSpPr bwMode="auto">
              <a:xfrm>
                <a:off x="2351" y="487"/>
                <a:ext cx="2803" cy="192"/>
                <a:chOff x="2351" y="487"/>
                <a:chExt cx="2803" cy="192"/>
              </a:xfrm>
            </p:grpSpPr>
            <p:graphicFrame>
              <p:nvGraphicFramePr>
                <p:cNvPr id="110600" name="Object 8"/>
                <p:cNvGraphicFramePr>
                  <a:graphicFrameLocks noChangeAspect="1"/>
                </p:cNvGraphicFramePr>
                <p:nvPr/>
              </p:nvGraphicFramePr>
              <p:xfrm>
                <a:off x="2351" y="512"/>
                <a:ext cx="131" cy="1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0640" name="Equation" r:id="rId6" imgW="126720" imgH="139680" progId="Equation.3">
                        <p:embed/>
                      </p:oleObj>
                    </mc:Choice>
                    <mc:Fallback>
                      <p:oleObj name="Equation" r:id="rId6" imgW="126720" imgH="139680" progId="Equation.3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51" y="512"/>
                              <a:ext cx="131" cy="14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1060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438" y="487"/>
                  <a:ext cx="2716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400"/>
                    <a:t>: Number of full-height vertical units (i.e. N bricks - 1)</a:t>
                  </a:r>
                </a:p>
              </p:txBody>
            </p:sp>
          </p:grpSp>
          <p:grpSp>
            <p:nvGrpSpPr>
              <p:cNvPr id="110602" name="Group 10"/>
              <p:cNvGrpSpPr>
                <a:grpSpLocks/>
              </p:cNvGrpSpPr>
              <p:nvPr/>
            </p:nvGrpSpPr>
            <p:grpSpPr bwMode="auto">
              <a:xfrm>
                <a:off x="2347" y="678"/>
                <a:ext cx="2546" cy="192"/>
                <a:chOff x="2363" y="768"/>
                <a:chExt cx="2546" cy="192"/>
              </a:xfrm>
            </p:grpSpPr>
            <p:graphicFrame>
              <p:nvGraphicFramePr>
                <p:cNvPr id="110603" name="Object 11"/>
                <p:cNvGraphicFramePr>
                  <a:graphicFrameLocks noChangeAspect="1"/>
                </p:cNvGraphicFramePr>
                <p:nvPr/>
              </p:nvGraphicFramePr>
              <p:xfrm>
                <a:off x="2363" y="771"/>
                <a:ext cx="131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0641" name="Equation" r:id="rId8" imgW="126720" imgH="177480" progId="Equation.3">
                        <p:embed/>
                      </p:oleObj>
                    </mc:Choice>
                    <mc:Fallback>
                      <p:oleObj name="Equation" r:id="rId8" imgW="126720" imgH="177480" progId="Equation.3">
                        <p:embed/>
                        <p:pic>
                          <p:nvPicPr>
                            <p:cNvPr id="0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63" y="771"/>
                              <a:ext cx="131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1060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448" y="768"/>
                  <a:ext cx="2461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400"/>
                    <a:t>: Number of 1/3-height vertical units (i.e. plates)</a:t>
                  </a:r>
                </a:p>
              </p:txBody>
            </p:sp>
          </p:grpSp>
          <p:grpSp>
            <p:nvGrpSpPr>
              <p:cNvPr id="110605" name="Group 13"/>
              <p:cNvGrpSpPr>
                <a:grpSpLocks/>
              </p:cNvGrpSpPr>
              <p:nvPr/>
            </p:nvGrpSpPr>
            <p:grpSpPr bwMode="auto">
              <a:xfrm>
                <a:off x="2354" y="858"/>
                <a:ext cx="2192" cy="192"/>
                <a:chOff x="2316" y="1008"/>
                <a:chExt cx="2192" cy="192"/>
              </a:xfrm>
            </p:grpSpPr>
            <p:graphicFrame>
              <p:nvGraphicFramePr>
                <p:cNvPr id="110606" name="Object 14"/>
                <p:cNvGraphicFramePr>
                  <a:graphicFrameLocks noChangeAspect="1"/>
                </p:cNvGraphicFramePr>
                <p:nvPr/>
              </p:nvGraphicFramePr>
              <p:xfrm>
                <a:off x="2316" y="1033"/>
                <a:ext cx="118" cy="1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0642" name="Equation" r:id="rId10" imgW="114120" imgH="139680" progId="Equation.3">
                        <p:embed/>
                      </p:oleObj>
                    </mc:Choice>
                    <mc:Fallback>
                      <p:oleObj name="Equation" r:id="rId10" imgW="114120" imgH="139680" progId="Equation.3">
                        <p:embed/>
                        <p:pic>
                          <p:nvPicPr>
                            <p:cNvPr id="0" name="Object 1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16" y="1033"/>
                              <a:ext cx="118" cy="14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1060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400" y="1008"/>
                  <a:ext cx="210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400"/>
                    <a:t>: Number horizontal units between holes</a:t>
                  </a:r>
                </a:p>
              </p:txBody>
            </p:sp>
          </p:grpSp>
        </p:grpSp>
      </p:grp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228600" y="2362200"/>
            <a:ext cx="729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Exercise 1-2:</a:t>
            </a:r>
            <a:r>
              <a:rPr lang="en-US" altLang="en-US"/>
              <a:t> Construct the following and complete the following table</a:t>
            </a:r>
          </a:p>
        </p:txBody>
      </p:sp>
      <p:graphicFrame>
        <p:nvGraphicFramePr>
          <p:cNvPr id="110609" name="Group 17"/>
          <p:cNvGraphicFramePr>
            <a:graphicFrameLocks noGrp="1"/>
          </p:cNvGraphicFramePr>
          <p:nvPr/>
        </p:nvGraphicFramePr>
        <p:xfrm>
          <a:off x="2819400" y="2971800"/>
          <a:ext cx="3124200" cy="2346960"/>
        </p:xfrm>
        <a:graphic>
          <a:graphicData uri="http://schemas.openxmlformats.org/drawingml/2006/table">
            <a:tbl>
              <a:tblPr/>
              <a:tblGrid>
                <a:gridCol w="1049338"/>
                <a:gridCol w="985837"/>
                <a:gridCol w="1089025"/>
              </a:tblGrid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height vertical units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1/3-height vertical 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Group 2"/>
          <p:cNvGraphicFramePr>
            <a:graphicFrameLocks noGrp="1"/>
          </p:cNvGraphicFramePr>
          <p:nvPr/>
        </p:nvGraphicFramePr>
        <p:xfrm>
          <a:off x="2743200" y="381000"/>
          <a:ext cx="3124200" cy="2346960"/>
        </p:xfrm>
        <a:graphic>
          <a:graphicData uri="http://schemas.openxmlformats.org/drawingml/2006/table">
            <a:tbl>
              <a:tblPr/>
              <a:tblGrid>
                <a:gridCol w="1049338"/>
                <a:gridCol w="985837"/>
                <a:gridCol w="1089025"/>
              </a:tblGrid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height vertical units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1/3-height vertical 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72" name="Text Box 32"/>
          <p:cNvSpPr txBox="1">
            <a:spLocks noChangeArrowheads="1"/>
          </p:cNvSpPr>
          <p:nvPr/>
        </p:nvSpPr>
        <p:spPr bwMode="auto">
          <a:xfrm>
            <a:off x="288925" y="112713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Answer: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Gears</a:t>
            </a:r>
          </a:p>
        </p:txBody>
      </p:sp>
      <p:pic>
        <p:nvPicPr>
          <p:cNvPr id="114691" name="Picture 3" descr="gearTy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4495800" y="838200"/>
          <a:ext cx="2971800" cy="2031238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</a:tblGrid>
              <a:tr h="352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Gear Teeth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[number]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Gear Radius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[horiz units]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381000" y="838200"/>
            <a:ext cx="2852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NB: tan (smooth), blue (snug)</a:t>
            </a:r>
          </a:p>
        </p:txBody>
      </p:sp>
      <p:sp>
        <p:nvSpPr>
          <p:cNvPr id="114713" name="Text Box 25"/>
          <p:cNvSpPr txBox="1">
            <a:spLocks noChangeArrowheads="1"/>
          </p:cNvSpPr>
          <p:nvPr/>
        </p:nvSpPr>
        <p:spPr bwMode="auto">
          <a:xfrm>
            <a:off x="288925" y="3160713"/>
            <a:ext cx="629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Gear size in horizontal units demands integer-sized spacing:</a:t>
            </a:r>
          </a:p>
        </p:txBody>
      </p:sp>
      <p:pic>
        <p:nvPicPr>
          <p:cNvPr id="114714" name="Picture 26" descr="gearsAsHorizontalUni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516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Gears: Getting away with non-integer spacing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429000" y="685800"/>
            <a:ext cx="40878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Recall that 2 stacked bricks = 1 vertical unit</a:t>
            </a:r>
          </a:p>
          <a:p>
            <a:endParaRPr lang="en-US" altLang="en-US" sz="1600"/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3429000" y="1676400"/>
            <a:ext cx="5421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Recall that for a beam, space between holes = 1 horiz unit</a:t>
            </a:r>
          </a:p>
        </p:txBody>
      </p:sp>
      <p:graphicFrame>
        <p:nvGraphicFramePr>
          <p:cNvPr id="116742" name="Object 6"/>
          <p:cNvGraphicFramePr>
            <a:graphicFrameLocks noChangeAspect="1"/>
          </p:cNvGraphicFramePr>
          <p:nvPr/>
        </p:nvGraphicFramePr>
        <p:xfrm>
          <a:off x="3886200" y="1143000"/>
          <a:ext cx="40386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3" name="Equation" r:id="rId5" imgW="3340080" imgH="393480" progId="Equation.3">
                  <p:embed/>
                </p:oleObj>
              </mc:Choice>
              <mc:Fallback>
                <p:oleObj name="Equation" r:id="rId5" imgW="33400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143000"/>
                        <a:ext cx="40386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3" name="Object 7"/>
          <p:cNvGraphicFramePr>
            <a:graphicFrameLocks noChangeAspect="1"/>
          </p:cNvGraphicFramePr>
          <p:nvPr/>
        </p:nvGraphicFramePr>
        <p:xfrm>
          <a:off x="3810000" y="2133600"/>
          <a:ext cx="45720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4" name="Equation" r:id="rId7" imgW="3797280" imgH="241200" progId="Equation.3">
                  <p:embed/>
                </p:oleObj>
              </mc:Choice>
              <mc:Fallback>
                <p:oleObj name="Equation" r:id="rId7" imgW="37972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133600"/>
                        <a:ext cx="45720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744" name="Group 8"/>
          <p:cNvGrpSpPr>
            <a:grpSpLocks/>
          </p:cNvGrpSpPr>
          <p:nvPr/>
        </p:nvGrpSpPr>
        <p:grpSpPr bwMode="auto">
          <a:xfrm>
            <a:off x="3429000" y="2590800"/>
            <a:ext cx="4495800" cy="336550"/>
            <a:chOff x="2160" y="1824"/>
            <a:chExt cx="2832" cy="212"/>
          </a:xfrm>
        </p:grpSpPr>
        <p:sp>
          <p:nvSpPr>
            <p:cNvPr id="116745" name="Text Box 9"/>
            <p:cNvSpPr txBox="1">
              <a:spLocks noChangeArrowheads="1"/>
            </p:cNvSpPr>
            <p:nvPr/>
          </p:nvSpPr>
          <p:spPr bwMode="auto">
            <a:xfrm>
              <a:off x="2160" y="1824"/>
              <a:ext cx="144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Thus diagonal space = </a:t>
              </a:r>
            </a:p>
          </p:txBody>
        </p:sp>
        <p:graphicFrame>
          <p:nvGraphicFramePr>
            <p:cNvPr id="116746" name="Object 10"/>
            <p:cNvGraphicFramePr>
              <a:graphicFrameLocks noChangeAspect="1"/>
            </p:cNvGraphicFramePr>
            <p:nvPr/>
          </p:nvGraphicFramePr>
          <p:xfrm>
            <a:off x="3552" y="1844"/>
            <a:ext cx="1440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55" name="Equation" r:id="rId9" imgW="1803240" imgH="228600" progId="Equation.3">
                    <p:embed/>
                  </p:oleObj>
                </mc:Choice>
                <mc:Fallback>
                  <p:oleObj name="Equation" r:id="rId9" imgW="1803240" imgH="2286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1844"/>
                          <a:ext cx="1440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4038600" y="3048000"/>
            <a:ext cx="4130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i.e. close enough for a 16:8 or 2:1 gear ratio</a:t>
            </a: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228600" y="3886200"/>
            <a:ext cx="423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Exercise 1-3:</a:t>
            </a:r>
            <a:r>
              <a:rPr lang="en-US" altLang="en-US"/>
              <a:t> Construct a 3:2 gear train</a:t>
            </a:r>
          </a:p>
        </p:txBody>
      </p:sp>
      <p:pic>
        <p:nvPicPr>
          <p:cNvPr id="11674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2976563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6750" name="Group 14"/>
          <p:cNvGrpSpPr>
            <a:grpSpLocks/>
          </p:cNvGrpSpPr>
          <p:nvPr/>
        </p:nvGrpSpPr>
        <p:grpSpPr bwMode="auto">
          <a:xfrm>
            <a:off x="304800" y="4419600"/>
            <a:ext cx="7702550" cy="366713"/>
            <a:chOff x="96" y="384"/>
            <a:chExt cx="4852" cy="231"/>
          </a:xfrm>
        </p:grpSpPr>
        <p:sp>
          <p:nvSpPr>
            <p:cNvPr id="116751" name="Text Box 15"/>
            <p:cNvSpPr txBox="1">
              <a:spLocks noChangeArrowheads="1"/>
            </p:cNvSpPr>
            <p:nvPr/>
          </p:nvSpPr>
          <p:spPr bwMode="auto">
            <a:xfrm>
              <a:off x="96" y="384"/>
              <a:ext cx="6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accent2"/>
                  </a:solidFill>
                </a:rPr>
                <a:t>Answer:</a:t>
              </a:r>
            </a:p>
          </p:txBody>
        </p:sp>
        <p:sp>
          <p:nvSpPr>
            <p:cNvPr id="116752" name="Text Box 16"/>
            <p:cNvSpPr txBox="1">
              <a:spLocks noChangeArrowheads="1"/>
            </p:cNvSpPr>
            <p:nvPr/>
          </p:nvSpPr>
          <p:spPr bwMode="auto">
            <a:xfrm>
              <a:off x="816" y="384"/>
              <a:ext cx="41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Hint: Use a plate to space two beams.  Use 24T and 16T gears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941</Words>
  <Application>Microsoft Office PowerPoint</Application>
  <PresentationFormat>On-screen Show (4:3)</PresentationFormat>
  <Paragraphs>250</Paragraphs>
  <Slides>22</Slides>
  <Notes>22</Notes>
  <HiddenSlides>0</HiddenSlides>
  <MMClips>4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Default Design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Drexel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Oh</dc:creator>
  <cp:lastModifiedBy>Paul Oh</cp:lastModifiedBy>
  <cp:revision>67</cp:revision>
  <cp:lastPrinted>2015-08-27T15:47:23Z</cp:lastPrinted>
  <dcterms:created xsi:type="dcterms:W3CDTF">2011-03-28T19:11:44Z</dcterms:created>
  <dcterms:modified xsi:type="dcterms:W3CDTF">2015-08-27T15:47:33Z</dcterms:modified>
</cp:coreProperties>
</file>